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Lst>
  <p:notesMasterIdLst>
    <p:notesMasterId r:id="rId29"/>
  </p:notesMasterIdLst>
  <p:handoutMasterIdLst>
    <p:handoutMasterId r:id="rId30"/>
  </p:handoutMasterIdLst>
  <p:sldIdLst>
    <p:sldId id="257" r:id="rId2"/>
    <p:sldId id="258" r:id="rId3"/>
    <p:sldId id="264" r:id="rId4"/>
    <p:sldId id="265" r:id="rId5"/>
    <p:sldId id="266" r:id="rId6"/>
    <p:sldId id="267" r:id="rId7"/>
    <p:sldId id="259" r:id="rId8"/>
    <p:sldId id="260" r:id="rId9"/>
    <p:sldId id="261" r:id="rId10"/>
    <p:sldId id="262" r:id="rId11"/>
    <p:sldId id="268" r:id="rId12"/>
    <p:sldId id="269" r:id="rId13"/>
    <p:sldId id="270" r:id="rId14"/>
    <p:sldId id="272" r:id="rId15"/>
    <p:sldId id="271" r:id="rId16"/>
    <p:sldId id="275" r:id="rId17"/>
    <p:sldId id="276" r:id="rId18"/>
    <p:sldId id="277" r:id="rId19"/>
    <p:sldId id="278" r:id="rId20"/>
    <p:sldId id="280" r:id="rId21"/>
    <p:sldId id="283" r:id="rId22"/>
    <p:sldId id="281" r:id="rId23"/>
    <p:sldId id="282" r:id="rId24"/>
    <p:sldId id="285" r:id="rId25"/>
    <p:sldId id="284" r:id="rId26"/>
    <p:sldId id="273" r:id="rId27"/>
    <p:sldId id="274"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i-Lan Ha" initials="MH"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3615" autoAdjust="0"/>
  </p:normalViewPr>
  <p:slideViewPr>
    <p:cSldViewPr snapToGrid="0" snapToObjects="1">
      <p:cViewPr>
        <p:scale>
          <a:sx n="106" d="100"/>
          <a:sy n="106" d="100"/>
        </p:scale>
        <p:origin x="-96" y="-240"/>
      </p:cViewPr>
      <p:guideLst>
        <p:guide orient="horz" pos="2160"/>
        <p:guide pos="3840"/>
      </p:guideLst>
    </p:cSldViewPr>
  </p:slideViewPr>
  <p:notesTextViewPr>
    <p:cViewPr>
      <p:scale>
        <a:sx n="1" d="1"/>
        <a:sy n="1" d="1"/>
      </p:scale>
      <p:origin x="0" y="0"/>
    </p:cViewPr>
  </p:notesTextViewPr>
  <p:sorterViewPr>
    <p:cViewPr>
      <p:scale>
        <a:sx n="95" d="100"/>
        <a:sy n="95" d="100"/>
      </p:scale>
      <p:origin x="0" y="0"/>
    </p:cViewPr>
  </p:sorterViewPr>
  <p:notesViewPr>
    <p:cSldViewPr snapToGrid="0" snapToObjects="1">
      <p:cViewPr varScale="1">
        <p:scale>
          <a:sx n="85" d="100"/>
          <a:sy n="85" d="100"/>
        </p:scale>
        <p:origin x="-31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E71CD0-D382-4BAB-B52E-40E9A143BA49}" type="datetimeFigureOut">
              <a:rPr lang="en-US" smtClean="0"/>
              <a:t>11/10/2017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025E76-DFC8-49A4-81F1-5B130A5B88EE}" type="slidenum">
              <a:rPr lang="en-US" smtClean="0"/>
              <a:t>‹#›</a:t>
            </a:fld>
            <a:endParaRPr lang="en-US"/>
          </a:p>
        </p:txBody>
      </p:sp>
    </p:spTree>
    <p:extLst>
      <p:ext uri="{BB962C8B-B14F-4D97-AF65-F5344CB8AC3E}">
        <p14:creationId xmlns:p14="http://schemas.microsoft.com/office/powerpoint/2010/main" val="1177835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wrap="square"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wrap="square"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wrap="square"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376008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55" name="Shape 5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82" name="Shape 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82" name="Shape 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82" name="Shape 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82" name="Shape 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82" name="Shape 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82" name="Shape 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A44FAA9-51FA-4F6B-AC6F-9EF5239E7D33}" type="slidenum">
              <a:rPr lang="de-DE" smtClean="0">
                <a:solidFill>
                  <a:prstClr val="black"/>
                </a:solidFill>
              </a:rPr>
              <a:pPr>
                <a:defRPr/>
              </a:pPr>
              <a:t>16</a:t>
            </a:fld>
            <a:endParaRPr lang="de-DE" dirty="0">
              <a:solidFill>
                <a:prstClr val="black"/>
              </a:solidFill>
            </a:endParaRPr>
          </a:p>
        </p:txBody>
      </p:sp>
    </p:spTree>
    <p:extLst>
      <p:ext uri="{BB962C8B-B14F-4D97-AF65-F5344CB8AC3E}">
        <p14:creationId xmlns:p14="http://schemas.microsoft.com/office/powerpoint/2010/main" val="1860497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CDF4D95-E999-45B1-A944-153D98FCDF75}"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1044212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69489" indent="-169489">
              <a:buFont typeface="Arial" panose="020B0604020202020204" pitchFamily="34" charset="0"/>
              <a:buChar char="•"/>
            </a:pPr>
            <a:r>
              <a:rPr lang="en-US" sz="1000" dirty="0"/>
              <a:t>This working group focuses on exploring opportunities to set targets and report real-world impacts that improve the health of at-risk watersheds in order to contribute to SDG6 on water quality and water efficiency, scarcity, and balance. </a:t>
            </a:r>
          </a:p>
          <a:p>
            <a:pPr marL="169489" indent="-169489" defTabSz="903941" eaLnBrk="0" fontAlgn="base" hangingPunct="0">
              <a:spcBef>
                <a:spcPct val="30000"/>
              </a:spcBef>
              <a:spcAft>
                <a:spcPct val="0"/>
              </a:spcAft>
              <a:buFont typeface="Arial" panose="020B0604020202020204" pitchFamily="34" charset="0"/>
              <a:buChar char="•"/>
              <a:defRPr/>
            </a:pPr>
            <a:r>
              <a:rPr lang="en-US" sz="1000" dirty="0"/>
              <a:t>Our flagship project is developing a guidance for context-based water targets. Since mid-2016, the CEOWM has been working in partnership with CDP, TNC, WRI and WWF to assist businesses to align their water use with public policy objectives and a scientific understanding or local river conditions. Through collaboration with multi-stakeholders, we aim to recommend an approach to universal and meaningful context-based water metrics and targets they support. </a:t>
            </a:r>
          </a:p>
          <a:p>
            <a:pPr marL="169489" indent="-169489">
              <a:buFont typeface="Arial" panose="020B0604020202020204" pitchFamily="34" charset="0"/>
              <a:buChar char="•"/>
            </a:pPr>
            <a:r>
              <a:rPr lang="en-US" sz="1000" dirty="0"/>
              <a:t>We are still in the early stages of what we hope to achieve. We have gathered feedback from stakeholders, and are on our second round of revisions to the Discussion Paper, which we plan to release in April. Going forward, the group aims to develop a guidance document to advise companies on how to set CBWTs. </a:t>
            </a:r>
          </a:p>
          <a:p>
            <a:pPr marL="169489" indent="-169489">
              <a:buFont typeface="Arial" panose="020B0604020202020204" pitchFamily="34" charset="0"/>
              <a:buChar char="•"/>
            </a:pPr>
            <a:r>
              <a:rPr lang="en-US" sz="1000" dirty="0"/>
              <a:t>This working group is one way to engage in the work to ensure that the CBWT work is applicable to companies, add value to the work that’s already been done (e.g., the BIER’s context based target setting), and receive the company’s inputs when developing an approach to set CBWT.</a:t>
            </a:r>
          </a:p>
          <a:p>
            <a:pPr marL="169489" indent="-169489">
              <a:buFont typeface="Arial" panose="020B0604020202020204" pitchFamily="34" charset="0"/>
              <a:buChar char="•"/>
            </a:pPr>
            <a:r>
              <a:rPr lang="en-US" sz="1000" dirty="0"/>
              <a:t>The key activities in 2017 is to develop a guidance for the CBWT to identify gaps and improve utility. </a:t>
            </a:r>
          </a:p>
          <a:p>
            <a:pPr marL="169489" indent="-169489">
              <a:buFont typeface="Arial" panose="020B0604020202020204" pitchFamily="34" charset="0"/>
              <a:buChar char="•"/>
            </a:pPr>
            <a:r>
              <a:rPr lang="en-US" sz="1000" dirty="0"/>
              <a:t>Furthermore, we’ll continue to lead discussions and share information geared towards aligning key corporate water stewardship frameworks/metrics with SDG6 in order to bring the public and private sector perspectives together. This year the CEO Water Mandate will be part of the UN Water Expert working group on monitoring and reporting to track SDG6. </a:t>
            </a:r>
          </a:p>
        </p:txBody>
      </p:sp>
      <p:sp>
        <p:nvSpPr>
          <p:cNvPr id="4" name="Slide Number Placeholder 3"/>
          <p:cNvSpPr>
            <a:spLocks noGrp="1"/>
          </p:cNvSpPr>
          <p:nvPr>
            <p:ph type="sldNum" sz="quarter" idx="10"/>
          </p:nvPr>
        </p:nvSpPr>
        <p:spPr/>
        <p:txBody>
          <a:bodyPr/>
          <a:lstStyle/>
          <a:p>
            <a:pPr>
              <a:defRPr/>
            </a:pPr>
            <a:fld id="{BCDF4D95-E999-45B1-A944-153D98FCDF75}"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1044212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69489" indent="-169489">
              <a:buFont typeface="Arial" panose="020B0604020202020204" pitchFamily="34" charset="0"/>
              <a:buChar char="•"/>
            </a:pPr>
            <a:endParaRPr lang="en-US" dirty="0">
              <a:latin typeface="Arial" charset="0"/>
            </a:endParaRPr>
          </a:p>
          <a:p>
            <a:endParaRPr lang="en-US" dirty="0">
              <a:latin typeface="Arial" charset="0"/>
            </a:endParaRPr>
          </a:p>
          <a:p>
            <a:pPr marL="169489" indent="-16948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BCDF4D95-E999-45B1-A944-153D98FCDF75}"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1044212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63" name="Shape 6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903941" eaLnBrk="0" fontAlgn="base" hangingPunct="0">
              <a:spcBef>
                <a:spcPct val="30000"/>
              </a:spcBef>
              <a:spcAft>
                <a:spcPct val="0"/>
              </a:spcAft>
              <a:defRPr/>
            </a:pPr>
            <a:r>
              <a:rPr lang="en-US" sz="1000" dirty="0">
                <a:latin typeface="Arial" charset="0"/>
              </a:rPr>
              <a:t>. Touch upon this quickly</a:t>
            </a:r>
            <a:r>
              <a:rPr lang="is-IS" sz="1000" dirty="0">
                <a:latin typeface="Arial" charset="0"/>
              </a:rPr>
              <a:t>…</a:t>
            </a:r>
          </a:p>
          <a:p>
            <a:pPr defTabSz="903941" eaLnBrk="0" fontAlgn="base" hangingPunct="0">
              <a:spcBef>
                <a:spcPct val="30000"/>
              </a:spcBef>
              <a:spcAft>
                <a:spcPct val="0"/>
              </a:spcAft>
              <a:defRPr/>
            </a:pPr>
            <a:endParaRPr lang="is-IS" sz="1000" dirty="0">
              <a:latin typeface="Arial" charset="0"/>
            </a:endParaRPr>
          </a:p>
          <a:p>
            <a:pPr defTabSz="903941" eaLnBrk="0" fontAlgn="base" hangingPunct="0">
              <a:spcBef>
                <a:spcPct val="30000"/>
              </a:spcBef>
              <a:spcAft>
                <a:spcPct val="0"/>
              </a:spcAft>
              <a:defRPr/>
            </a:pPr>
            <a:r>
              <a:rPr lang="is-IS" sz="1000" dirty="0">
                <a:latin typeface="Arial" charset="0"/>
              </a:rPr>
              <a:t>As the UNGC implements its 2020 Strategy and launches its action platforms, we’ll be looking to ensure that water is integrated across the portfolios.  Will continue the direction of the initiative to work with local networks in key geographies to further water stewardship, particularaly looking at Brazil where the World Water Forum 2018 will be held as well as in India and S. Africa. </a:t>
            </a:r>
          </a:p>
          <a:p>
            <a:pPr defTabSz="903941" eaLnBrk="0" fontAlgn="base" hangingPunct="0">
              <a:spcBef>
                <a:spcPct val="30000"/>
              </a:spcBef>
              <a:spcAft>
                <a:spcPct val="0"/>
              </a:spcAft>
              <a:defRPr/>
            </a:pPr>
            <a:endParaRPr lang="is-IS" sz="1000" dirty="0">
              <a:latin typeface="Arial" charset="0"/>
            </a:endParaRPr>
          </a:p>
          <a:p>
            <a:pPr defTabSz="903941" eaLnBrk="0" fontAlgn="base" hangingPunct="0">
              <a:spcBef>
                <a:spcPct val="30000"/>
              </a:spcBef>
              <a:spcAft>
                <a:spcPct val="0"/>
              </a:spcAft>
              <a:defRPr/>
            </a:pPr>
            <a:r>
              <a:rPr lang="is-IS" sz="1000" dirty="0">
                <a:latin typeface="Arial" charset="0"/>
              </a:rPr>
              <a:t>We’ll also be looking to scale stewardship through our work with development agencies </a:t>
            </a:r>
            <a:r>
              <a:rPr lang="en-US" sz="1000" dirty="0">
                <a:latin typeface="Arial" charset="0"/>
              </a:rPr>
              <a:t>–</a:t>
            </a:r>
            <a:r>
              <a:rPr lang="is-IS" sz="1000" dirty="0">
                <a:latin typeface="Arial" charset="0"/>
              </a:rPr>
              <a:t> most notably we’re a partner in the USAID’s Sustainable Water Partnership that focuses on water security and where we’ll bring a stewardship component. </a:t>
            </a:r>
            <a:endParaRPr lang="en-US" sz="1000" dirty="0">
              <a:latin typeface="Arial" charset="0"/>
            </a:endParaRPr>
          </a:p>
        </p:txBody>
      </p:sp>
      <p:sp>
        <p:nvSpPr>
          <p:cNvPr id="4" name="Slide Number Placeholder 3"/>
          <p:cNvSpPr>
            <a:spLocks noGrp="1"/>
          </p:cNvSpPr>
          <p:nvPr>
            <p:ph type="sldNum" sz="quarter" idx="10"/>
          </p:nvPr>
        </p:nvSpPr>
        <p:spPr/>
        <p:txBody>
          <a:bodyPr/>
          <a:lstStyle/>
          <a:p>
            <a:pPr>
              <a:defRPr/>
            </a:pPr>
            <a:fld id="{BCDF4D95-E999-45B1-A944-153D98FCDF75}" type="slidenum">
              <a:rPr lang="en-US" smtClean="0"/>
              <a:pPr>
                <a:defRPr/>
              </a:pPr>
              <a:t>20</a:t>
            </a:fld>
            <a:endParaRPr lang="en-US" dirty="0"/>
          </a:p>
        </p:txBody>
      </p:sp>
    </p:spTree>
    <p:extLst>
      <p:ext uri="{BB962C8B-B14F-4D97-AF65-F5344CB8AC3E}">
        <p14:creationId xmlns:p14="http://schemas.microsoft.com/office/powerpoint/2010/main" val="1243994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CDF4D95-E999-45B1-A944-153D98FCDF75}"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10442127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81932-8F2B-4A23-8150-1F8DB63B6CFF}" type="slidenum">
              <a:rPr lang="en-US" smtClean="0"/>
              <a:t>22</a:t>
            </a:fld>
            <a:endParaRPr lang="en-US"/>
          </a:p>
        </p:txBody>
      </p:sp>
    </p:spTree>
    <p:extLst>
      <p:ext uri="{BB962C8B-B14F-4D97-AF65-F5344CB8AC3E}">
        <p14:creationId xmlns:p14="http://schemas.microsoft.com/office/powerpoint/2010/main" val="28920228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effectLst/>
                <a:latin typeface="Calibri"/>
                <a:ea typeface="Calibri"/>
                <a:cs typeface="Calibri"/>
                <a:sym typeface="Calibri"/>
              </a:rPr>
              <a:t>Slide 25 on outcomes of the platform. Perhaps it is the strategy (under promise and over deliver) but in my mind they are framed relatively safely as outputs rather than outcomes.</a:t>
            </a:r>
          </a:p>
          <a:p>
            <a:r>
              <a:rPr lang="en-US" sz="1200" b="0" i="0" u="none" strike="noStrike" kern="1200" cap="none" dirty="0">
                <a:solidFill>
                  <a:schemeClr val="dk1"/>
                </a:solidFill>
                <a:effectLst/>
                <a:latin typeface="Calibri"/>
                <a:ea typeface="Calibri"/>
                <a:cs typeface="Calibri"/>
                <a:sym typeface="Calibri"/>
              </a:rPr>
              <a:t> </a:t>
            </a:r>
          </a:p>
          <a:p>
            <a:r>
              <a:rPr lang="en-US" sz="1200" b="0" i="0" u="none" strike="noStrike" kern="1200" cap="none" dirty="0">
                <a:solidFill>
                  <a:schemeClr val="dk1"/>
                </a:solidFill>
                <a:effectLst/>
                <a:latin typeface="Calibri"/>
                <a:ea typeface="Calibri"/>
                <a:cs typeface="Calibri"/>
                <a:sym typeface="Calibri"/>
              </a:rPr>
              <a:t>For example, for the </a:t>
            </a:r>
            <a:r>
              <a:rPr lang="en-US" sz="1200" b="0" i="0" u="none" strike="noStrike" kern="1200" cap="none" dirty="0" err="1">
                <a:solidFill>
                  <a:schemeClr val="dk1"/>
                </a:solidFill>
                <a:effectLst/>
                <a:latin typeface="Calibri"/>
                <a:ea typeface="Calibri"/>
                <a:cs typeface="Calibri"/>
                <a:sym typeface="Calibri"/>
              </a:rPr>
              <a:t>cbwt</a:t>
            </a:r>
            <a:r>
              <a:rPr lang="en-US" sz="1200" b="0" i="0" u="none" strike="noStrike" kern="1200" cap="none" dirty="0">
                <a:solidFill>
                  <a:schemeClr val="dk1"/>
                </a:solidFill>
                <a:effectLst/>
                <a:latin typeface="Calibri"/>
                <a:ea typeface="Calibri"/>
                <a:cs typeface="Calibri"/>
                <a:sym typeface="Calibri"/>
              </a:rPr>
              <a:t> one it reads:</a:t>
            </a:r>
          </a:p>
          <a:p>
            <a:r>
              <a:rPr lang="en-US" sz="1200" b="0" i="0" u="none" strike="noStrike" kern="1200" cap="none" dirty="0">
                <a:solidFill>
                  <a:schemeClr val="dk1"/>
                </a:solidFill>
                <a:effectLst/>
                <a:latin typeface="Calibri"/>
                <a:ea typeface="Calibri"/>
                <a:cs typeface="Calibri"/>
                <a:sym typeface="Calibri"/>
              </a:rPr>
              <a:t>The launch of guidance around Context Based Water Targets and a number of pilots</a:t>
            </a:r>
          </a:p>
          <a:p>
            <a:r>
              <a:rPr lang="en-US" sz="1200" b="0" i="0" u="none" strike="noStrike" kern="1200" cap="none" dirty="0">
                <a:solidFill>
                  <a:schemeClr val="dk1"/>
                </a:solidFill>
                <a:effectLst/>
                <a:latin typeface="Calibri"/>
                <a:ea typeface="Calibri"/>
                <a:cs typeface="Calibri"/>
                <a:sym typeface="Calibri"/>
              </a:rPr>
              <a:t> </a:t>
            </a:r>
          </a:p>
          <a:p>
            <a:r>
              <a:rPr lang="en-US" sz="1200" b="0" i="0" u="none" strike="noStrike" kern="1200" cap="none" dirty="0">
                <a:solidFill>
                  <a:schemeClr val="dk1"/>
                </a:solidFill>
                <a:effectLst/>
                <a:latin typeface="Calibri"/>
                <a:ea typeface="Calibri"/>
                <a:cs typeface="Calibri"/>
                <a:sym typeface="Calibri"/>
              </a:rPr>
              <a:t>I think are more committed outcome may be that by 2020 the action platform would have:</a:t>
            </a:r>
          </a:p>
          <a:p>
            <a:r>
              <a:rPr lang="en-US" sz="1200" b="0" i="0" u="none" strike="noStrike" kern="1200" cap="none" dirty="0">
                <a:solidFill>
                  <a:schemeClr val="dk1"/>
                </a:solidFill>
                <a:effectLst/>
                <a:latin typeface="Calibri"/>
                <a:ea typeface="Calibri"/>
                <a:cs typeface="Calibri"/>
                <a:sym typeface="Calibri"/>
              </a:rPr>
              <a:t> </a:t>
            </a:r>
          </a:p>
          <a:p>
            <a:r>
              <a:rPr lang="en-US" sz="1200" b="0" i="0" u="none" strike="noStrike" kern="1200" cap="none" dirty="0">
                <a:solidFill>
                  <a:schemeClr val="dk1"/>
                </a:solidFill>
                <a:effectLst/>
                <a:latin typeface="Calibri"/>
                <a:ea typeface="Calibri"/>
                <a:cs typeface="Calibri"/>
                <a:sym typeface="Calibri"/>
              </a:rPr>
              <a:t>Along with other partners help prove </a:t>
            </a:r>
            <a:r>
              <a:rPr lang="en-US" sz="1200" b="0" i="0" u="none" strike="noStrike" kern="1200" cap="none" dirty="0" err="1">
                <a:solidFill>
                  <a:schemeClr val="dk1"/>
                </a:solidFill>
                <a:effectLst/>
                <a:latin typeface="Calibri"/>
                <a:ea typeface="Calibri"/>
                <a:cs typeface="Calibri"/>
                <a:sym typeface="Calibri"/>
              </a:rPr>
              <a:t>cbwt</a:t>
            </a:r>
            <a:r>
              <a:rPr lang="en-US" sz="1200" b="0" i="0" u="none" strike="noStrike" kern="1200" cap="none" dirty="0">
                <a:solidFill>
                  <a:schemeClr val="dk1"/>
                </a:solidFill>
                <a:effectLst/>
                <a:latin typeface="Calibri"/>
                <a:ea typeface="Calibri"/>
                <a:cs typeface="Calibri"/>
                <a:sym typeface="Calibri"/>
              </a:rPr>
              <a:t> setting methodology through pilots, with the resultant guidance published and adopted by a number of action platform companies. Wording could be simplified but my point is more that all of the points reads as outputs rather than outcomes.</a:t>
            </a:r>
          </a:p>
          <a:p>
            <a:r>
              <a:rPr lang="en-US" sz="1200" b="0" i="0" u="none" strike="noStrike" kern="1200" cap="none" dirty="0">
                <a:solidFill>
                  <a:schemeClr val="dk1"/>
                </a:solidFill>
                <a:effectLst/>
                <a:latin typeface="Calibri"/>
                <a:ea typeface="Calibri"/>
                <a:cs typeface="Calibri"/>
                <a:sym typeface="Calibri"/>
              </a:rPr>
              <a:t> </a:t>
            </a:r>
          </a:p>
          <a:p>
            <a:r>
              <a:rPr lang="en-US" sz="1200" b="0" i="0" u="none" strike="noStrike" kern="1200" cap="none" dirty="0">
                <a:solidFill>
                  <a:schemeClr val="dk1"/>
                </a:solidFill>
                <a:effectLst/>
                <a:latin typeface="Calibri"/>
                <a:ea typeface="Calibri"/>
                <a:cs typeface="Calibri"/>
                <a:sym typeface="Calibri"/>
              </a:rPr>
              <a:t>For the toolbox, I think a great outcome would be increase awareness and use/downloading of water stewardship tools available to support private sector action. Could have clear metrics to measure this. The work Peter is doing on the website undoubtedly will facilitate this.</a:t>
            </a:r>
          </a:p>
          <a:p>
            <a:pPr defTabSz="903941" eaLnBrk="0" fontAlgn="base" hangingPunct="0">
              <a:spcBef>
                <a:spcPct val="30000"/>
              </a:spcBef>
              <a:spcAft>
                <a:spcPct val="0"/>
              </a:spcAft>
              <a:defRPr/>
            </a:pPr>
            <a:endParaRPr lang="en-US" sz="1000" dirty="0">
              <a:latin typeface="Arial" charset="0"/>
            </a:endParaRPr>
          </a:p>
        </p:txBody>
      </p:sp>
      <p:sp>
        <p:nvSpPr>
          <p:cNvPr id="4" name="Slide Number Placeholder 3"/>
          <p:cNvSpPr>
            <a:spLocks noGrp="1"/>
          </p:cNvSpPr>
          <p:nvPr>
            <p:ph type="sldNum" sz="quarter" idx="10"/>
          </p:nvPr>
        </p:nvSpPr>
        <p:spPr/>
        <p:txBody>
          <a:bodyPr/>
          <a:lstStyle/>
          <a:p>
            <a:pPr>
              <a:defRPr/>
            </a:pPr>
            <a:fld id="{BCDF4D95-E999-45B1-A944-153D98FCDF75}" type="slidenum">
              <a:rPr lang="en-US" smtClean="0"/>
              <a:pPr>
                <a:defRPr/>
              </a:pPr>
              <a:t>23</a:t>
            </a:fld>
            <a:endParaRPr lang="en-US" dirty="0"/>
          </a:p>
        </p:txBody>
      </p:sp>
    </p:spTree>
    <p:extLst>
      <p:ext uri="{BB962C8B-B14F-4D97-AF65-F5344CB8AC3E}">
        <p14:creationId xmlns:p14="http://schemas.microsoft.com/office/powerpoint/2010/main" val="12439946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effectLst/>
                <a:latin typeface="Calibri"/>
                <a:ea typeface="Calibri"/>
                <a:cs typeface="Calibri"/>
                <a:sym typeface="Calibri"/>
              </a:rPr>
              <a:t>Slide 25 on outcomes of the platform. Perhaps it is the strategy (under promise and over deliver) but in my mind they are framed relatively safely as outputs rather than outcomes.</a:t>
            </a:r>
          </a:p>
          <a:p>
            <a:r>
              <a:rPr lang="en-US" sz="1200" b="0" i="0" u="none" strike="noStrike" kern="1200" cap="none" dirty="0">
                <a:solidFill>
                  <a:schemeClr val="dk1"/>
                </a:solidFill>
                <a:effectLst/>
                <a:latin typeface="Calibri"/>
                <a:ea typeface="Calibri"/>
                <a:cs typeface="Calibri"/>
                <a:sym typeface="Calibri"/>
              </a:rPr>
              <a:t> </a:t>
            </a:r>
          </a:p>
          <a:p>
            <a:r>
              <a:rPr lang="en-US" sz="1200" b="0" i="0" u="none" strike="noStrike" kern="1200" cap="none" dirty="0">
                <a:solidFill>
                  <a:schemeClr val="dk1"/>
                </a:solidFill>
                <a:effectLst/>
                <a:latin typeface="Calibri"/>
                <a:ea typeface="Calibri"/>
                <a:cs typeface="Calibri"/>
                <a:sym typeface="Calibri"/>
              </a:rPr>
              <a:t>For example, for the </a:t>
            </a:r>
            <a:r>
              <a:rPr lang="en-US" sz="1200" b="0" i="0" u="none" strike="noStrike" kern="1200" cap="none" dirty="0" err="1">
                <a:solidFill>
                  <a:schemeClr val="dk1"/>
                </a:solidFill>
                <a:effectLst/>
                <a:latin typeface="Calibri"/>
                <a:ea typeface="Calibri"/>
                <a:cs typeface="Calibri"/>
                <a:sym typeface="Calibri"/>
              </a:rPr>
              <a:t>cbwt</a:t>
            </a:r>
            <a:r>
              <a:rPr lang="en-US" sz="1200" b="0" i="0" u="none" strike="noStrike" kern="1200" cap="none" dirty="0">
                <a:solidFill>
                  <a:schemeClr val="dk1"/>
                </a:solidFill>
                <a:effectLst/>
                <a:latin typeface="Calibri"/>
                <a:ea typeface="Calibri"/>
                <a:cs typeface="Calibri"/>
                <a:sym typeface="Calibri"/>
              </a:rPr>
              <a:t> one it reads:</a:t>
            </a:r>
          </a:p>
          <a:p>
            <a:r>
              <a:rPr lang="en-US" sz="1200" b="0" i="0" u="none" strike="noStrike" kern="1200" cap="none" dirty="0">
                <a:solidFill>
                  <a:schemeClr val="dk1"/>
                </a:solidFill>
                <a:effectLst/>
                <a:latin typeface="Calibri"/>
                <a:ea typeface="Calibri"/>
                <a:cs typeface="Calibri"/>
                <a:sym typeface="Calibri"/>
              </a:rPr>
              <a:t>The launch of guidance around Context Based Water Targets and a number of pilots</a:t>
            </a:r>
          </a:p>
          <a:p>
            <a:r>
              <a:rPr lang="en-US" sz="1200" b="0" i="0" u="none" strike="noStrike" kern="1200" cap="none" dirty="0">
                <a:solidFill>
                  <a:schemeClr val="dk1"/>
                </a:solidFill>
                <a:effectLst/>
                <a:latin typeface="Calibri"/>
                <a:ea typeface="Calibri"/>
                <a:cs typeface="Calibri"/>
                <a:sym typeface="Calibri"/>
              </a:rPr>
              <a:t> </a:t>
            </a:r>
          </a:p>
          <a:p>
            <a:r>
              <a:rPr lang="en-US" sz="1200" b="0" i="0" u="none" strike="noStrike" kern="1200" cap="none" dirty="0">
                <a:solidFill>
                  <a:schemeClr val="dk1"/>
                </a:solidFill>
                <a:effectLst/>
                <a:latin typeface="Calibri"/>
                <a:ea typeface="Calibri"/>
                <a:cs typeface="Calibri"/>
                <a:sym typeface="Calibri"/>
              </a:rPr>
              <a:t>I think are more committed outcome may be that by 2020 the action platform would have:</a:t>
            </a:r>
          </a:p>
          <a:p>
            <a:r>
              <a:rPr lang="en-US" sz="1200" b="0" i="0" u="none" strike="noStrike" kern="1200" cap="none" dirty="0">
                <a:solidFill>
                  <a:schemeClr val="dk1"/>
                </a:solidFill>
                <a:effectLst/>
                <a:latin typeface="Calibri"/>
                <a:ea typeface="Calibri"/>
                <a:cs typeface="Calibri"/>
                <a:sym typeface="Calibri"/>
              </a:rPr>
              <a:t> </a:t>
            </a:r>
          </a:p>
          <a:p>
            <a:r>
              <a:rPr lang="en-US" sz="1200" b="0" i="0" u="none" strike="noStrike" kern="1200" cap="none" dirty="0">
                <a:solidFill>
                  <a:schemeClr val="dk1"/>
                </a:solidFill>
                <a:effectLst/>
                <a:latin typeface="Calibri"/>
                <a:ea typeface="Calibri"/>
                <a:cs typeface="Calibri"/>
                <a:sym typeface="Calibri"/>
              </a:rPr>
              <a:t>Along with other partners help prove </a:t>
            </a:r>
            <a:r>
              <a:rPr lang="en-US" sz="1200" b="0" i="0" u="none" strike="noStrike" kern="1200" cap="none" dirty="0" err="1">
                <a:solidFill>
                  <a:schemeClr val="dk1"/>
                </a:solidFill>
                <a:effectLst/>
                <a:latin typeface="Calibri"/>
                <a:ea typeface="Calibri"/>
                <a:cs typeface="Calibri"/>
                <a:sym typeface="Calibri"/>
              </a:rPr>
              <a:t>cbwt</a:t>
            </a:r>
            <a:r>
              <a:rPr lang="en-US" sz="1200" b="0" i="0" u="none" strike="noStrike" kern="1200" cap="none" dirty="0">
                <a:solidFill>
                  <a:schemeClr val="dk1"/>
                </a:solidFill>
                <a:effectLst/>
                <a:latin typeface="Calibri"/>
                <a:ea typeface="Calibri"/>
                <a:cs typeface="Calibri"/>
                <a:sym typeface="Calibri"/>
              </a:rPr>
              <a:t> setting methodology through pilots, with the resultant guidance published and adopted by a number of action platform companies. Wording could be simplified but my point is more that all of the points reads as outputs rather than outcomes.</a:t>
            </a:r>
          </a:p>
          <a:p>
            <a:r>
              <a:rPr lang="en-US" sz="1200" b="0" i="0" u="none" strike="noStrike" kern="1200" cap="none" dirty="0">
                <a:solidFill>
                  <a:schemeClr val="dk1"/>
                </a:solidFill>
                <a:effectLst/>
                <a:latin typeface="Calibri"/>
                <a:ea typeface="Calibri"/>
                <a:cs typeface="Calibri"/>
                <a:sym typeface="Calibri"/>
              </a:rPr>
              <a:t> </a:t>
            </a:r>
          </a:p>
          <a:p>
            <a:r>
              <a:rPr lang="en-US" sz="1200" b="0" i="0" u="none" strike="noStrike" kern="1200" cap="none" dirty="0">
                <a:solidFill>
                  <a:schemeClr val="dk1"/>
                </a:solidFill>
                <a:effectLst/>
                <a:latin typeface="Calibri"/>
                <a:ea typeface="Calibri"/>
                <a:cs typeface="Calibri"/>
                <a:sym typeface="Calibri"/>
              </a:rPr>
              <a:t>For the toolbox, I think a great outcome would be increase awareness and use/downloading of water stewardship tools available to support private sector action. Could have clear metrics to measure this. The work Peter is doing on the website undoubtedly will facilitate this.</a:t>
            </a:r>
          </a:p>
          <a:p>
            <a:pPr defTabSz="903941" eaLnBrk="0" fontAlgn="base" hangingPunct="0">
              <a:spcBef>
                <a:spcPct val="30000"/>
              </a:spcBef>
              <a:spcAft>
                <a:spcPct val="0"/>
              </a:spcAft>
              <a:defRPr/>
            </a:pPr>
            <a:endParaRPr lang="en-US" sz="1000" dirty="0">
              <a:latin typeface="Arial" charset="0"/>
            </a:endParaRPr>
          </a:p>
        </p:txBody>
      </p:sp>
      <p:sp>
        <p:nvSpPr>
          <p:cNvPr id="4" name="Slide Number Placeholder 3"/>
          <p:cNvSpPr>
            <a:spLocks noGrp="1"/>
          </p:cNvSpPr>
          <p:nvPr>
            <p:ph type="sldNum" sz="quarter" idx="10"/>
          </p:nvPr>
        </p:nvSpPr>
        <p:spPr/>
        <p:txBody>
          <a:bodyPr/>
          <a:lstStyle/>
          <a:p>
            <a:pPr>
              <a:defRPr/>
            </a:pPr>
            <a:fld id="{BCDF4D95-E999-45B1-A944-153D98FCDF75}" type="slidenum">
              <a:rPr lang="en-US" smtClean="0"/>
              <a:pPr>
                <a:defRPr/>
              </a:pPr>
              <a:t>24</a:t>
            </a:fld>
            <a:endParaRPr lang="en-US" dirty="0"/>
          </a:p>
        </p:txBody>
      </p:sp>
    </p:spTree>
    <p:extLst>
      <p:ext uri="{BB962C8B-B14F-4D97-AF65-F5344CB8AC3E}">
        <p14:creationId xmlns:p14="http://schemas.microsoft.com/office/powerpoint/2010/main" val="12439946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82" name="Shape 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32950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err="1"/>
              <a:t>Ingvild</a:t>
            </a:r>
            <a:endParaRPr lang="en-US" dirty="0"/>
          </a:p>
        </p:txBody>
      </p:sp>
      <p:sp>
        <p:nvSpPr>
          <p:cNvPr id="4" name="Slide Number Placeholder 3"/>
          <p:cNvSpPr>
            <a:spLocks noGrp="1"/>
          </p:cNvSpPr>
          <p:nvPr>
            <p:ph type="sldNum" sz="quarter" idx="10"/>
          </p:nvPr>
        </p:nvSpPr>
        <p:spPr/>
        <p:txBody>
          <a:bodyPr/>
          <a:lstStyle/>
          <a:p>
            <a:fld id="{E3881932-8F2B-4A23-8150-1F8DB63B6CFF}" type="slidenum">
              <a:rPr lang="en-US" smtClean="0"/>
              <a:t>26</a:t>
            </a:fld>
            <a:endParaRPr lang="en-US"/>
          </a:p>
        </p:txBody>
      </p:sp>
    </p:spTree>
    <p:extLst>
      <p:ext uri="{BB962C8B-B14F-4D97-AF65-F5344CB8AC3E}">
        <p14:creationId xmlns:p14="http://schemas.microsoft.com/office/powerpoint/2010/main" val="1323006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82" name="Shape 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82" name="Shape 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82" name="Shape 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82" name="Shape 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70" name="Shape 7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76" name="Shape 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82" name="Shape 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17"/>
        <p:cNvGrpSpPr/>
        <p:nvPr/>
      </p:nvGrpSpPr>
      <p:grpSpPr>
        <a:xfrm>
          <a:off x="0" y="0"/>
          <a:ext cx="0" cy="0"/>
          <a:chOff x="0" y="0"/>
          <a:chExt cx="0" cy="0"/>
        </a:xfrm>
      </p:grpSpPr>
      <p:sp>
        <p:nvSpPr>
          <p:cNvPr id="18" name="Shape 18"/>
          <p:cNvSpPr/>
          <p:nvPr/>
        </p:nvSpPr>
        <p:spPr>
          <a:xfrm>
            <a:off x="0" y="1338941"/>
            <a:ext cx="12192000" cy="5315075"/>
          </a:xfrm>
          <a:prstGeom prst="rect">
            <a:avLst/>
          </a:prstGeom>
          <a:solidFill>
            <a:schemeClr val="dk1">
              <a:alpha val="30980"/>
            </a:schemeClr>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20" name="Shape 20"/>
          <p:cNvSpPr txBox="1">
            <a:spLocks noGrp="1"/>
          </p:cNvSpPr>
          <p:nvPr>
            <p:ph type="title"/>
          </p:nvPr>
        </p:nvSpPr>
        <p:spPr>
          <a:xfrm>
            <a:off x="640079" y="174701"/>
            <a:ext cx="10713719" cy="120505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lt1"/>
              </a:buClr>
              <a:buFont typeface="Arial"/>
              <a:buNone/>
              <a:defRPr sz="32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 name="Shape 21"/>
          <p:cNvSpPr txBox="1">
            <a:spLocks noGrp="1"/>
          </p:cNvSpPr>
          <p:nvPr>
            <p:ph type="body" idx="1"/>
          </p:nvPr>
        </p:nvSpPr>
        <p:spPr>
          <a:xfrm>
            <a:off x="640079" y="1825625"/>
            <a:ext cx="10713719"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lt1"/>
              </a:buClr>
              <a:buSzPct val="100000"/>
              <a:buFont typeface="Arial"/>
              <a:buChar char="•"/>
              <a:defRPr sz="2800" b="0" i="0" u="none" strike="noStrike" cap="none">
                <a:solidFill>
                  <a:schemeClr val="lt1"/>
                </a:solidFill>
                <a:latin typeface="Arial"/>
                <a:ea typeface="Arial"/>
                <a:cs typeface="Arial"/>
                <a:sym typeface="Arial"/>
              </a:defRPr>
            </a:lvl1pPr>
            <a:lvl2pPr marL="685800" marR="0" lvl="1" indent="-76200" algn="l" rtl="0">
              <a:lnSpc>
                <a:spcPct val="90000"/>
              </a:lnSpc>
              <a:spcBef>
                <a:spcPts val="500"/>
              </a:spcBef>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01600" algn="l" rtl="0">
              <a:lnSpc>
                <a:spcPct val="90000"/>
              </a:lnSpc>
              <a:spcBef>
                <a:spcPts val="500"/>
              </a:spcBef>
              <a:buClr>
                <a:schemeClr val="lt1"/>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14300" algn="l" rtl="0">
              <a:lnSpc>
                <a:spcPct val="90000"/>
              </a:lnSpc>
              <a:spcBef>
                <a:spcPts val="500"/>
              </a:spcBef>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lnSpc>
                <a:spcPct val="90000"/>
              </a:lnSpc>
              <a:spcBef>
                <a:spcPts val="500"/>
              </a:spcBef>
              <a:buClr>
                <a:schemeClr val="lt1"/>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extBox 1"/>
          <p:cNvSpPr txBox="1"/>
          <p:nvPr userDrawn="1"/>
        </p:nvSpPr>
        <p:spPr>
          <a:xfrm>
            <a:off x="8839200" y="152400"/>
            <a:ext cx="2540000" cy="307777"/>
          </a:xfrm>
          <a:prstGeom prst="rect">
            <a:avLst/>
          </a:prstGeom>
          <a:noFill/>
        </p:spPr>
        <p:txBody>
          <a:bodyPr wrap="square" rtlCol="0">
            <a:spAutoFit/>
          </a:bodyPr>
          <a:lstStyle/>
          <a:p>
            <a:r>
              <a:rPr lang="en-US" dirty="0">
                <a:solidFill>
                  <a:srgbClr val="FF0000"/>
                </a:solidFill>
              </a:rPr>
              <a:t>CONFIDENTIAL</a:t>
            </a:r>
          </a:p>
        </p:txBody>
      </p:sp>
    </p:spTree>
    <p:extLst>
      <p:ext uri="{BB962C8B-B14F-4D97-AF65-F5344CB8AC3E}">
        <p14:creationId xmlns:p14="http://schemas.microsoft.com/office/powerpoint/2010/main" val="2379261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tx1">
            <a:lumMod val="50000"/>
          </a:schemeClr>
        </a:solidFill>
        <a:effectLst/>
      </p:bgPr>
    </p:bg>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3403600" y="1122362"/>
            <a:ext cx="7950199" cy="1816779"/>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lt1"/>
              </a:buClr>
              <a:buFont typeface="Arial"/>
              <a:buNone/>
              <a:defRPr sz="3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 name="Shape 24"/>
          <p:cNvSpPr txBox="1">
            <a:spLocks noGrp="1"/>
          </p:cNvSpPr>
          <p:nvPr>
            <p:ph type="subTitle" idx="1"/>
          </p:nvPr>
        </p:nvSpPr>
        <p:spPr>
          <a:xfrm>
            <a:off x="3403600" y="2939142"/>
            <a:ext cx="7950199" cy="2318657"/>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accent6"/>
              </a:buClr>
              <a:buFont typeface="Arial"/>
              <a:buNone/>
              <a:defRPr sz="2100" b="0" i="0" u="none" strike="noStrike" cap="none">
                <a:solidFill>
                  <a:schemeClr val="accent6"/>
                </a:solidFill>
                <a:latin typeface="Arial"/>
                <a:ea typeface="Arial"/>
                <a:cs typeface="Arial"/>
                <a:sym typeface="Arial"/>
              </a:defRPr>
            </a:lvl1pPr>
            <a:lvl2pPr marL="457200" marR="0" lvl="1" indent="0" algn="ctr" rtl="0">
              <a:lnSpc>
                <a:spcPct val="90000"/>
              </a:lnSpc>
              <a:spcBef>
                <a:spcPts val="500"/>
              </a:spcBef>
              <a:buClr>
                <a:schemeClr val="lt1"/>
              </a:buClr>
              <a:buFont typeface="Arial"/>
              <a:buNone/>
              <a:defRPr sz="2000" b="0" i="0" u="none" strike="noStrike" cap="none">
                <a:solidFill>
                  <a:schemeClr val="lt1"/>
                </a:solidFill>
                <a:latin typeface="Arial"/>
                <a:ea typeface="Arial"/>
                <a:cs typeface="Arial"/>
                <a:sym typeface="Arial"/>
              </a:defRPr>
            </a:lvl2pPr>
            <a:lvl3pPr marL="914400" marR="0" lvl="2" indent="0" algn="ctr" rtl="0">
              <a:lnSpc>
                <a:spcPct val="90000"/>
              </a:lnSpc>
              <a:spcBef>
                <a:spcPts val="500"/>
              </a:spcBef>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ctr" rtl="0">
              <a:lnSpc>
                <a:spcPct val="90000"/>
              </a:lnSpc>
              <a:spcBef>
                <a:spcPts val="500"/>
              </a:spcBef>
              <a:buClr>
                <a:schemeClr val="lt1"/>
              </a:buClr>
              <a:buFont typeface="Arial"/>
              <a:buNone/>
              <a:defRPr sz="1600" b="0" i="0" u="none" strike="noStrike" cap="none">
                <a:solidFill>
                  <a:schemeClr val="lt1"/>
                </a:solidFill>
                <a:latin typeface="Arial"/>
                <a:ea typeface="Arial"/>
                <a:cs typeface="Arial"/>
                <a:sym typeface="Arial"/>
              </a:defRPr>
            </a:lvl4pPr>
            <a:lvl5pPr marL="1828800" marR="0" lvl="4" indent="0" algn="ctr" rtl="0">
              <a:lnSpc>
                <a:spcPct val="90000"/>
              </a:lnSpc>
              <a:spcBef>
                <a:spcPts val="500"/>
              </a:spcBef>
              <a:buClr>
                <a:schemeClr val="lt1"/>
              </a:buClr>
              <a:buFont typeface="Arial"/>
              <a:buNone/>
              <a:defRPr sz="1600" b="0" i="0" u="none" strike="noStrike" cap="none">
                <a:solidFill>
                  <a:schemeClr val="lt1"/>
                </a:solidFill>
                <a:latin typeface="Arial"/>
                <a:ea typeface="Arial"/>
                <a:cs typeface="Arial"/>
                <a:sym typeface="Arial"/>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6"/>
        <p:cNvGrpSpPr/>
        <p:nvPr/>
      </p:nvGrpSpPr>
      <p:grpSpPr>
        <a:xfrm>
          <a:off x="0" y="0"/>
          <a:ext cx="0" cy="0"/>
          <a:chOff x="0" y="0"/>
          <a:chExt cx="0" cy="0"/>
        </a:xfrm>
      </p:grpSpPr>
      <p:sp>
        <p:nvSpPr>
          <p:cNvPr id="27" name="Shape 27"/>
          <p:cNvSpPr/>
          <p:nvPr/>
        </p:nvSpPr>
        <p:spPr>
          <a:xfrm>
            <a:off x="0" y="1338941"/>
            <a:ext cx="12192000" cy="5315075"/>
          </a:xfrm>
          <a:prstGeom prst="rect">
            <a:avLst/>
          </a:prstGeom>
          <a:solidFill>
            <a:schemeClr val="dk1">
              <a:alpha val="30980"/>
            </a:schemeClr>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8" name="Shape 28"/>
          <p:cNvSpPr txBox="1">
            <a:spLocks noGrp="1"/>
          </p:cNvSpPr>
          <p:nvPr>
            <p:ph type="title"/>
          </p:nvPr>
        </p:nvSpPr>
        <p:spPr>
          <a:xfrm>
            <a:off x="640079" y="155447"/>
            <a:ext cx="10713721" cy="119312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lt1"/>
              </a:buClr>
              <a:buFont typeface="Arial"/>
              <a:buNone/>
              <a:defRPr sz="32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640079" y="1825625"/>
            <a:ext cx="537972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lt1"/>
              </a:buClr>
              <a:buSzPct val="100000"/>
              <a:buFont typeface="Arial"/>
              <a:buChar char="•"/>
              <a:defRPr sz="2800" b="0" i="0" u="none" strike="noStrike" cap="none">
                <a:solidFill>
                  <a:schemeClr val="lt1"/>
                </a:solidFill>
                <a:latin typeface="Arial"/>
                <a:ea typeface="Arial"/>
                <a:cs typeface="Arial"/>
                <a:sym typeface="Arial"/>
              </a:defRPr>
            </a:lvl1pPr>
            <a:lvl2pPr marL="685800" marR="0" lvl="1" indent="-76200" algn="l" rtl="0">
              <a:lnSpc>
                <a:spcPct val="90000"/>
              </a:lnSpc>
              <a:spcBef>
                <a:spcPts val="500"/>
              </a:spcBef>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01600" algn="l" rtl="0">
              <a:lnSpc>
                <a:spcPct val="90000"/>
              </a:lnSpc>
              <a:spcBef>
                <a:spcPts val="500"/>
              </a:spcBef>
              <a:buClr>
                <a:schemeClr val="lt1"/>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14300" algn="l" rtl="0">
              <a:lnSpc>
                <a:spcPct val="90000"/>
              </a:lnSpc>
              <a:spcBef>
                <a:spcPts val="500"/>
              </a:spcBef>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lnSpc>
                <a:spcPct val="90000"/>
              </a:lnSpc>
              <a:spcBef>
                <a:spcPts val="500"/>
              </a:spcBef>
              <a:buClr>
                <a:schemeClr val="lt1"/>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body" idx="2"/>
          </p:nvPr>
        </p:nvSpPr>
        <p:spPr>
          <a:xfrm>
            <a:off x="6172200" y="1825625"/>
            <a:ext cx="51816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lt1"/>
              </a:buClr>
              <a:buSzPct val="100000"/>
              <a:buFont typeface="Arial"/>
              <a:buChar char="•"/>
              <a:defRPr sz="2800" b="0" i="0" u="none" strike="noStrike" cap="none">
                <a:solidFill>
                  <a:schemeClr val="lt1"/>
                </a:solidFill>
                <a:latin typeface="Arial"/>
                <a:ea typeface="Arial"/>
                <a:cs typeface="Arial"/>
                <a:sym typeface="Arial"/>
              </a:defRPr>
            </a:lvl1pPr>
            <a:lvl2pPr marL="685800" marR="0" lvl="1" indent="-76200" algn="l" rtl="0">
              <a:lnSpc>
                <a:spcPct val="90000"/>
              </a:lnSpc>
              <a:spcBef>
                <a:spcPts val="500"/>
              </a:spcBef>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01600" algn="l" rtl="0">
              <a:lnSpc>
                <a:spcPct val="90000"/>
              </a:lnSpc>
              <a:spcBef>
                <a:spcPts val="500"/>
              </a:spcBef>
              <a:buClr>
                <a:schemeClr val="lt1"/>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14300" algn="l" rtl="0">
              <a:lnSpc>
                <a:spcPct val="90000"/>
              </a:lnSpc>
              <a:spcBef>
                <a:spcPts val="500"/>
              </a:spcBef>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lnSpc>
                <a:spcPct val="90000"/>
              </a:lnSpc>
              <a:spcBef>
                <a:spcPts val="500"/>
              </a:spcBef>
              <a:buClr>
                <a:schemeClr val="lt1"/>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 name="TextBox 1"/>
          <p:cNvSpPr txBox="1"/>
          <p:nvPr userDrawn="1"/>
        </p:nvSpPr>
        <p:spPr>
          <a:xfrm>
            <a:off x="9419422" y="0"/>
            <a:ext cx="2423711" cy="307777"/>
          </a:xfrm>
          <a:prstGeom prst="rect">
            <a:avLst/>
          </a:prstGeom>
          <a:noFill/>
        </p:spPr>
        <p:txBody>
          <a:bodyPr wrap="square" rtlCol="0">
            <a:spAutoFit/>
          </a:bodyPr>
          <a:lstStyle/>
          <a:p>
            <a:r>
              <a:rPr lang="en-US" dirty="0">
                <a:solidFill>
                  <a:schemeClr val="accent1"/>
                </a:solidFill>
              </a:rPr>
              <a:t>CONFIDENTIAL</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40079" y="465691"/>
            <a:ext cx="5379720" cy="5711272"/>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lt1"/>
              </a:buClr>
              <a:buFont typeface="Arial"/>
              <a:buNone/>
              <a:defRPr sz="32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 name="Shape 34"/>
          <p:cNvSpPr txBox="1">
            <a:spLocks noGrp="1"/>
          </p:cNvSpPr>
          <p:nvPr>
            <p:ph type="body" idx="1"/>
          </p:nvPr>
        </p:nvSpPr>
        <p:spPr>
          <a:xfrm>
            <a:off x="6172198" y="465691"/>
            <a:ext cx="5404757" cy="5711272"/>
          </a:xfrm>
          <a:prstGeom prst="rect">
            <a:avLst/>
          </a:prstGeom>
          <a:noFill/>
          <a:ln>
            <a:noFill/>
          </a:ln>
        </p:spPr>
        <p:txBody>
          <a:bodyPr wrap="square" lIns="91425" tIns="91425" rIns="91425" bIns="91425" anchor="ctr" anchorCtr="0"/>
          <a:lstStyle>
            <a:lvl1pPr marL="228600" marR="0" lvl="0" indent="-50800" algn="l" rtl="0">
              <a:lnSpc>
                <a:spcPct val="90000"/>
              </a:lnSpc>
              <a:spcBef>
                <a:spcPts val="1000"/>
              </a:spcBef>
              <a:buClr>
                <a:schemeClr val="lt1"/>
              </a:buClr>
              <a:buSzPct val="100000"/>
              <a:buFont typeface="Arial"/>
              <a:buChar char="•"/>
              <a:defRPr sz="2800" b="0" i="0" u="none" strike="noStrike" cap="none">
                <a:solidFill>
                  <a:schemeClr val="lt1"/>
                </a:solidFill>
                <a:latin typeface="Arial"/>
                <a:ea typeface="Arial"/>
                <a:cs typeface="Arial"/>
                <a:sym typeface="Arial"/>
              </a:defRPr>
            </a:lvl1pPr>
            <a:lvl2pPr marL="685800" marR="0" lvl="1" indent="-76200" algn="l" rtl="0">
              <a:lnSpc>
                <a:spcPct val="90000"/>
              </a:lnSpc>
              <a:spcBef>
                <a:spcPts val="500"/>
              </a:spcBef>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01600" algn="l" rtl="0">
              <a:lnSpc>
                <a:spcPct val="90000"/>
              </a:lnSpc>
              <a:spcBef>
                <a:spcPts val="500"/>
              </a:spcBef>
              <a:buClr>
                <a:schemeClr val="lt1"/>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14300" algn="l" rtl="0">
              <a:lnSpc>
                <a:spcPct val="90000"/>
              </a:lnSpc>
              <a:spcBef>
                <a:spcPts val="500"/>
              </a:spcBef>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lnSpc>
                <a:spcPct val="90000"/>
              </a:lnSpc>
              <a:spcBef>
                <a:spcPts val="500"/>
              </a:spcBef>
              <a:buClr>
                <a:schemeClr val="lt1"/>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cSld name="2_Two Conte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6172198" y="465691"/>
            <a:ext cx="5379720" cy="5711272"/>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lt1"/>
              </a:buClr>
              <a:buFont typeface="Arial"/>
              <a:buNone/>
              <a:defRPr sz="32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640079" y="465691"/>
            <a:ext cx="5404757" cy="5711272"/>
          </a:xfrm>
          <a:prstGeom prst="rect">
            <a:avLst/>
          </a:prstGeom>
          <a:noFill/>
          <a:ln>
            <a:noFill/>
          </a:ln>
        </p:spPr>
        <p:txBody>
          <a:bodyPr wrap="square" lIns="91425" tIns="91425" rIns="91425" bIns="91425" anchor="ctr" anchorCtr="0"/>
          <a:lstStyle>
            <a:lvl1pPr marL="228600" marR="0" lvl="0" indent="-50800" algn="l" rtl="0">
              <a:lnSpc>
                <a:spcPct val="90000"/>
              </a:lnSpc>
              <a:spcBef>
                <a:spcPts val="1000"/>
              </a:spcBef>
              <a:buClr>
                <a:schemeClr val="lt1"/>
              </a:buClr>
              <a:buSzPct val="100000"/>
              <a:buFont typeface="Arial"/>
              <a:buChar char="•"/>
              <a:defRPr sz="2800" b="0" i="0" u="none" strike="noStrike" cap="none">
                <a:solidFill>
                  <a:schemeClr val="lt1"/>
                </a:solidFill>
                <a:latin typeface="Arial"/>
                <a:ea typeface="Arial"/>
                <a:cs typeface="Arial"/>
                <a:sym typeface="Arial"/>
              </a:defRPr>
            </a:lvl1pPr>
            <a:lvl2pPr marL="685800" marR="0" lvl="1" indent="-76200" algn="l" rtl="0">
              <a:lnSpc>
                <a:spcPct val="90000"/>
              </a:lnSpc>
              <a:spcBef>
                <a:spcPts val="500"/>
              </a:spcBef>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01600" algn="l" rtl="0">
              <a:lnSpc>
                <a:spcPct val="90000"/>
              </a:lnSpc>
              <a:spcBef>
                <a:spcPts val="500"/>
              </a:spcBef>
              <a:buClr>
                <a:schemeClr val="lt1"/>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14300" algn="l" rtl="0">
              <a:lnSpc>
                <a:spcPct val="90000"/>
              </a:lnSpc>
              <a:spcBef>
                <a:spcPts val="500"/>
              </a:spcBef>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lnSpc>
                <a:spcPct val="90000"/>
              </a:lnSpc>
              <a:spcBef>
                <a:spcPts val="500"/>
              </a:spcBef>
              <a:buClr>
                <a:schemeClr val="lt1"/>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1850" y="1709738"/>
            <a:ext cx="10515599" cy="2976561"/>
          </a:xfrm>
          <a:prstGeom prst="rect">
            <a:avLst/>
          </a:prstGeom>
          <a:noFill/>
          <a:ln>
            <a:noFill/>
          </a:ln>
        </p:spPr>
        <p:txBody>
          <a:bodyPr wrap="square" lIns="91425" tIns="91425" rIns="91425" bIns="91425" anchor="ctr" anchorCtr="0"/>
          <a:lstStyle>
            <a:lvl1pPr marL="0" marR="0" lvl="0" indent="0" algn="ctr" rtl="0">
              <a:lnSpc>
                <a:spcPct val="90000"/>
              </a:lnSpc>
              <a:spcBef>
                <a:spcPts val="0"/>
              </a:spcBef>
              <a:buClr>
                <a:schemeClr val="lt1"/>
              </a:buClr>
              <a:buFont typeface="Arial"/>
              <a:buNone/>
              <a:defRPr sz="32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40079" y="155448"/>
            <a:ext cx="10515599" cy="1188719"/>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lt1"/>
              </a:buClr>
              <a:buFont typeface="Arial"/>
              <a:buNone/>
              <a:defRPr sz="32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800" y="685802"/>
            <a:ext cx="10464800" cy="914399"/>
          </a:xfrm>
          <a:prstGeom prst="rect">
            <a:avLst/>
          </a:prstGeom>
        </p:spPr>
        <p:txBody>
          <a:bodyPr/>
          <a:lstStyle/>
          <a:p>
            <a:r>
              <a:rPr lang="en-US" dirty="0">
                <a:solidFill>
                  <a:srgbClr val="1B2352"/>
                </a:solidFill>
                <a:latin typeface="Flama-Extrabold"/>
                <a:cs typeface="Flama-Extrabold"/>
              </a:rPr>
              <a:t>TITLE</a:t>
            </a:r>
            <a:br>
              <a:rPr lang="en-US" dirty="0">
                <a:solidFill>
                  <a:srgbClr val="1B2352"/>
                </a:solidFill>
                <a:latin typeface="Flama-Extrabold"/>
                <a:cs typeface="Flama-Extrabold"/>
              </a:rPr>
            </a:br>
            <a:r>
              <a:rPr lang="en-US" dirty="0">
                <a:solidFill>
                  <a:srgbClr val="699CC6"/>
                </a:solidFill>
                <a:latin typeface="Flama-Extrabold"/>
                <a:cs typeface="Flama-Extrabold"/>
              </a:rPr>
              <a:t>TEXT</a:t>
            </a:r>
            <a:endParaRPr lang="en-US" dirty="0"/>
          </a:p>
        </p:txBody>
      </p:sp>
      <p:sp>
        <p:nvSpPr>
          <p:cNvPr id="3" name="Content Placeholder 2"/>
          <p:cNvSpPr>
            <a:spLocks noGrp="1"/>
          </p:cNvSpPr>
          <p:nvPr>
            <p:ph idx="1"/>
          </p:nvPr>
        </p:nvSpPr>
        <p:spPr>
          <a:xfrm>
            <a:off x="812801" y="2209800"/>
            <a:ext cx="10464799" cy="3428999"/>
          </a:xfrm>
          <a:prstGeom prst="rect">
            <a:avLst/>
          </a:prstGeom>
        </p:spPr>
        <p:txBody>
          <a:bodyPr numCol="3" spcCol="27432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6241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1" y="609601"/>
            <a:ext cx="11603567" cy="915987"/>
          </a:xfrm>
          <a:prstGeom prst="rect">
            <a:avLst/>
          </a:prstGeom>
        </p:spPr>
        <p:txBody>
          <a:bodyPr/>
          <a:lstStyle>
            <a:lvl1pPr>
              <a:defRPr>
                <a:solidFill>
                  <a:srgbClr val="1E3250"/>
                </a:solidFill>
                <a:latin typeface="+mj-lt"/>
              </a:defRPr>
            </a:lvl1pPr>
          </a:lstStyle>
          <a:p>
            <a:r>
              <a:rPr lang="en-US" dirty="0"/>
              <a:t>CLICK TO EDIT</a:t>
            </a:r>
            <a:br>
              <a:rPr lang="en-US" dirty="0"/>
            </a:br>
            <a:r>
              <a:rPr lang="en-US" dirty="0"/>
              <a:t>MASTER TITLE STYLE</a:t>
            </a:r>
          </a:p>
        </p:txBody>
      </p:sp>
    </p:spTree>
    <p:extLst>
      <p:ext uri="{BB962C8B-B14F-4D97-AF65-F5344CB8AC3E}">
        <p14:creationId xmlns:p14="http://schemas.microsoft.com/office/powerpoint/2010/main" val="3554235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Shape 9"/>
        <p:cNvGrpSpPr/>
        <p:nvPr/>
      </p:nvGrpSpPr>
      <p:grpSpPr>
        <a:xfrm>
          <a:off x="0" y="0"/>
          <a:ext cx="0" cy="0"/>
          <a:chOff x="0" y="0"/>
          <a:chExt cx="0" cy="0"/>
        </a:xfrm>
      </p:grpSpPr>
      <p:pic>
        <p:nvPicPr>
          <p:cNvPr id="19" name="Picture 18"/>
          <p:cNvPicPr>
            <a:picLocks noChangeAspect="1"/>
          </p:cNvPicPr>
          <p:nvPr userDrawn="1"/>
        </p:nvPicPr>
        <p:blipFill>
          <a:blip r:embed="rId12"/>
          <a:stretch>
            <a:fillRect/>
          </a:stretch>
        </p:blipFill>
        <p:spPr>
          <a:xfrm flipV="1">
            <a:off x="0" y="6655632"/>
            <a:ext cx="12192000" cy="232347"/>
          </a:xfrm>
          <a:prstGeom prst="rect">
            <a:avLst/>
          </a:prstGeom>
        </p:spPr>
      </p:pic>
      <p:sp>
        <p:nvSpPr>
          <p:cNvPr id="20" name="Rectangle 19"/>
          <p:cNvSpPr/>
          <p:nvPr userDrawn="1"/>
        </p:nvSpPr>
        <p:spPr>
          <a:xfrm>
            <a:off x="0" y="6028660"/>
            <a:ext cx="12192000" cy="630717"/>
          </a:xfrm>
          <a:prstGeom prst="rect">
            <a:avLst/>
          </a:prstGeom>
          <a:gradFill flip="none" rotWithShape="1">
            <a:gsLst>
              <a:gs pos="0">
                <a:schemeClr val="tx2">
                  <a:alpha val="0"/>
                </a:schemeClr>
              </a:gs>
              <a:gs pos="100000">
                <a:schemeClr val="tx1">
                  <a:alpha val="4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wash4work.org/"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hyperlink" Target="http://ceowatermandate.org/blog/resource/scaling-corporate-action-on-wash-in-supply-chains-draft-white-paper/"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ceowatermandate.org/files/Context-Based_Corporate_Water_Target_Setting_Discussion_Paper-Provisional_Draft_8-22-16.pdf"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https://wateractionhub.org/cop21-declaration/"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hyperlink" Target="http://cawateraction.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ceowatermandate.org/toolbox/discover-next-steps/" TargetMode="External"/><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ssl.charityweb.net/globalcompactfoundation/"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hyperlink" Target="In%20addition%20to%20the%20Global%20Compact%20annual%20contribution,%20Action%20Platform%20participants"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4.emf"/><Relationship Id="rId5" Type="http://schemas.openxmlformats.org/officeDocument/2006/relationships/package" Target="../embeddings/Microsoft_PowerPoint_Slide1.sldx"/><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p:nvPr/>
        </p:nvSpPr>
        <p:spPr>
          <a:xfrm>
            <a:off x="0" y="1338944"/>
            <a:ext cx="12192000" cy="2971799"/>
          </a:xfrm>
          <a:prstGeom prst="rect">
            <a:avLst/>
          </a:prstGeom>
          <a:solidFill>
            <a:schemeClr val="dk1">
              <a:alpha val="30980"/>
            </a:schemeClr>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60" name="Shape 60"/>
          <p:cNvPicPr preferRelativeResize="0"/>
          <p:nvPr/>
        </p:nvPicPr>
        <p:blipFill rotWithShape="1">
          <a:blip r:embed="rId3">
            <a:alphaModFix/>
          </a:blip>
          <a:srcRect/>
          <a:stretch/>
        </p:blipFill>
        <p:spPr>
          <a:xfrm>
            <a:off x="1305520" y="1976711"/>
            <a:ext cx="1714405" cy="1714405"/>
          </a:xfrm>
          <a:prstGeom prst="rect">
            <a:avLst/>
          </a:prstGeom>
          <a:noFill/>
          <a:ln>
            <a:noFill/>
          </a:ln>
        </p:spPr>
      </p:pic>
      <p:sp>
        <p:nvSpPr>
          <p:cNvPr id="7" name="Title 6"/>
          <p:cNvSpPr txBox="1">
            <a:spLocks noGrp="1"/>
          </p:cNvSpPr>
          <p:nvPr>
            <p:ph type="ctrTitle"/>
          </p:nvPr>
        </p:nvSpPr>
        <p:spPr>
          <a:xfrm>
            <a:off x="3304447" y="1283544"/>
            <a:ext cx="7950200" cy="3231624"/>
          </a:xfrm>
          <a:prstGeom prst="rect">
            <a:avLst/>
          </a:prstGeom>
          <a:noFill/>
        </p:spPr>
        <p:txBody>
          <a:bodyPr wrap="square" rtlCol="0">
            <a:spAutoFit/>
          </a:bodyPr>
          <a:lstStyle/>
          <a:p>
            <a:r>
              <a:rPr lang="en-US" sz="2800" b="1" dirty="0">
                <a:solidFill>
                  <a:schemeClr val="bg1"/>
                </a:solidFill>
                <a:latin typeface="Flama Extrabold" pitchFamily="50" charset="0"/>
              </a:rPr>
              <a:t>Water Security through Stewardship</a:t>
            </a:r>
          </a:p>
          <a:p>
            <a:endParaRPr lang="en-US" sz="2400" dirty="0">
              <a:solidFill>
                <a:schemeClr val="bg1"/>
              </a:solidFill>
              <a:latin typeface="Flama Book" pitchFamily="50" charset="0"/>
            </a:endParaRPr>
          </a:p>
          <a:p>
            <a:r>
              <a:rPr lang="en-US" sz="2400" i="1" dirty="0">
                <a:solidFill>
                  <a:schemeClr val="bg1"/>
                </a:solidFill>
                <a:latin typeface="Flama Book" pitchFamily="50" charset="0"/>
              </a:rPr>
              <a:t>An Action Platform of the CEO Water Mandate  (2018 – 2020)</a:t>
            </a:r>
          </a:p>
          <a:p>
            <a:endParaRPr lang="en-US" sz="2400" dirty="0">
              <a:solidFill>
                <a:schemeClr val="bg1"/>
              </a:solidFill>
              <a:latin typeface="Flama Book" pitchFamily="50" charset="0"/>
            </a:endParaRPr>
          </a:p>
          <a:p>
            <a:r>
              <a:rPr lang="en-US" sz="2400" dirty="0">
                <a:solidFill>
                  <a:schemeClr val="bg1"/>
                </a:solidFill>
                <a:latin typeface="Flama Book" pitchFamily="50" charset="0"/>
              </a:rPr>
              <a:t>Draft: November 2017</a:t>
            </a:r>
          </a:p>
          <a:p>
            <a:endParaRPr lang="en-US" sz="2000" dirty="0">
              <a:latin typeface="Flama Book" pitchFamily="50" charset="0"/>
            </a:endParaRPr>
          </a:p>
          <a:p>
            <a:r>
              <a:rPr lang="en-US" sz="2000" dirty="0">
                <a:solidFill>
                  <a:srgbClr val="FF0000"/>
                </a:solidFill>
                <a:latin typeface="Flama Book" pitchFamily="50" charset="0"/>
              </a:rPr>
              <a:t>CONFIDENTIAL </a:t>
            </a:r>
          </a:p>
          <a:p>
            <a:endParaRPr lang="en-US" dirty="0">
              <a:latin typeface="Flama Book" pitchFamily="50"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1000"/>
                                        <p:tgtEl>
                                          <p:spTgt spid="6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5" name="Title 1"/>
          <p:cNvSpPr>
            <a:spLocks noGrp="1"/>
          </p:cNvSpPr>
          <p:nvPr>
            <p:ph type="title"/>
          </p:nvPr>
        </p:nvSpPr>
        <p:spPr>
          <a:xfrm>
            <a:off x="540611" y="1339"/>
            <a:ext cx="10714037" cy="1204913"/>
          </a:xfrm>
        </p:spPr>
        <p:txBody>
          <a:bodyPr>
            <a:normAutofit/>
          </a:bodyPr>
          <a:lstStyle/>
          <a:p>
            <a:r>
              <a:rPr lang="en-US" dirty="0">
                <a:latin typeface="Flama Extrabold" pitchFamily="50" charset="0"/>
              </a:rPr>
              <a:t>Key Changes to Branded Initiatives </a:t>
            </a:r>
          </a:p>
        </p:txBody>
      </p:sp>
      <p:graphicFrame>
        <p:nvGraphicFramePr>
          <p:cNvPr id="6" name="Table 5"/>
          <p:cNvGraphicFramePr>
            <a:graphicFrameLocks noGrp="1"/>
          </p:cNvGraphicFramePr>
          <p:nvPr>
            <p:extLst>
              <p:ext uri="{D42A27DB-BD31-4B8C-83A1-F6EECF244321}">
                <p14:modId xmlns:p14="http://schemas.microsoft.com/office/powerpoint/2010/main" val="3431776477"/>
              </p:ext>
            </p:extLst>
          </p:nvPr>
        </p:nvGraphicFramePr>
        <p:xfrm>
          <a:off x="2058914" y="1008844"/>
          <a:ext cx="8257062" cy="5071008"/>
        </p:xfrm>
        <a:graphic>
          <a:graphicData uri="http://schemas.openxmlformats.org/drawingml/2006/table">
            <a:tbl>
              <a:tblPr firstRow="1" bandRow="1">
                <a:tableStyleId>{1FECB4D8-DB02-4DC6-A0A2-4F2EBAE1DC90}</a:tableStyleId>
              </a:tblPr>
              <a:tblGrid>
                <a:gridCol w="4128531">
                  <a:extLst>
                    <a:ext uri="{9D8B030D-6E8A-4147-A177-3AD203B41FA5}">
                      <a16:colId xmlns:a16="http://schemas.microsoft.com/office/drawing/2014/main" xmlns="" val="20000"/>
                    </a:ext>
                  </a:extLst>
                </a:gridCol>
                <a:gridCol w="4128531">
                  <a:extLst>
                    <a:ext uri="{9D8B030D-6E8A-4147-A177-3AD203B41FA5}">
                      <a16:colId xmlns:a16="http://schemas.microsoft.com/office/drawing/2014/main" xmlns="" val="20001"/>
                    </a:ext>
                  </a:extLst>
                </a:gridCol>
              </a:tblGrid>
              <a:tr h="930109">
                <a:tc>
                  <a:txBody>
                    <a:bodyPr/>
                    <a:lstStyle/>
                    <a:p>
                      <a:pPr algn="ctr"/>
                      <a:r>
                        <a:rPr lang="en-US" sz="2000" dirty="0">
                          <a:latin typeface="Flama Book" pitchFamily="50" charset="0"/>
                        </a:rPr>
                        <a:t>Remains in the Branded Initiative</a:t>
                      </a:r>
                    </a:p>
                  </a:txBody>
                  <a:tcPr/>
                </a:tc>
                <a:tc>
                  <a:txBody>
                    <a:bodyPr/>
                    <a:lstStyle/>
                    <a:p>
                      <a:pPr algn="ctr"/>
                      <a:r>
                        <a:rPr lang="en-US" sz="2000" dirty="0">
                          <a:latin typeface="Flama Book" pitchFamily="50" charset="0"/>
                        </a:rPr>
                        <a:t>Reconfigured – To be Aligned with the</a:t>
                      </a:r>
                      <a:r>
                        <a:rPr lang="en-US" sz="2000" baseline="0" dirty="0">
                          <a:latin typeface="Flama Book" pitchFamily="50" charset="0"/>
                        </a:rPr>
                        <a:t> Action Platforms</a:t>
                      </a:r>
                      <a:endParaRPr lang="en-US" sz="2000" dirty="0">
                        <a:latin typeface="Flama Book" pitchFamily="50" charset="0"/>
                      </a:endParaRPr>
                    </a:p>
                  </a:txBody>
                  <a:tcPr/>
                </a:tc>
                <a:extLst>
                  <a:ext uri="{0D108BD9-81ED-4DB2-BD59-A6C34878D82A}">
                    <a16:rowId xmlns:a16="http://schemas.microsoft.com/office/drawing/2014/main" xmlns="" val="10000"/>
                  </a:ext>
                </a:extLst>
              </a:tr>
              <a:tr h="930109">
                <a:tc>
                  <a:txBody>
                    <a:bodyPr/>
                    <a:lstStyle/>
                    <a:p>
                      <a:r>
                        <a:rPr lang="en-US" sz="2000" dirty="0">
                          <a:latin typeface="Flama Book" pitchFamily="50" charset="0"/>
                        </a:rPr>
                        <a:t>Commitment Areas</a:t>
                      </a:r>
                    </a:p>
                  </a:txBody>
                  <a:tcPr/>
                </a:tc>
                <a:tc>
                  <a:txBody>
                    <a:bodyPr/>
                    <a:lstStyle/>
                    <a:p>
                      <a:r>
                        <a:rPr lang="en-US" sz="2000" dirty="0">
                          <a:latin typeface="Flama Book" pitchFamily="50" charset="0"/>
                        </a:rPr>
                        <a:t>Governance and Strategic Direction</a:t>
                      </a:r>
                    </a:p>
                    <a:p>
                      <a:endParaRPr lang="en-US" sz="2000" dirty="0">
                        <a:latin typeface="Flama Book" pitchFamily="50" charset="0"/>
                      </a:endParaRPr>
                    </a:p>
                  </a:txBody>
                  <a:tcPr/>
                </a:tc>
                <a:extLst>
                  <a:ext uri="{0D108BD9-81ED-4DB2-BD59-A6C34878D82A}">
                    <a16:rowId xmlns:a16="http://schemas.microsoft.com/office/drawing/2014/main" xmlns="" val="10001"/>
                  </a:ext>
                </a:extLst>
              </a:tr>
              <a:tr h="1605395">
                <a:tc>
                  <a:txBody>
                    <a:bodyPr/>
                    <a:lstStyle/>
                    <a:p>
                      <a:r>
                        <a:rPr lang="en-US" sz="2000" dirty="0">
                          <a:latin typeface="Flama Book" pitchFamily="50" charset="0"/>
                        </a:rPr>
                        <a:t>Multi-stakeholder Convening and Related Events </a:t>
                      </a:r>
                    </a:p>
                  </a:txBody>
                  <a:tcPr/>
                </a:tc>
                <a:tc rowSpan="2">
                  <a:txBody>
                    <a:bodyPr/>
                    <a:lstStyle/>
                    <a:p>
                      <a:r>
                        <a:rPr lang="en-US" sz="2000" dirty="0">
                          <a:latin typeface="Flama Book" pitchFamily="50" charset="0"/>
                        </a:rPr>
                        <a:t>Programmatic Work </a:t>
                      </a:r>
                    </a:p>
                    <a:p>
                      <a:endParaRPr lang="en-US" sz="2000" dirty="0">
                        <a:latin typeface="Flama Book" pitchFamily="50" charset="0"/>
                      </a:endParaRPr>
                    </a:p>
                    <a:p>
                      <a:r>
                        <a:rPr lang="en-US" sz="2000" dirty="0">
                          <a:latin typeface="Flama Book" pitchFamily="50" charset="0"/>
                        </a:rPr>
                        <a:t>Project Partnerships</a:t>
                      </a:r>
                    </a:p>
                    <a:p>
                      <a:endParaRPr lang="en-US" sz="2000" dirty="0">
                        <a:latin typeface="Flama Book" pitchFamily="50" charset="0"/>
                      </a:endParaRPr>
                    </a:p>
                    <a:p>
                      <a:r>
                        <a:rPr lang="en-US" sz="2000" dirty="0">
                          <a:latin typeface="Flama Book" pitchFamily="50" charset="0"/>
                        </a:rPr>
                        <a:t>Development of Knowledge Products  </a:t>
                      </a:r>
                    </a:p>
                  </a:txBody>
                  <a:tcPr/>
                </a:tc>
                <a:extLst>
                  <a:ext uri="{0D108BD9-81ED-4DB2-BD59-A6C34878D82A}">
                    <a16:rowId xmlns:a16="http://schemas.microsoft.com/office/drawing/2014/main" xmlns="" val="10002"/>
                  </a:ext>
                </a:extLst>
              </a:tr>
              <a:tr h="1605395">
                <a:tc>
                  <a:txBody>
                    <a:bodyPr/>
                    <a:lstStyle/>
                    <a:p>
                      <a:r>
                        <a:rPr lang="en-US" sz="2000" dirty="0">
                          <a:latin typeface="Flama Book" pitchFamily="50" charset="0"/>
                        </a:rPr>
                        <a:t>Existing </a:t>
                      </a:r>
                      <a:r>
                        <a:rPr lang="en-US" sz="2000" baseline="0" dirty="0">
                          <a:latin typeface="Flama Book" pitchFamily="50" charset="0"/>
                        </a:rPr>
                        <a:t>Partnerships with Core Partners</a:t>
                      </a:r>
                      <a:endParaRPr lang="en-US" sz="2000" dirty="0">
                        <a:latin typeface="Flama Book" pitchFamily="50" charset="0"/>
                      </a:endParaRPr>
                    </a:p>
                  </a:txBody>
                  <a:tcPr/>
                </a:tc>
                <a:tc vMerge="1">
                  <a:txBody>
                    <a:bodyPr/>
                    <a:lstStyle/>
                    <a:p>
                      <a:endParaRPr lang="en-US" dirty="0"/>
                    </a:p>
                  </a:txBody>
                  <a:tcPr/>
                </a:tc>
                <a:extLst>
                  <a:ext uri="{0D108BD9-81ED-4DB2-BD59-A6C34878D82A}">
                    <a16:rowId xmlns:a16="http://schemas.microsoft.com/office/drawing/2014/main" xmlns="" val="10003"/>
                  </a:ext>
                </a:extLst>
              </a:tr>
            </a:tbl>
          </a:graphicData>
        </a:graphic>
      </p:graphicFrame>
      <p:sp>
        <p:nvSpPr>
          <p:cNvPr id="7" name="TextBox 6"/>
          <p:cNvSpPr txBox="1"/>
          <p:nvPr/>
        </p:nvSpPr>
        <p:spPr>
          <a:xfrm>
            <a:off x="9320270" y="0"/>
            <a:ext cx="2533879" cy="307777"/>
          </a:xfrm>
          <a:prstGeom prst="rect">
            <a:avLst/>
          </a:prstGeom>
          <a:noFill/>
        </p:spPr>
        <p:txBody>
          <a:bodyPr wrap="square" rtlCol="0">
            <a:spAutoFit/>
          </a:bodyPr>
          <a:lstStyle/>
          <a:p>
            <a:r>
              <a:rPr lang="en-US" dirty="0">
                <a:solidFill>
                  <a:schemeClr val="accent1"/>
                </a:solidFill>
              </a:rPr>
              <a:t>CONFIDENTIAL</a:t>
            </a:r>
          </a:p>
        </p:txBody>
      </p:sp>
    </p:spTree>
    <p:extLst>
      <p:ext uri="{BB962C8B-B14F-4D97-AF65-F5344CB8AC3E}">
        <p14:creationId xmlns:p14="http://schemas.microsoft.com/office/powerpoint/2010/main" val="179996300"/>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4" name="Title 1"/>
          <p:cNvSpPr>
            <a:spLocks noGrp="1"/>
          </p:cNvSpPr>
          <p:nvPr>
            <p:ph type="title"/>
          </p:nvPr>
        </p:nvSpPr>
        <p:spPr>
          <a:xfrm>
            <a:off x="470422" y="0"/>
            <a:ext cx="10714037" cy="1204913"/>
          </a:xfrm>
        </p:spPr>
        <p:txBody>
          <a:bodyPr>
            <a:normAutofit fontScale="90000"/>
          </a:bodyPr>
          <a:lstStyle/>
          <a:p>
            <a:r>
              <a:rPr lang="en-US" dirty="0">
                <a:latin typeface="Flama Extrabold" pitchFamily="50" charset="0"/>
              </a:rPr>
              <a:t>UNGC Programmatic Restructuring and the CEO Water Mandate </a:t>
            </a:r>
            <a:r>
              <a:rPr lang="en-US" b="1" dirty="0">
                <a:solidFill>
                  <a:srgbClr val="4BACC6">
                    <a:lumMod val="50000"/>
                  </a:srgbClr>
                </a:solidFill>
                <a:latin typeface="Flama Extrabold" pitchFamily="50" charset="0"/>
                <a:cs typeface="Times New Roman" pitchFamily="18" charset="0"/>
              </a:rPr>
              <a:t/>
            </a:r>
            <a:br>
              <a:rPr lang="en-US" b="1" dirty="0">
                <a:solidFill>
                  <a:srgbClr val="4BACC6">
                    <a:lumMod val="50000"/>
                  </a:srgbClr>
                </a:solidFill>
                <a:latin typeface="Flama Extrabold" pitchFamily="50" charset="0"/>
                <a:cs typeface="Times New Roman" pitchFamily="18" charset="0"/>
              </a:rPr>
            </a:br>
            <a:endParaRPr lang="en-US" dirty="0">
              <a:latin typeface="Flama Extrabold" pitchFamily="50" charset="0"/>
            </a:endParaRPr>
          </a:p>
        </p:txBody>
      </p:sp>
      <p:sp>
        <p:nvSpPr>
          <p:cNvPr id="49" name="Content Placeholder 2"/>
          <p:cNvSpPr txBox="1">
            <a:spLocks/>
          </p:cNvSpPr>
          <p:nvPr/>
        </p:nvSpPr>
        <p:spPr>
          <a:xfrm>
            <a:off x="1513902" y="1094745"/>
            <a:ext cx="9304662" cy="4600976"/>
          </a:xfrm>
          <a:prstGeom prst="rect">
            <a:avLst/>
          </a:prstGeom>
          <a:noFill/>
          <a:ln>
            <a:noFill/>
          </a:ln>
        </p:spPr>
        <p:txBody>
          <a:bodyPr wrap="square" lIns="91425" tIns="91425" rIns="91425" bIns="91425" numCol="1" anchor="t" anchorCtr="0">
            <a:normAutofit fontScale="92500" lnSpcReduction="10000"/>
          </a:bodyPr>
          <a:lstStyle>
            <a:defPPr marR="0" lvl="0" algn="l" rtl="0">
              <a:lnSpc>
                <a:spcPct val="100000"/>
              </a:lnSpc>
              <a:spcBef>
                <a:spcPts val="0"/>
              </a:spcBef>
              <a:spcAft>
                <a:spcPts val="0"/>
              </a:spcAft>
            </a:defPPr>
            <a:lvl1pPr marL="228600" marR="0" lvl="0" indent="-50800" algn="l" rtl="0">
              <a:lnSpc>
                <a:spcPct val="90000"/>
              </a:lnSpc>
              <a:spcBef>
                <a:spcPts val="100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1pPr>
            <a:lvl2pPr marL="685800" marR="0" lvl="1" indent="-76200" algn="l" rtl="0">
              <a:lnSpc>
                <a:spcPct val="90000"/>
              </a:lnSpc>
              <a:spcBef>
                <a:spcPts val="50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01600" algn="l" rtl="0">
              <a:lnSpc>
                <a:spcPct val="90000"/>
              </a:lnSpc>
              <a:spcBef>
                <a:spcPts val="5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1430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n-US" sz="3000" b="1" dirty="0"/>
              <a:t>What Stays the Same?</a:t>
            </a:r>
          </a:p>
          <a:p>
            <a:pPr marL="0" indent="0">
              <a:buFont typeface="Arial"/>
              <a:buNone/>
            </a:pPr>
            <a:endParaRPr lang="en-US" dirty="0"/>
          </a:p>
          <a:p>
            <a:r>
              <a:rPr lang="en-US" dirty="0">
                <a:latin typeface="Flama Book" pitchFamily="50" charset="0"/>
              </a:rPr>
              <a:t>The six commitment areas of the Mandate will remain the same and is open to existing and new endorsing companies</a:t>
            </a:r>
          </a:p>
          <a:p>
            <a:endParaRPr lang="en-US" dirty="0">
              <a:latin typeface="Flama Book" pitchFamily="50" charset="0"/>
            </a:endParaRPr>
          </a:p>
          <a:p>
            <a:r>
              <a:rPr lang="en-US" dirty="0">
                <a:latin typeface="Flama Book" pitchFamily="50" charset="0"/>
              </a:rPr>
              <a:t>Communications on Progress-Water (COP-Water) remains the same for all Mandate endorsers</a:t>
            </a:r>
          </a:p>
          <a:p>
            <a:pPr marL="0" indent="0">
              <a:buFont typeface="Arial"/>
              <a:buNone/>
            </a:pPr>
            <a:endParaRPr lang="en-US" dirty="0">
              <a:latin typeface="Flama Book" pitchFamily="50" charset="0"/>
            </a:endParaRPr>
          </a:p>
          <a:p>
            <a:r>
              <a:rPr lang="en-US" dirty="0">
                <a:latin typeface="Flama Book" pitchFamily="50" charset="0"/>
              </a:rPr>
              <a:t>The Mandate will continue to convene its annual working conference during Stockholm World Water Week, and it will be open to all Mandate endorsers as will regional meetings</a:t>
            </a:r>
          </a:p>
          <a:p>
            <a:pPr marL="0" indent="0">
              <a:buFont typeface="Arial"/>
              <a:buNone/>
            </a:pPr>
            <a:endParaRPr lang="en-US" dirty="0"/>
          </a:p>
        </p:txBody>
      </p:sp>
      <p:sp>
        <p:nvSpPr>
          <p:cNvPr id="50" name="TextBox 49"/>
          <p:cNvSpPr txBox="1"/>
          <p:nvPr/>
        </p:nvSpPr>
        <p:spPr>
          <a:xfrm>
            <a:off x="9377693" y="572529"/>
            <a:ext cx="2533879" cy="307777"/>
          </a:xfrm>
          <a:prstGeom prst="rect">
            <a:avLst/>
          </a:prstGeom>
          <a:noFill/>
        </p:spPr>
        <p:txBody>
          <a:bodyPr wrap="square" rtlCol="0">
            <a:spAutoFit/>
          </a:bodyPr>
          <a:lstStyle/>
          <a:p>
            <a:r>
              <a:rPr lang="en-US" dirty="0">
                <a:solidFill>
                  <a:schemeClr val="accent1"/>
                </a:solidFill>
              </a:rPr>
              <a:t>CONFIDENTIAL</a:t>
            </a:r>
          </a:p>
        </p:txBody>
      </p:sp>
    </p:spTree>
    <p:extLst>
      <p:ext uri="{BB962C8B-B14F-4D97-AF65-F5344CB8AC3E}">
        <p14:creationId xmlns:p14="http://schemas.microsoft.com/office/powerpoint/2010/main" val="4281883318"/>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4" name="Title 1"/>
          <p:cNvSpPr>
            <a:spLocks noGrp="1"/>
          </p:cNvSpPr>
          <p:nvPr>
            <p:ph type="title"/>
          </p:nvPr>
        </p:nvSpPr>
        <p:spPr>
          <a:xfrm>
            <a:off x="470422" y="0"/>
            <a:ext cx="10714037" cy="1204913"/>
          </a:xfrm>
        </p:spPr>
        <p:txBody>
          <a:bodyPr>
            <a:normAutofit/>
          </a:bodyPr>
          <a:lstStyle/>
          <a:p>
            <a:r>
              <a:rPr lang="en-US" b="1" dirty="0">
                <a:solidFill>
                  <a:srgbClr val="4BACC6">
                    <a:lumMod val="50000"/>
                  </a:srgbClr>
                </a:solidFill>
                <a:latin typeface="Flama Extrabold" pitchFamily="50" charset="0"/>
                <a:cs typeface="Times New Roman" pitchFamily="18" charset="0"/>
              </a:rPr>
              <a:t/>
            </a:r>
            <a:br>
              <a:rPr lang="en-US" b="1" dirty="0">
                <a:solidFill>
                  <a:srgbClr val="4BACC6">
                    <a:lumMod val="50000"/>
                  </a:srgbClr>
                </a:solidFill>
                <a:latin typeface="Flama Extrabold" pitchFamily="50" charset="0"/>
                <a:cs typeface="Times New Roman" pitchFamily="18" charset="0"/>
              </a:rPr>
            </a:br>
            <a:endParaRPr lang="en-US" dirty="0">
              <a:latin typeface="Flama Extrabold" pitchFamily="50" charset="0"/>
            </a:endParaRPr>
          </a:p>
        </p:txBody>
      </p:sp>
      <p:sp>
        <p:nvSpPr>
          <p:cNvPr id="5" name="Title 1"/>
          <p:cNvSpPr txBox="1">
            <a:spLocks/>
          </p:cNvSpPr>
          <p:nvPr/>
        </p:nvSpPr>
        <p:spPr>
          <a:xfrm>
            <a:off x="381000" y="-1"/>
            <a:ext cx="8109438" cy="914399"/>
          </a:xfrm>
          <a:prstGeom prst="rect">
            <a:avLst/>
          </a:prstGeom>
          <a:noFill/>
          <a:ln>
            <a:noFill/>
          </a:ln>
        </p:spPr>
        <p:txBody>
          <a:bodyPr wrap="square" lIns="91425" tIns="91425" rIns="91425" bIns="91425" anchor="ctr" anchorCtr="0">
            <a:normAutofit fontScale="97500"/>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lt1"/>
              </a:buClr>
              <a:buFont typeface="Arial"/>
              <a:buNone/>
              <a:defRPr sz="32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latin typeface="Flama Extrabold" pitchFamily="50" charset="0"/>
              </a:rPr>
              <a:t>What’s New: An Action Platform on Water</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05" y="1050676"/>
            <a:ext cx="6869723" cy="5069126"/>
          </a:xfrm>
          <a:prstGeom prst="rect">
            <a:avLst/>
          </a:prstGeom>
          <a:solidFill>
            <a:schemeClr val="bg1"/>
          </a:solidFill>
          <a:ln>
            <a:noFill/>
          </a:ln>
          <a:effectLst/>
          <a:extLst/>
        </p:spPr>
      </p:pic>
      <p:sp>
        <p:nvSpPr>
          <p:cNvPr id="7" name="Oval 6"/>
          <p:cNvSpPr/>
          <p:nvPr/>
        </p:nvSpPr>
        <p:spPr>
          <a:xfrm>
            <a:off x="9135022" y="3612691"/>
            <a:ext cx="1371600" cy="11430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rgbClr val="1E3250"/>
                </a:solidFill>
              </a:rPr>
              <a:t>Water Security Through Stewardship</a:t>
            </a:r>
          </a:p>
        </p:txBody>
      </p:sp>
      <p:sp>
        <p:nvSpPr>
          <p:cNvPr id="8" name="TextBox 7"/>
          <p:cNvSpPr txBox="1"/>
          <p:nvPr/>
        </p:nvSpPr>
        <p:spPr>
          <a:xfrm>
            <a:off x="9211222" y="2187135"/>
            <a:ext cx="1295400" cy="830997"/>
          </a:xfrm>
          <a:prstGeom prst="rect">
            <a:avLst/>
          </a:prstGeom>
          <a:noFill/>
        </p:spPr>
        <p:txBody>
          <a:bodyPr wrap="square" rtlCol="0">
            <a:spAutoFit/>
          </a:bodyPr>
          <a:lstStyle/>
          <a:p>
            <a:r>
              <a:rPr lang="en-US" sz="1600" b="1" dirty="0">
                <a:solidFill>
                  <a:schemeClr val="bg1"/>
                </a:solidFill>
              </a:rPr>
              <a:t>Action Platform for 2018: </a:t>
            </a:r>
          </a:p>
        </p:txBody>
      </p:sp>
      <p:pic>
        <p:nvPicPr>
          <p:cNvPr id="9" name="Picture 21" descr="\\Client\D$\UN Global Compact\Strategic Planning\UNGC 2020 Strategy\Deliverables\Final Strategy Deliverable\Graphics\SDG Logos\WEB FILES\E Icons_WEB\Square_RGB\E_SDG goals_icons-individual-rgb-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85681" y="4540032"/>
            <a:ext cx="354063" cy="3540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2" descr="\\Client\D$\UN Global Compact\Strategic Planning\UNGC 2020 Strategy\Deliverables\Final Strategy Deliverable\Graphics\SDG Logos\WEB FILES\E Icons_WEB\Square_RGB\E_SDG goals_icons-individual-rgb-0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66759" y="4540031"/>
            <a:ext cx="354063" cy="3540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3" descr="\\Client\D$\UN Global Compact\Strategic Planning\UNGC 2020 Strategy\Deliverables\Final Strategy Deliverable\Graphics\SDG Logos\WEB FILES\E Icons_WEB\Square_RGB\E_SDG goals_icons-individual-rgb-0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66653" y="4540030"/>
            <a:ext cx="354063" cy="3540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4" descr="\\Client\D$\UN Global Compact\Strategic Planning\UNGC 2020 Strategy\Deliverables\Final Strategy Deliverable\Graphics\SDG Logos\WEB FILES\E Icons_WEB\Square_RGB\E_SDG goals_icons-individual-rgb-05.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60607" y="4544687"/>
            <a:ext cx="354063" cy="3540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5" descr="\\Client\D$\UN Global Compact\Strategic Planning\UNGC 2020 Strategy\Deliverables\Final Strategy Deliverable\Graphics\SDG Logos\WEB FILES\E Icons_WEB\Square_RGB\E_SDG goals_icons-individual-rgb-0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43790" y="4946203"/>
            <a:ext cx="354063" cy="3540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7" descr="\\Client\D$\UN Global Compact\Strategic Planning\UNGC 2020 Strategy\Deliverables\Final Strategy Deliverable\Graphics\SDG Logos\WEB FILES\E Icons_WEB\Square_RGB\E_SDG goals_icons-individual-rgb-08.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227479" y="4942344"/>
            <a:ext cx="354063" cy="3540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1" descr="\\Client\D$\UN Global Compact\Strategic Planning\UNGC 2020 Strategy\Deliverables\Final Strategy Deliverable\Graphics\SDG Logos\WEB FILES\E Icons_WEB\Square_RGB\E_SDG goals_icons-individual-rgb-1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062124" y="4946203"/>
            <a:ext cx="354063" cy="354063"/>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p:cNvSpPr/>
          <p:nvPr/>
        </p:nvSpPr>
        <p:spPr>
          <a:xfrm>
            <a:off x="9688047" y="3620190"/>
            <a:ext cx="265547" cy="200265"/>
          </a:xfrm>
          <a:prstGeom prst="ellipse">
            <a:avLst/>
          </a:prstGeom>
          <a:noFill/>
          <a:ln w="12700" cmpd="sng">
            <a:solidFill>
              <a:srgbClr val="699CC6"/>
            </a:solidFill>
          </a:ln>
          <a:effectLst/>
        </p:spPr>
        <p:style>
          <a:lnRef idx="1">
            <a:schemeClr val="accent1"/>
          </a:lnRef>
          <a:fillRef idx="3">
            <a:schemeClr val="accent1"/>
          </a:fillRef>
          <a:effectRef idx="2">
            <a:schemeClr val="accent1"/>
          </a:effectRef>
          <a:fontRef idx="minor">
            <a:schemeClr val="lt1"/>
          </a:fontRef>
        </p:style>
        <p:txBody>
          <a:bodyPr lIns="0" tIns="0" rIns="0" bIns="27432" rtlCol="0" anchor="ctr"/>
          <a:lstStyle/>
          <a:p>
            <a:pPr algn="ctr"/>
            <a:r>
              <a:rPr lang="en-US" sz="1200" dirty="0">
                <a:solidFill>
                  <a:srgbClr val="002060"/>
                </a:solidFill>
                <a:latin typeface="+mj-lt"/>
              </a:rPr>
              <a:t>10</a:t>
            </a:r>
          </a:p>
        </p:txBody>
      </p:sp>
      <p:sp>
        <p:nvSpPr>
          <p:cNvPr id="17" name="TextBox 16"/>
          <p:cNvSpPr txBox="1"/>
          <p:nvPr/>
        </p:nvSpPr>
        <p:spPr>
          <a:xfrm>
            <a:off x="9320270" y="0"/>
            <a:ext cx="2533879" cy="307777"/>
          </a:xfrm>
          <a:prstGeom prst="rect">
            <a:avLst/>
          </a:prstGeom>
          <a:noFill/>
        </p:spPr>
        <p:txBody>
          <a:bodyPr wrap="square" rtlCol="0">
            <a:spAutoFit/>
          </a:bodyPr>
          <a:lstStyle/>
          <a:p>
            <a:r>
              <a:rPr lang="en-US" dirty="0">
                <a:solidFill>
                  <a:schemeClr val="accent1"/>
                </a:solidFill>
              </a:rPr>
              <a:t>CONFIDENTIAL</a:t>
            </a:r>
          </a:p>
        </p:txBody>
      </p:sp>
    </p:spTree>
    <p:extLst>
      <p:ext uri="{BB962C8B-B14F-4D97-AF65-F5344CB8AC3E}">
        <p14:creationId xmlns:p14="http://schemas.microsoft.com/office/powerpoint/2010/main" val="77145165"/>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5" name="Title 1"/>
          <p:cNvSpPr txBox="1">
            <a:spLocks/>
          </p:cNvSpPr>
          <p:nvPr/>
        </p:nvSpPr>
        <p:spPr>
          <a:xfrm>
            <a:off x="484742" y="132203"/>
            <a:ext cx="10234670" cy="914399"/>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lt1"/>
              </a:buClr>
              <a:buFont typeface="Arial"/>
              <a:buNone/>
              <a:defRPr sz="32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2900" dirty="0">
                <a:latin typeface="Flama Extrabold" pitchFamily="50" charset="0"/>
              </a:rPr>
              <a:t>Key Changes:  Mandate’s Substantive Work Program and Governance will Occur within the Action Platform</a:t>
            </a:r>
          </a:p>
        </p:txBody>
      </p:sp>
      <p:sp>
        <p:nvSpPr>
          <p:cNvPr id="6" name="Content Placeholder 2"/>
          <p:cNvSpPr txBox="1">
            <a:spLocks/>
          </p:cNvSpPr>
          <p:nvPr/>
        </p:nvSpPr>
        <p:spPr>
          <a:xfrm>
            <a:off x="1013012" y="1268397"/>
            <a:ext cx="10150639" cy="4824471"/>
          </a:xfrm>
          <a:prstGeom prst="rect">
            <a:avLst/>
          </a:prstGeom>
          <a:noFill/>
          <a:ln>
            <a:noFill/>
          </a:ln>
        </p:spPr>
        <p:txBody>
          <a:bodyPr wrap="square" lIns="91425" tIns="91425" rIns="91425" bIns="91425" numCol="1" anchor="t" anchorCtr="0">
            <a:noAutofit/>
          </a:bodyPr>
          <a:lstStyle>
            <a:defPPr marR="0" lvl="0" algn="l" rtl="0">
              <a:lnSpc>
                <a:spcPct val="100000"/>
              </a:lnSpc>
              <a:spcBef>
                <a:spcPts val="0"/>
              </a:spcBef>
              <a:spcAft>
                <a:spcPts val="0"/>
              </a:spcAft>
            </a:defPPr>
            <a:lvl1pPr marL="228600" marR="0" lvl="0" indent="-50800" algn="l" rtl="0">
              <a:lnSpc>
                <a:spcPct val="90000"/>
              </a:lnSpc>
              <a:spcBef>
                <a:spcPts val="100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1pPr>
            <a:lvl2pPr marL="685800" marR="0" lvl="1" indent="-76200" algn="l" rtl="0">
              <a:lnSpc>
                <a:spcPct val="90000"/>
              </a:lnSpc>
              <a:spcBef>
                <a:spcPts val="50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01600" algn="l" rtl="0">
              <a:lnSpc>
                <a:spcPct val="90000"/>
              </a:lnSpc>
              <a:spcBef>
                <a:spcPts val="5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1430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r>
              <a:rPr lang="en-US" sz="2000" b="1" i="1" u="sng" dirty="0" err="1">
                <a:latin typeface="Flama Book" pitchFamily="50" charset="0"/>
              </a:rPr>
              <a:t>Workstreams</a:t>
            </a:r>
            <a:r>
              <a:rPr lang="en-US" sz="2000" b="1" i="1" u="sng" dirty="0">
                <a:latin typeface="Flama Book" pitchFamily="50" charset="0"/>
              </a:rPr>
              <a:t>: </a:t>
            </a:r>
            <a:r>
              <a:rPr lang="en-US" sz="2000" dirty="0">
                <a:latin typeface="Flama Book" pitchFamily="50" charset="0"/>
              </a:rPr>
              <a:t>All current </a:t>
            </a:r>
            <a:r>
              <a:rPr lang="en-US" sz="2000" dirty="0" err="1">
                <a:latin typeface="Flama Book" pitchFamily="50" charset="0"/>
              </a:rPr>
              <a:t>workstreams</a:t>
            </a:r>
            <a:r>
              <a:rPr lang="en-US" sz="2000" dirty="0">
                <a:latin typeface="Flama Book" pitchFamily="50" charset="0"/>
              </a:rPr>
              <a:t> of the CEO Water Mandate (and their corresponding working groups) will be transitioned over to the water stewardship Action Platform. </a:t>
            </a:r>
          </a:p>
          <a:p>
            <a:pPr lvl="1"/>
            <a:r>
              <a:rPr lang="en-US" sz="1800" dirty="0">
                <a:latin typeface="Flama Book" pitchFamily="50" charset="0"/>
              </a:rPr>
              <a:t>WASH and Human Rights</a:t>
            </a:r>
          </a:p>
          <a:p>
            <a:pPr lvl="1"/>
            <a:r>
              <a:rPr lang="en-US" sz="1800" dirty="0">
                <a:latin typeface="Flama Book" pitchFamily="50" charset="0"/>
              </a:rPr>
              <a:t>Direct Operations and Supply Chain</a:t>
            </a:r>
          </a:p>
          <a:p>
            <a:pPr lvl="1"/>
            <a:r>
              <a:rPr lang="en-US" sz="1800" dirty="0">
                <a:latin typeface="Flama Book" pitchFamily="50" charset="0"/>
              </a:rPr>
              <a:t>Indicators, Metrics, and Disclosure</a:t>
            </a:r>
          </a:p>
          <a:p>
            <a:pPr lvl="1"/>
            <a:r>
              <a:rPr lang="en-US" sz="1800" dirty="0">
                <a:latin typeface="Flama Book" pitchFamily="50" charset="0"/>
              </a:rPr>
              <a:t>Collective Acton and Policy Engagement</a:t>
            </a:r>
            <a:endParaRPr lang="en-US" sz="1200" dirty="0">
              <a:latin typeface="Flama Book" pitchFamily="50" charset="0"/>
            </a:endParaRPr>
          </a:p>
          <a:p>
            <a:r>
              <a:rPr lang="en-US" sz="2000" dirty="0">
                <a:latin typeface="Flama Book" pitchFamily="50" charset="0"/>
              </a:rPr>
              <a:t>Membership to the working groups will only be open to Action Platform participants, all Action Participants must be Mandate Endorsers </a:t>
            </a:r>
          </a:p>
          <a:p>
            <a:r>
              <a:rPr lang="en-US" sz="2000" b="1" i="1" u="sng" dirty="0">
                <a:latin typeface="Flama Book" pitchFamily="50" charset="0"/>
              </a:rPr>
              <a:t>Governance</a:t>
            </a:r>
            <a:r>
              <a:rPr lang="en-US" sz="2000" b="1" dirty="0">
                <a:latin typeface="Flama Book" pitchFamily="50" charset="0"/>
              </a:rPr>
              <a:t>: </a:t>
            </a:r>
            <a:r>
              <a:rPr lang="en-US" sz="2000" dirty="0">
                <a:latin typeface="Flama Book" pitchFamily="50" charset="0"/>
              </a:rPr>
              <a:t>Steering Committee members will be derived from the Action Platform participants keeping in place the geographic diversity as outlined by the current TOR for the Steering Committee </a:t>
            </a:r>
          </a:p>
          <a:p>
            <a:r>
              <a:rPr lang="en-US" sz="2000" b="1" i="1" u="sng" dirty="0">
                <a:latin typeface="Flama Book" pitchFamily="50" charset="0"/>
              </a:rPr>
              <a:t>Important note: </a:t>
            </a:r>
            <a:r>
              <a:rPr lang="en-US" sz="2000" dirty="0">
                <a:latin typeface="Flama Book" pitchFamily="50" charset="0"/>
              </a:rPr>
              <a:t>All leadership thinking, guidance, and best practices will be shared widely with endorsing companies, regardless of whether they are in the Action Platform, in order to benefit the full endorser base </a:t>
            </a:r>
          </a:p>
          <a:p>
            <a:endParaRPr lang="en-US" sz="1600" dirty="0"/>
          </a:p>
        </p:txBody>
      </p:sp>
      <p:sp>
        <p:nvSpPr>
          <p:cNvPr id="7" name="TextBox 6"/>
          <p:cNvSpPr txBox="1"/>
          <p:nvPr/>
        </p:nvSpPr>
        <p:spPr>
          <a:xfrm>
            <a:off x="9452472" y="-21686"/>
            <a:ext cx="2533879" cy="307777"/>
          </a:xfrm>
          <a:prstGeom prst="rect">
            <a:avLst/>
          </a:prstGeom>
          <a:noFill/>
        </p:spPr>
        <p:txBody>
          <a:bodyPr wrap="square" rtlCol="0">
            <a:spAutoFit/>
          </a:bodyPr>
          <a:lstStyle/>
          <a:p>
            <a:r>
              <a:rPr lang="en-US" dirty="0">
                <a:solidFill>
                  <a:schemeClr val="accent1"/>
                </a:solidFill>
              </a:rPr>
              <a:t>CONFIDENTIAL</a:t>
            </a:r>
          </a:p>
        </p:txBody>
      </p:sp>
    </p:spTree>
    <p:extLst>
      <p:ext uri="{BB962C8B-B14F-4D97-AF65-F5344CB8AC3E}">
        <p14:creationId xmlns:p14="http://schemas.microsoft.com/office/powerpoint/2010/main" val="1324160145"/>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49" name="Content Placeholder 2"/>
          <p:cNvSpPr txBox="1">
            <a:spLocks/>
          </p:cNvSpPr>
          <p:nvPr/>
        </p:nvSpPr>
        <p:spPr>
          <a:xfrm>
            <a:off x="235027" y="786626"/>
            <a:ext cx="11619122" cy="4832330"/>
          </a:xfrm>
          <a:prstGeom prst="rect">
            <a:avLst/>
          </a:prstGeom>
          <a:noFill/>
          <a:ln>
            <a:noFill/>
          </a:ln>
        </p:spPr>
        <p:txBody>
          <a:bodyPr wrap="square" lIns="91425" tIns="91425" rIns="91425" bIns="91425" numCol="1" anchor="t" anchorCtr="0">
            <a:noAutofit/>
          </a:bodyPr>
          <a:lstStyle>
            <a:defPPr marR="0" lvl="0" algn="l" rtl="0">
              <a:lnSpc>
                <a:spcPct val="100000"/>
              </a:lnSpc>
              <a:spcBef>
                <a:spcPts val="0"/>
              </a:spcBef>
              <a:spcAft>
                <a:spcPts val="0"/>
              </a:spcAft>
            </a:defPPr>
            <a:lvl1pPr marL="228600" marR="0" lvl="0" indent="-50800" algn="l" rtl="0">
              <a:lnSpc>
                <a:spcPct val="90000"/>
              </a:lnSpc>
              <a:spcBef>
                <a:spcPts val="100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1pPr>
            <a:lvl2pPr marL="685800" marR="0" lvl="1" indent="-76200" algn="l" rtl="0">
              <a:lnSpc>
                <a:spcPct val="90000"/>
              </a:lnSpc>
              <a:spcBef>
                <a:spcPts val="50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01600" algn="l" rtl="0">
              <a:lnSpc>
                <a:spcPct val="90000"/>
              </a:lnSpc>
              <a:spcBef>
                <a:spcPts val="5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1430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0" indent="0">
              <a:buNone/>
            </a:pPr>
            <a:r>
              <a:rPr lang="en-US" sz="1800" b="1" dirty="0">
                <a:latin typeface="Flama Extrabold" pitchFamily="50" charset="0"/>
              </a:rPr>
              <a:t>By participating in this platform, companies will be able to:</a:t>
            </a:r>
          </a:p>
          <a:p>
            <a:r>
              <a:rPr lang="en-US" sz="2000" dirty="0">
                <a:latin typeface="Flama Book" pitchFamily="50" charset="0"/>
              </a:rPr>
              <a:t>Be on the leading edge of water stewardship practice, addressing critical social, economic, and environmental aspects of water and sanitation</a:t>
            </a:r>
          </a:p>
          <a:p>
            <a:endParaRPr lang="en-US" sz="2000" dirty="0">
              <a:latin typeface="Flama Book" pitchFamily="50" charset="0"/>
            </a:endParaRPr>
          </a:p>
          <a:p>
            <a:r>
              <a:rPr lang="en-US" sz="2000" dirty="0">
                <a:latin typeface="Flama Book" pitchFamily="50" charset="0"/>
              </a:rPr>
              <a:t>Develop, pilot test, and implement cutting-edge guidance and tools that help address  pressing water and sanitation challenges globally</a:t>
            </a:r>
          </a:p>
          <a:p>
            <a:pPr marL="0" indent="0">
              <a:buNone/>
            </a:pPr>
            <a:endParaRPr lang="en-US" sz="2000" dirty="0">
              <a:latin typeface="Flama Book" pitchFamily="50" charset="0"/>
            </a:endParaRPr>
          </a:p>
          <a:p>
            <a:r>
              <a:rPr lang="en-US" sz="2000" dirty="0">
                <a:latin typeface="Flama Book" pitchFamily="50" charset="0"/>
              </a:rPr>
              <a:t>Work jointly on collective action and partnership opportunities on improve water security in water stressed regions</a:t>
            </a:r>
          </a:p>
          <a:p>
            <a:pPr marL="0" indent="0">
              <a:buNone/>
            </a:pPr>
            <a:endParaRPr lang="en-US" sz="2000" dirty="0">
              <a:latin typeface="Flama Book" pitchFamily="50" charset="0"/>
            </a:endParaRPr>
          </a:p>
          <a:p>
            <a:r>
              <a:rPr lang="en-US" sz="2000" dirty="0">
                <a:latin typeface="Flama Book" pitchFamily="50" charset="0"/>
              </a:rPr>
              <a:t>Engage with policy makers and scope out solutions that support broader policy outcomes on water and sanitation</a:t>
            </a:r>
          </a:p>
          <a:p>
            <a:endParaRPr lang="en-US" sz="2000" dirty="0">
              <a:latin typeface="Flama Book" pitchFamily="50" charset="0"/>
            </a:endParaRPr>
          </a:p>
          <a:p>
            <a:r>
              <a:rPr lang="en-US" sz="2000" dirty="0">
                <a:latin typeface="Flama Book" pitchFamily="50" charset="0"/>
              </a:rPr>
              <a:t>Engage in cross-sectoral peer learning on water-related risks, challenges, and solutions</a:t>
            </a:r>
          </a:p>
        </p:txBody>
      </p:sp>
      <p:sp>
        <p:nvSpPr>
          <p:cNvPr id="5" name="Title 1"/>
          <p:cNvSpPr>
            <a:spLocks noGrp="1"/>
          </p:cNvSpPr>
          <p:nvPr>
            <p:ph type="title"/>
          </p:nvPr>
        </p:nvSpPr>
        <p:spPr>
          <a:xfrm>
            <a:off x="172274" y="-294680"/>
            <a:ext cx="10714038" cy="1204913"/>
          </a:xfrm>
        </p:spPr>
        <p:txBody>
          <a:bodyPr/>
          <a:lstStyle/>
          <a:p>
            <a:r>
              <a:rPr lang="en-US" dirty="0">
                <a:latin typeface="Flama Extrabold" pitchFamily="50" charset="0"/>
              </a:rPr>
              <a:t>Value of participation </a:t>
            </a:r>
          </a:p>
        </p:txBody>
      </p:sp>
      <p:sp>
        <p:nvSpPr>
          <p:cNvPr id="6" name="TextBox 5"/>
          <p:cNvSpPr txBox="1"/>
          <p:nvPr/>
        </p:nvSpPr>
        <p:spPr>
          <a:xfrm>
            <a:off x="9320270" y="71717"/>
            <a:ext cx="2533879" cy="307777"/>
          </a:xfrm>
          <a:prstGeom prst="rect">
            <a:avLst/>
          </a:prstGeom>
          <a:noFill/>
        </p:spPr>
        <p:txBody>
          <a:bodyPr wrap="square" rtlCol="0">
            <a:spAutoFit/>
          </a:bodyPr>
          <a:lstStyle/>
          <a:p>
            <a:r>
              <a:rPr lang="en-US" dirty="0">
                <a:solidFill>
                  <a:schemeClr val="accent1"/>
                </a:solidFill>
              </a:rPr>
              <a:t>CONFIDENTIAL</a:t>
            </a:r>
          </a:p>
        </p:txBody>
      </p:sp>
    </p:spTree>
    <p:extLst>
      <p:ext uri="{BB962C8B-B14F-4D97-AF65-F5344CB8AC3E}">
        <p14:creationId xmlns:p14="http://schemas.microsoft.com/office/powerpoint/2010/main" val="1188629912"/>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4" name="Title 1"/>
          <p:cNvSpPr>
            <a:spLocks noGrp="1"/>
          </p:cNvSpPr>
          <p:nvPr>
            <p:ph type="title"/>
          </p:nvPr>
        </p:nvSpPr>
        <p:spPr>
          <a:xfrm>
            <a:off x="201481" y="-80588"/>
            <a:ext cx="10714037" cy="1204913"/>
          </a:xfrm>
        </p:spPr>
        <p:txBody>
          <a:bodyPr>
            <a:normAutofit/>
          </a:bodyPr>
          <a:lstStyle/>
          <a:p>
            <a:r>
              <a:rPr lang="en-US" dirty="0">
                <a:latin typeface="Flama Extrabold" pitchFamily="50" charset="0"/>
              </a:rPr>
              <a:t>Proposed Water Action Platform Objectives </a:t>
            </a:r>
            <a:r>
              <a:rPr lang="en-US" b="1" dirty="0">
                <a:solidFill>
                  <a:srgbClr val="4BACC6">
                    <a:lumMod val="50000"/>
                  </a:srgbClr>
                </a:solidFill>
                <a:latin typeface="Flama Extrabold" pitchFamily="50" charset="0"/>
                <a:cs typeface="Times New Roman" pitchFamily="18" charset="0"/>
              </a:rPr>
              <a:t/>
            </a:r>
            <a:br>
              <a:rPr lang="en-US" b="1" dirty="0">
                <a:solidFill>
                  <a:srgbClr val="4BACC6">
                    <a:lumMod val="50000"/>
                  </a:srgbClr>
                </a:solidFill>
                <a:latin typeface="Flama Extrabold" pitchFamily="50" charset="0"/>
                <a:cs typeface="Times New Roman" pitchFamily="18" charset="0"/>
              </a:rPr>
            </a:br>
            <a:endParaRPr lang="en-US" dirty="0">
              <a:latin typeface="Flama Extrabold" pitchFamily="50" charset="0"/>
            </a:endParaRPr>
          </a:p>
        </p:txBody>
      </p:sp>
      <p:sp>
        <p:nvSpPr>
          <p:cNvPr id="49" name="Content Placeholder 2"/>
          <p:cNvSpPr txBox="1">
            <a:spLocks/>
          </p:cNvSpPr>
          <p:nvPr/>
        </p:nvSpPr>
        <p:spPr>
          <a:xfrm>
            <a:off x="120799" y="469997"/>
            <a:ext cx="11781199" cy="4832330"/>
          </a:xfrm>
          <a:prstGeom prst="rect">
            <a:avLst/>
          </a:prstGeom>
          <a:noFill/>
          <a:ln>
            <a:noFill/>
          </a:ln>
        </p:spPr>
        <p:txBody>
          <a:bodyPr wrap="square" lIns="91425" tIns="91425" rIns="91425" bIns="91425" numCol="1" anchor="t" anchorCtr="0">
            <a:noAutofit/>
          </a:bodyPr>
          <a:lstStyle>
            <a:defPPr marR="0" lvl="0" algn="l" rtl="0">
              <a:lnSpc>
                <a:spcPct val="100000"/>
              </a:lnSpc>
              <a:spcBef>
                <a:spcPts val="0"/>
              </a:spcBef>
              <a:spcAft>
                <a:spcPts val="0"/>
              </a:spcAft>
            </a:defPPr>
            <a:lvl1pPr marL="228600" marR="0" lvl="0" indent="-50800" algn="l" rtl="0">
              <a:lnSpc>
                <a:spcPct val="90000"/>
              </a:lnSpc>
              <a:spcBef>
                <a:spcPts val="100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1pPr>
            <a:lvl2pPr marL="685800" marR="0" lvl="1" indent="-76200" algn="l" rtl="0">
              <a:lnSpc>
                <a:spcPct val="90000"/>
              </a:lnSpc>
              <a:spcBef>
                <a:spcPts val="50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01600" algn="l" rtl="0">
              <a:lnSpc>
                <a:spcPct val="90000"/>
              </a:lnSpc>
              <a:spcBef>
                <a:spcPts val="5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1430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0" indent="0">
              <a:buNone/>
            </a:pPr>
            <a:endParaRPr lang="en-US" sz="1400" dirty="0">
              <a:latin typeface="Flama Book" pitchFamily="50" charset="0"/>
            </a:endParaRPr>
          </a:p>
          <a:p>
            <a:pPr marL="0" indent="0">
              <a:buNone/>
            </a:pPr>
            <a:r>
              <a:rPr lang="en-US" sz="2000" b="1" dirty="0">
                <a:latin typeface="Flama Book" pitchFamily="50" charset="0"/>
              </a:rPr>
              <a:t>The </a:t>
            </a:r>
            <a:r>
              <a:rPr lang="en-US" sz="2000" b="1" i="1" dirty="0">
                <a:latin typeface="Flama Book" pitchFamily="50" charset="0"/>
              </a:rPr>
              <a:t>Water Security Through Stewardship</a:t>
            </a:r>
            <a:r>
              <a:rPr lang="en-US" sz="2000" b="1" dirty="0">
                <a:latin typeface="Flama Book" pitchFamily="50" charset="0"/>
              </a:rPr>
              <a:t> Action Platform brings together companies, UN entities, governments, NGOs, and other stakeholders to:</a:t>
            </a:r>
          </a:p>
          <a:p>
            <a:endParaRPr lang="en-US" sz="1600" b="1" dirty="0">
              <a:latin typeface="Flama Book" pitchFamily="50" charset="0"/>
            </a:endParaRPr>
          </a:p>
          <a:p>
            <a:pPr lvl="0"/>
            <a:r>
              <a:rPr lang="en-US" sz="2000" dirty="0">
                <a:latin typeface="Flama Book" pitchFamily="50" charset="0"/>
              </a:rPr>
              <a:t>Mobilize business action by both leaders and learners to adopt increasingly more advanced water stewardship practices that tackle all dimensions of water and sanitation.</a:t>
            </a:r>
          </a:p>
          <a:p>
            <a:pPr lvl="0"/>
            <a:endParaRPr lang="en-US" sz="2000" dirty="0">
              <a:latin typeface="Flama Book" pitchFamily="50" charset="0"/>
            </a:endParaRPr>
          </a:p>
          <a:p>
            <a:r>
              <a:rPr lang="en-US" sz="2000" dirty="0">
                <a:latin typeface="Flama Book" pitchFamily="50" charset="0"/>
              </a:rPr>
              <a:t>Work with leading companies to test, refine, and scale cutting-edge water stewardship practices, including setting context-based water targets, pioneering WASH solutions, and innovating climate resiliency measures.</a:t>
            </a:r>
          </a:p>
          <a:p>
            <a:pPr lvl="0"/>
            <a:endParaRPr lang="en-US" sz="2000" dirty="0">
              <a:latin typeface="Flama Book" pitchFamily="50" charset="0"/>
            </a:endParaRPr>
          </a:p>
          <a:p>
            <a:pPr lvl="0"/>
            <a:r>
              <a:rPr lang="en-US" sz="2000" dirty="0">
                <a:latin typeface="Flama Book" pitchFamily="50" charset="0"/>
              </a:rPr>
              <a:t>Develop a global framework and foster local partnerships, collective actions, or policy engagements that advance more sustainable water management in support of SDG6 and its touchpoints with other SDGs; and develop systems to measure contributions and outcomes.</a:t>
            </a:r>
          </a:p>
          <a:p>
            <a:pPr lvl="0"/>
            <a:endParaRPr lang="en-US" sz="2000" dirty="0">
              <a:latin typeface="Flama Book" pitchFamily="50" charset="0"/>
            </a:endParaRPr>
          </a:p>
          <a:p>
            <a:r>
              <a:rPr lang="en-US" sz="2000" dirty="0">
                <a:latin typeface="Flama Book" pitchFamily="50" charset="0"/>
              </a:rPr>
              <a:t>Contribute to efforts underway by the UN Global Compact to track business contributions in support of SDG6 and embed water and sanitation into other relevant Action Platforms. </a:t>
            </a:r>
          </a:p>
          <a:p>
            <a:endParaRPr lang="en-US" sz="1400" b="1" dirty="0">
              <a:latin typeface="Flama Book" pitchFamily="50" charset="0"/>
            </a:endParaRPr>
          </a:p>
          <a:p>
            <a:pPr lvl="0"/>
            <a:endParaRPr lang="en-US" sz="2000" dirty="0">
              <a:latin typeface="Flama Book" pitchFamily="50" charset="0"/>
            </a:endParaRPr>
          </a:p>
        </p:txBody>
      </p:sp>
      <p:sp>
        <p:nvSpPr>
          <p:cNvPr id="5" name="TextBox 4"/>
          <p:cNvSpPr txBox="1"/>
          <p:nvPr/>
        </p:nvSpPr>
        <p:spPr>
          <a:xfrm>
            <a:off x="9732647" y="89648"/>
            <a:ext cx="2533879" cy="307777"/>
          </a:xfrm>
          <a:prstGeom prst="rect">
            <a:avLst/>
          </a:prstGeom>
          <a:noFill/>
        </p:spPr>
        <p:txBody>
          <a:bodyPr wrap="square" rtlCol="0">
            <a:spAutoFit/>
          </a:bodyPr>
          <a:lstStyle/>
          <a:p>
            <a:r>
              <a:rPr lang="en-US" dirty="0">
                <a:solidFill>
                  <a:schemeClr val="accent1"/>
                </a:solidFill>
              </a:rPr>
              <a:t>CONFIDENTIAL</a:t>
            </a:r>
          </a:p>
        </p:txBody>
      </p:sp>
    </p:spTree>
    <p:extLst>
      <p:ext uri="{BB962C8B-B14F-4D97-AF65-F5344CB8AC3E}">
        <p14:creationId xmlns:p14="http://schemas.microsoft.com/office/powerpoint/2010/main" val="1139818213"/>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8382" y="46039"/>
            <a:ext cx="11603567" cy="533400"/>
          </a:xfrm>
        </p:spPr>
        <p:txBody>
          <a:bodyPr>
            <a:noAutofit/>
          </a:bodyPr>
          <a:lstStyle/>
          <a:p>
            <a:r>
              <a:rPr lang="en-US" sz="3200" dirty="0">
                <a:solidFill>
                  <a:schemeClr val="bg1"/>
                </a:solidFill>
                <a:latin typeface="Flama Extrabold" pitchFamily="50" charset="0"/>
                <a:cs typeface="Flama-Extrabold"/>
              </a:rPr>
              <a:t>Platform Elements</a:t>
            </a:r>
          </a:p>
        </p:txBody>
      </p:sp>
      <p:sp>
        <p:nvSpPr>
          <p:cNvPr id="4" name="AutoShape 2" descr="Displaying 1323_logo_volans (3).jpg"/>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1E3250"/>
              </a:solidFill>
            </a:endParaRPr>
          </a:p>
        </p:txBody>
      </p:sp>
      <p:sp>
        <p:nvSpPr>
          <p:cNvPr id="13" name="AutoShape 4" descr="Displaying 1323_logo_volans (3).jpg"/>
          <p:cNvSpPr>
            <a:spLocks noChangeAspect="1" noChangeArrowheads="1"/>
          </p:cNvSpPr>
          <p:nvPr/>
        </p:nvSpPr>
        <p:spPr bwMode="auto">
          <a:xfrm>
            <a:off x="410633" y="79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1E3250"/>
              </a:solidFill>
            </a:endParaRPr>
          </a:p>
        </p:txBody>
      </p:sp>
      <p:sp>
        <p:nvSpPr>
          <p:cNvPr id="28" name="Title 2"/>
          <p:cNvSpPr txBox="1">
            <a:spLocks/>
          </p:cNvSpPr>
          <p:nvPr/>
        </p:nvSpPr>
        <p:spPr>
          <a:xfrm>
            <a:off x="207433" y="46039"/>
            <a:ext cx="11603567" cy="533400"/>
          </a:xfrm>
          <a:prstGeom prst="rect">
            <a:avLst/>
          </a:prstGeom>
        </p:spPr>
        <p:txBody>
          <a:bodyPr vert="horz" lIns="91440" tIns="45720" rIns="91440" bIns="45720" rtlCol="0" anchor="t">
            <a:noAutofit/>
          </a:bodyPr>
          <a:lstStyle>
            <a:lvl1pPr algn="l" defTabSz="457200" rtl="0" eaLnBrk="1" latinLnBrk="0" hangingPunct="1">
              <a:lnSpc>
                <a:spcPct val="90000"/>
              </a:lnSpc>
              <a:spcBef>
                <a:spcPct val="0"/>
              </a:spcBef>
              <a:buNone/>
              <a:defRPr sz="3200" b="0" i="0" kern="1200">
                <a:solidFill>
                  <a:srgbClr val="1E3250"/>
                </a:solidFill>
                <a:latin typeface="+mj-lt"/>
                <a:ea typeface="+mj-ea"/>
                <a:cs typeface="Flama-Light"/>
              </a:defRPr>
            </a:lvl1pPr>
          </a:lstStyle>
          <a:p>
            <a:endParaRPr lang="en-US" sz="2000" dirty="0">
              <a:solidFill>
                <a:srgbClr val="1B2352"/>
              </a:solidFill>
              <a:cs typeface="Flama-Extrabold"/>
            </a:endParaRPr>
          </a:p>
        </p:txBody>
      </p:sp>
      <p:graphicFrame>
        <p:nvGraphicFramePr>
          <p:cNvPr id="32" name="Table 31"/>
          <p:cNvGraphicFramePr>
            <a:graphicFrameLocks noGrp="1"/>
          </p:cNvGraphicFramePr>
          <p:nvPr>
            <p:extLst>
              <p:ext uri="{D42A27DB-BD31-4B8C-83A1-F6EECF244321}">
                <p14:modId xmlns:p14="http://schemas.microsoft.com/office/powerpoint/2010/main" val="3004418657"/>
              </p:ext>
            </p:extLst>
          </p:nvPr>
        </p:nvGraphicFramePr>
        <p:xfrm>
          <a:off x="207433" y="753036"/>
          <a:ext cx="11714131" cy="5370303"/>
        </p:xfrm>
        <a:graphic>
          <a:graphicData uri="http://schemas.openxmlformats.org/drawingml/2006/table">
            <a:tbl>
              <a:tblPr firstRow="1" bandRow="1"/>
              <a:tblGrid>
                <a:gridCol w="1703872">
                  <a:extLst>
                    <a:ext uri="{9D8B030D-6E8A-4147-A177-3AD203B41FA5}">
                      <a16:colId xmlns:a16="http://schemas.microsoft.com/office/drawing/2014/main" xmlns="" val="20000"/>
                    </a:ext>
                  </a:extLst>
                </a:gridCol>
                <a:gridCol w="3620732">
                  <a:extLst>
                    <a:ext uri="{9D8B030D-6E8A-4147-A177-3AD203B41FA5}">
                      <a16:colId xmlns:a16="http://schemas.microsoft.com/office/drawing/2014/main" xmlns="" val="20001"/>
                    </a:ext>
                  </a:extLst>
                </a:gridCol>
                <a:gridCol w="3407749">
                  <a:extLst>
                    <a:ext uri="{9D8B030D-6E8A-4147-A177-3AD203B41FA5}">
                      <a16:colId xmlns:a16="http://schemas.microsoft.com/office/drawing/2014/main" xmlns="" val="20002"/>
                    </a:ext>
                  </a:extLst>
                </a:gridCol>
                <a:gridCol w="2981778">
                  <a:extLst>
                    <a:ext uri="{9D8B030D-6E8A-4147-A177-3AD203B41FA5}">
                      <a16:colId xmlns:a16="http://schemas.microsoft.com/office/drawing/2014/main" xmlns="" val="20003"/>
                    </a:ext>
                  </a:extLst>
                </a:gridCol>
              </a:tblGrid>
              <a:tr h="658805">
                <a:tc rowSpan="3">
                  <a:txBody>
                    <a:bodyPr/>
                    <a:lstStyle/>
                    <a:p>
                      <a:pPr marL="0" marR="0" algn="ctr">
                        <a:lnSpc>
                          <a:spcPct val="115000"/>
                        </a:lnSpc>
                        <a:spcBef>
                          <a:spcPts val="0"/>
                        </a:spcBef>
                        <a:spcAft>
                          <a:spcPts val="0"/>
                        </a:spcAft>
                      </a:pPr>
                      <a:r>
                        <a:rPr lang="en-GB" sz="1400" b="1" dirty="0">
                          <a:solidFill>
                            <a:srgbClr val="FFFFFF"/>
                          </a:solidFill>
                          <a:effectLst/>
                          <a:latin typeface="Flama Book"/>
                          <a:ea typeface="Calibri"/>
                          <a:cs typeface="Times New Roman"/>
                        </a:rPr>
                        <a:t>Goal and Key Aspects</a:t>
                      </a:r>
                      <a:endParaRPr lang="en-US" sz="1400" dirty="0">
                        <a:effectLst/>
                        <a:latin typeface="Calibri"/>
                        <a:ea typeface="Calibri"/>
                        <a:cs typeface="Times New Roman"/>
                      </a:endParaRPr>
                    </a:p>
                  </a:txBody>
                  <a:tcPr marL="37425" marR="37425" marT="28069" marB="28069"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0253F"/>
                    </a:solidFill>
                  </a:tcPr>
                </a:tc>
                <a:tc gridSpan="3">
                  <a:txBody>
                    <a:bodyPr/>
                    <a:lstStyle/>
                    <a:p>
                      <a:pPr marL="0" marR="0" algn="ctr">
                        <a:lnSpc>
                          <a:spcPct val="115000"/>
                        </a:lnSpc>
                        <a:spcBef>
                          <a:spcPts val="0"/>
                        </a:spcBef>
                        <a:spcAft>
                          <a:spcPts val="0"/>
                        </a:spcAft>
                      </a:pPr>
                      <a:r>
                        <a:rPr lang="en-GB" sz="1600" b="1" dirty="0">
                          <a:solidFill>
                            <a:srgbClr val="000000"/>
                          </a:solidFill>
                          <a:effectLst/>
                          <a:latin typeface="Flama Book"/>
                          <a:ea typeface="Calibri"/>
                          <a:cs typeface="Times New Roman"/>
                        </a:rPr>
                        <a:t>Support achievement of Sustainable Development Goal</a:t>
                      </a:r>
                      <a:r>
                        <a:rPr lang="en-GB" sz="1600" b="1" baseline="0" dirty="0">
                          <a:solidFill>
                            <a:srgbClr val="000000"/>
                          </a:solidFill>
                          <a:effectLst/>
                          <a:latin typeface="Flama Book"/>
                          <a:ea typeface="Calibri"/>
                          <a:cs typeface="Times New Roman"/>
                        </a:rPr>
                        <a:t> 6 and its impact on other SDGs</a:t>
                      </a:r>
                      <a:r>
                        <a:rPr lang="en-GB" sz="1600" b="1" dirty="0">
                          <a:solidFill>
                            <a:srgbClr val="000000"/>
                          </a:solidFill>
                          <a:effectLst/>
                          <a:latin typeface="Flama Book"/>
                          <a:ea typeface="Calibri"/>
                          <a:cs typeface="Times New Roman"/>
                        </a:rPr>
                        <a:t> </a:t>
                      </a:r>
                      <a:endParaRPr lang="en-US" sz="1600" dirty="0">
                        <a:effectLst/>
                        <a:latin typeface="Calibri"/>
                        <a:ea typeface="Calibri"/>
                        <a:cs typeface="Times New Roman"/>
                      </a:endParaRPr>
                    </a:p>
                  </a:txBody>
                  <a:tcPr marL="37425" marR="37425" marT="28069" marB="28069"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48783">
                <a:tc vMerge="1">
                  <a:txBody>
                    <a:bodyPr/>
                    <a:lstStyle/>
                    <a:p>
                      <a:endParaRPr lang="en-US"/>
                    </a:p>
                  </a:txBody>
                  <a:tcPr/>
                </a:tc>
                <a:tc gridSpan="3">
                  <a:txBody>
                    <a:bodyPr/>
                    <a:lstStyle/>
                    <a:p>
                      <a:pPr marL="0" marR="0" algn="ctr">
                        <a:lnSpc>
                          <a:spcPct val="115000"/>
                        </a:lnSpc>
                        <a:spcBef>
                          <a:spcPts val="0"/>
                        </a:spcBef>
                        <a:spcAft>
                          <a:spcPts val="0"/>
                        </a:spcAft>
                      </a:pPr>
                      <a:r>
                        <a:rPr lang="en-GB" sz="1400" b="1" dirty="0">
                          <a:solidFill>
                            <a:srgbClr val="000000"/>
                          </a:solidFill>
                          <a:effectLst/>
                          <a:latin typeface="Flama Book"/>
                          <a:ea typeface="Calibri"/>
                          <a:cs typeface="Times New Roman"/>
                        </a:rPr>
                        <a:t>Facilitate effective, impactful, and equitable collective actions and public policy engagement </a:t>
                      </a:r>
                      <a:endParaRPr lang="en-US" sz="1400" dirty="0">
                        <a:effectLst/>
                        <a:latin typeface="Calibri"/>
                        <a:ea typeface="Calibri"/>
                        <a:cs typeface="Times New Roman"/>
                      </a:endParaRPr>
                    </a:p>
                  </a:txBody>
                  <a:tcPr marL="37425" marR="37425" marT="28069" marB="28069"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9CDE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325838">
                <a:tc vMerge="1">
                  <a:txBody>
                    <a:bodyPr/>
                    <a:lstStyle/>
                    <a:p>
                      <a:endParaRPr lang="en-US"/>
                    </a:p>
                  </a:txBody>
                  <a:tcPr/>
                </a:tc>
                <a:tc gridSpan="3">
                  <a:txBody>
                    <a:bodyPr/>
                    <a:lstStyle/>
                    <a:p>
                      <a:pPr marL="0" marR="0" algn="ctr">
                        <a:lnSpc>
                          <a:spcPct val="115000"/>
                        </a:lnSpc>
                        <a:spcBef>
                          <a:spcPts val="0"/>
                        </a:spcBef>
                        <a:spcAft>
                          <a:spcPts val="0"/>
                        </a:spcAft>
                      </a:pPr>
                      <a:r>
                        <a:rPr lang="en-US" sz="1400" b="1" dirty="0">
                          <a:solidFill>
                            <a:schemeClr val="tx1">
                              <a:lumMod val="50000"/>
                            </a:schemeClr>
                          </a:solidFill>
                          <a:effectLst/>
                          <a:latin typeface="Flama Book" pitchFamily="50" charset="0"/>
                          <a:ea typeface="Calibri"/>
                          <a:cs typeface="Times New Roman"/>
                        </a:rPr>
                        <a:t>Increase</a:t>
                      </a:r>
                      <a:r>
                        <a:rPr lang="en-US" sz="1400" b="1" baseline="0" dirty="0">
                          <a:solidFill>
                            <a:schemeClr val="tx1">
                              <a:lumMod val="50000"/>
                            </a:schemeClr>
                          </a:solidFill>
                          <a:effectLst/>
                          <a:latin typeface="Flama Book" pitchFamily="50" charset="0"/>
                          <a:ea typeface="Calibri"/>
                          <a:cs typeface="Times New Roman"/>
                        </a:rPr>
                        <a:t> uptake of good water stewardship practice by companies of all types and sizes</a:t>
                      </a:r>
                      <a:endParaRPr lang="en-US" sz="1400" b="1" dirty="0">
                        <a:solidFill>
                          <a:schemeClr val="tx1">
                            <a:lumMod val="50000"/>
                          </a:schemeClr>
                        </a:solidFill>
                        <a:effectLst/>
                        <a:latin typeface="Flama Book" pitchFamily="50" charset="0"/>
                        <a:ea typeface="Calibri"/>
                        <a:cs typeface="Times New Roman"/>
                      </a:endParaRPr>
                    </a:p>
                  </a:txBody>
                  <a:tcPr marL="37425" marR="37425" marT="28069" marB="28069"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9CDE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591007">
                <a:tc rowSpan="2">
                  <a:txBody>
                    <a:bodyPr/>
                    <a:lstStyle/>
                    <a:p>
                      <a:pPr marL="0" marR="0" algn="ctr">
                        <a:lnSpc>
                          <a:spcPct val="115000"/>
                        </a:lnSpc>
                        <a:spcBef>
                          <a:spcPts val="0"/>
                        </a:spcBef>
                        <a:spcAft>
                          <a:spcPts val="0"/>
                        </a:spcAft>
                      </a:pPr>
                      <a:r>
                        <a:rPr lang="en-GB" sz="1400" b="1" dirty="0">
                          <a:solidFill>
                            <a:srgbClr val="FFFFFF"/>
                          </a:solidFill>
                          <a:effectLst/>
                          <a:latin typeface="Flama Book"/>
                          <a:ea typeface="Calibri"/>
                          <a:cs typeface="Times New Roman"/>
                        </a:rPr>
                        <a:t>Elements</a:t>
                      </a:r>
                      <a:endParaRPr lang="en-US" sz="1400" dirty="0">
                        <a:effectLst/>
                        <a:latin typeface="Calibri"/>
                        <a:ea typeface="Calibri"/>
                        <a:cs typeface="Times New Roman"/>
                      </a:endParaRPr>
                    </a:p>
                  </a:txBody>
                  <a:tcPr marL="37425" marR="37425" marT="28069" marB="28069"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0253F"/>
                    </a:solidFill>
                  </a:tcPr>
                </a:tc>
                <a:tc>
                  <a:txBody>
                    <a:bodyPr/>
                    <a:lstStyle/>
                    <a:p>
                      <a:pPr marL="0" marR="0" algn="ctr">
                        <a:lnSpc>
                          <a:spcPct val="115000"/>
                        </a:lnSpc>
                        <a:spcBef>
                          <a:spcPts val="0"/>
                        </a:spcBef>
                        <a:spcAft>
                          <a:spcPts val="0"/>
                        </a:spcAft>
                      </a:pPr>
                      <a:r>
                        <a:rPr lang="en-GB" sz="1400" b="1" dirty="0">
                          <a:solidFill>
                            <a:srgbClr val="FFFFFF"/>
                          </a:solidFill>
                          <a:effectLst/>
                          <a:latin typeface="Flama Book"/>
                          <a:ea typeface="Calibri"/>
                          <a:cs typeface="Times New Roman"/>
                        </a:rPr>
                        <a:t>Building Capacity of Learners and Leaders</a:t>
                      </a:r>
                      <a:endParaRPr lang="en-US" sz="1400" dirty="0">
                        <a:effectLst/>
                        <a:latin typeface="Calibri"/>
                        <a:ea typeface="Calibri"/>
                        <a:cs typeface="Times New Roman"/>
                      </a:endParaRPr>
                    </a:p>
                  </a:txBody>
                  <a:tcPr marL="37425" marR="37425" marT="28069" marB="28069"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6228"/>
                    </a:solidFill>
                  </a:tcPr>
                </a:tc>
                <a:tc>
                  <a:txBody>
                    <a:bodyPr/>
                    <a:lstStyle/>
                    <a:p>
                      <a:pPr marL="0" marR="0" algn="ctr">
                        <a:lnSpc>
                          <a:spcPct val="115000"/>
                        </a:lnSpc>
                        <a:spcBef>
                          <a:spcPts val="0"/>
                        </a:spcBef>
                        <a:spcAft>
                          <a:spcPts val="0"/>
                        </a:spcAft>
                      </a:pPr>
                      <a:r>
                        <a:rPr lang="en-GB" sz="1400" b="1" dirty="0">
                          <a:solidFill>
                            <a:srgbClr val="FFFFFF"/>
                          </a:solidFill>
                          <a:effectLst/>
                          <a:latin typeface="Flama Book"/>
                          <a:ea typeface="Calibri"/>
                          <a:cs typeface="Times New Roman"/>
                        </a:rPr>
                        <a:t>Facilitating On-the Ground Collective Action </a:t>
                      </a:r>
                      <a:endParaRPr lang="en-US" sz="1400" dirty="0">
                        <a:effectLst/>
                        <a:latin typeface="Calibri"/>
                        <a:ea typeface="Calibri"/>
                        <a:cs typeface="Times New Roman"/>
                      </a:endParaRPr>
                    </a:p>
                  </a:txBody>
                  <a:tcPr marL="37425" marR="37425" marT="28069" marB="28069"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1859C"/>
                    </a:solidFill>
                  </a:tcPr>
                </a:tc>
                <a:tc>
                  <a:txBody>
                    <a:bodyPr/>
                    <a:lstStyle/>
                    <a:p>
                      <a:pPr marL="0" marR="0" algn="ctr">
                        <a:lnSpc>
                          <a:spcPct val="115000"/>
                        </a:lnSpc>
                        <a:spcBef>
                          <a:spcPts val="0"/>
                        </a:spcBef>
                        <a:spcAft>
                          <a:spcPts val="0"/>
                        </a:spcAft>
                      </a:pPr>
                      <a:r>
                        <a:rPr lang="en-GB" sz="1400" b="1" dirty="0">
                          <a:solidFill>
                            <a:srgbClr val="FFFFFF"/>
                          </a:solidFill>
                          <a:effectLst/>
                          <a:latin typeface="Flama Book"/>
                          <a:ea typeface="Calibri"/>
                          <a:cs typeface="Times New Roman"/>
                        </a:rPr>
                        <a:t>Developing</a:t>
                      </a:r>
                      <a:r>
                        <a:rPr lang="en-GB" sz="1400" b="1" baseline="0" dirty="0">
                          <a:solidFill>
                            <a:srgbClr val="FFFFFF"/>
                          </a:solidFill>
                          <a:effectLst/>
                          <a:latin typeface="Flama Book"/>
                          <a:ea typeface="Calibri"/>
                          <a:cs typeface="Times New Roman"/>
                        </a:rPr>
                        <a:t> </a:t>
                      </a:r>
                      <a:r>
                        <a:rPr lang="en-GB" sz="1400" b="1" dirty="0">
                          <a:solidFill>
                            <a:srgbClr val="FFFFFF"/>
                          </a:solidFill>
                          <a:effectLst/>
                          <a:latin typeface="Flama Book"/>
                          <a:ea typeface="Calibri"/>
                          <a:cs typeface="Times New Roman"/>
                        </a:rPr>
                        <a:t>Metrics and Reporting</a:t>
                      </a:r>
                      <a:endParaRPr lang="en-US" sz="1400" dirty="0">
                        <a:effectLst/>
                        <a:latin typeface="Calibri"/>
                        <a:ea typeface="Calibri"/>
                        <a:cs typeface="Times New Roman"/>
                      </a:endParaRPr>
                    </a:p>
                  </a:txBody>
                  <a:tcPr marL="0" marR="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504D"/>
                    </a:solidFill>
                  </a:tcPr>
                </a:tc>
                <a:extLst>
                  <a:ext uri="{0D108BD9-81ED-4DB2-BD59-A6C34878D82A}">
                    <a16:rowId xmlns:a16="http://schemas.microsoft.com/office/drawing/2014/main" xmlns="" val="10003"/>
                  </a:ext>
                </a:extLst>
              </a:tr>
              <a:tr h="3191637">
                <a:tc vMerge="1">
                  <a:txBody>
                    <a:bodyPr/>
                    <a:lstStyle/>
                    <a:p>
                      <a:endParaRPr lang="en-US"/>
                    </a:p>
                  </a:txBody>
                  <a:tcPr/>
                </a:tc>
                <a:tc>
                  <a:txBody>
                    <a:bodyPr/>
                    <a:lstStyle/>
                    <a:p>
                      <a:pPr marL="0" marR="0" lvl="0" indent="0">
                        <a:lnSpc>
                          <a:spcPct val="115000"/>
                        </a:lnSpc>
                        <a:spcBef>
                          <a:spcPts val="0"/>
                        </a:spcBef>
                        <a:spcAft>
                          <a:spcPts val="0"/>
                        </a:spcAft>
                        <a:buFont typeface="Arial" panose="020B0604020202020204" pitchFamily="34" charset="0"/>
                        <a:buNone/>
                      </a:pPr>
                      <a:endParaRPr lang="en-GB" sz="1400" b="1" dirty="0">
                        <a:effectLst/>
                        <a:latin typeface="Flama Book"/>
                        <a:ea typeface="Calibri"/>
                        <a:cs typeface="Times New Roman"/>
                      </a:endParaRPr>
                    </a:p>
                    <a:p>
                      <a:pPr marL="285750" marR="0" lvl="0" indent="-285750">
                        <a:lnSpc>
                          <a:spcPct val="115000"/>
                        </a:lnSpc>
                        <a:spcBef>
                          <a:spcPts val="0"/>
                        </a:spcBef>
                        <a:spcAft>
                          <a:spcPts val="0"/>
                        </a:spcAft>
                        <a:buFont typeface="Arial" panose="020B0604020202020204" pitchFamily="34" charset="0"/>
                        <a:buChar char="•"/>
                      </a:pPr>
                      <a:r>
                        <a:rPr lang="en-GB" sz="1400" b="1" dirty="0">
                          <a:effectLst/>
                          <a:latin typeface="Flama Book"/>
                          <a:ea typeface="Calibri"/>
                          <a:cs typeface="Times New Roman"/>
                        </a:rPr>
                        <a:t>Develop tools,</a:t>
                      </a:r>
                      <a:r>
                        <a:rPr lang="en-GB" sz="1400" b="1" baseline="0" dirty="0">
                          <a:effectLst/>
                          <a:latin typeface="Flama Book"/>
                          <a:ea typeface="Calibri"/>
                          <a:cs typeface="Times New Roman"/>
                        </a:rPr>
                        <a:t> resources, and guidance</a:t>
                      </a:r>
                      <a:r>
                        <a:rPr lang="en-GB" sz="1400" b="1" dirty="0">
                          <a:effectLst/>
                          <a:latin typeface="Flama Book"/>
                          <a:ea typeface="Calibri"/>
                          <a:cs typeface="Times New Roman"/>
                        </a:rPr>
                        <a:t> that help enable</a:t>
                      </a:r>
                      <a:r>
                        <a:rPr lang="en-GB" sz="1400" b="1" baseline="0" dirty="0">
                          <a:effectLst/>
                          <a:latin typeface="Flama Book"/>
                          <a:ea typeface="Calibri"/>
                          <a:cs typeface="Times New Roman"/>
                        </a:rPr>
                        <a:t> greater adoption of water stewardship practice across environmental, social, and economic realms</a:t>
                      </a:r>
                    </a:p>
                    <a:p>
                      <a:pPr marL="285750" marR="0" lvl="0" indent="-285750">
                        <a:lnSpc>
                          <a:spcPct val="115000"/>
                        </a:lnSpc>
                        <a:spcBef>
                          <a:spcPts val="0"/>
                        </a:spcBef>
                        <a:spcAft>
                          <a:spcPts val="0"/>
                        </a:spcAft>
                        <a:buFont typeface="Arial" panose="020B0604020202020204" pitchFamily="34" charset="0"/>
                        <a:buChar char="•"/>
                      </a:pPr>
                      <a:endParaRPr lang="en-GB" sz="1400" b="1" dirty="0">
                        <a:effectLst/>
                        <a:latin typeface="Flama Book"/>
                        <a:ea typeface="Calibri"/>
                        <a:cs typeface="Times New Roman"/>
                      </a:endParaRPr>
                    </a:p>
                    <a:p>
                      <a:pPr marL="285750" marR="0" lvl="0" indent="-285750">
                        <a:lnSpc>
                          <a:spcPct val="115000"/>
                        </a:lnSpc>
                        <a:spcBef>
                          <a:spcPts val="0"/>
                        </a:spcBef>
                        <a:spcAft>
                          <a:spcPts val="0"/>
                        </a:spcAft>
                        <a:buFont typeface="Arial" panose="020B0604020202020204" pitchFamily="34" charset="0"/>
                        <a:buChar char="•"/>
                      </a:pPr>
                      <a:r>
                        <a:rPr lang="en-GB" sz="1400" b="1" dirty="0">
                          <a:effectLst/>
                          <a:latin typeface="Flama Book"/>
                          <a:ea typeface="Calibri"/>
                          <a:cs typeface="Times New Roman"/>
                        </a:rPr>
                        <a:t>Prioritize, implement and scale basic water stewardship for farms and facilities for Local Network companies and others to move along the stewardship progression</a:t>
                      </a:r>
                      <a:endParaRPr lang="en-US" sz="1400" dirty="0">
                        <a:effectLst/>
                        <a:latin typeface="Calibri"/>
                        <a:ea typeface="Calibri"/>
                        <a:cs typeface="Times New Roman"/>
                      </a:endParaRPr>
                    </a:p>
                    <a:p>
                      <a:pPr marL="457200" marR="0" indent="0">
                        <a:lnSpc>
                          <a:spcPct val="115000"/>
                        </a:lnSpc>
                        <a:spcBef>
                          <a:spcPts val="0"/>
                        </a:spcBef>
                        <a:spcAft>
                          <a:spcPts val="0"/>
                        </a:spcAft>
                        <a:buFont typeface="Arial" panose="020B0604020202020204" pitchFamily="34" charset="0"/>
                        <a:buNone/>
                      </a:pPr>
                      <a:endParaRPr lang="en-US" sz="1400" dirty="0">
                        <a:effectLst/>
                        <a:latin typeface="Calibri"/>
                        <a:ea typeface="Calibri"/>
                        <a:cs typeface="Times New Roman"/>
                      </a:endParaRPr>
                    </a:p>
                  </a:txBody>
                  <a:tcPr marL="37425" marR="37425" marT="28069" marB="28069"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7E4BD"/>
                    </a:solidFill>
                  </a:tcPr>
                </a:tc>
                <a:tc>
                  <a:txBody>
                    <a:bodyPr/>
                    <a:lstStyle/>
                    <a:p>
                      <a:pPr marL="285750" marR="0" lvl="0" indent="-285750">
                        <a:lnSpc>
                          <a:spcPct val="115000"/>
                        </a:lnSpc>
                        <a:spcBef>
                          <a:spcPts val="0"/>
                        </a:spcBef>
                        <a:spcAft>
                          <a:spcPts val="0"/>
                        </a:spcAft>
                        <a:buFont typeface="Arial" panose="020B0604020202020204" pitchFamily="34" charset="0"/>
                        <a:buChar char="•"/>
                      </a:pPr>
                      <a:r>
                        <a:rPr lang="en-GB" sz="1400" b="1" dirty="0">
                          <a:effectLst/>
                          <a:latin typeface="Flama Book"/>
                          <a:ea typeface="Calibri"/>
                          <a:cs typeface="Times New Roman"/>
                        </a:rPr>
                        <a:t>Foster cross sectoral coalitions to implement place-based projects across thematic</a:t>
                      </a:r>
                      <a:r>
                        <a:rPr lang="en-GB" sz="1400" b="1" baseline="0" dirty="0">
                          <a:effectLst/>
                          <a:latin typeface="Flama Book"/>
                          <a:ea typeface="Calibri"/>
                          <a:cs typeface="Times New Roman"/>
                        </a:rPr>
                        <a:t> areas</a:t>
                      </a:r>
                      <a:endParaRPr lang="en-GB" sz="1400" b="1" dirty="0">
                        <a:effectLst/>
                        <a:latin typeface="Flama Book"/>
                        <a:ea typeface="Calibri"/>
                        <a:cs typeface="Times New Roman"/>
                      </a:endParaRPr>
                    </a:p>
                    <a:p>
                      <a:pPr marL="0" marR="0" lvl="0" indent="0">
                        <a:lnSpc>
                          <a:spcPct val="115000"/>
                        </a:lnSpc>
                        <a:spcBef>
                          <a:spcPts val="0"/>
                        </a:spcBef>
                        <a:spcAft>
                          <a:spcPts val="0"/>
                        </a:spcAft>
                        <a:buFont typeface="Arial" panose="020B0604020202020204" pitchFamily="34" charset="0"/>
                        <a:buNone/>
                      </a:pPr>
                      <a:endParaRPr lang="en-US" sz="1400" dirty="0">
                        <a:effectLst/>
                        <a:latin typeface="Calibri"/>
                        <a:ea typeface="Calibri"/>
                        <a:cs typeface="Times New Roman"/>
                      </a:endParaRPr>
                    </a:p>
                    <a:p>
                      <a:pPr marL="285750" marR="0" lvl="0" indent="-285750">
                        <a:lnSpc>
                          <a:spcPct val="115000"/>
                        </a:lnSpc>
                        <a:spcBef>
                          <a:spcPts val="0"/>
                        </a:spcBef>
                        <a:spcAft>
                          <a:spcPts val="0"/>
                        </a:spcAft>
                        <a:buFont typeface="Arial" panose="020B0604020202020204" pitchFamily="34" charset="0"/>
                        <a:buChar char="•"/>
                      </a:pPr>
                      <a:r>
                        <a:rPr lang="en-GB" sz="1400" b="1" dirty="0">
                          <a:effectLst/>
                          <a:latin typeface="Flama Book"/>
                          <a:ea typeface="Calibri"/>
                          <a:cs typeface="Times New Roman"/>
                        </a:rPr>
                        <a:t>Engage in policy discussions to reinforce the role that water stewardship plays for meeting the SDGs.</a:t>
                      </a:r>
                      <a:endParaRPr lang="en-US" sz="1400" dirty="0">
                        <a:effectLst/>
                        <a:latin typeface="Calibri"/>
                        <a:ea typeface="Calibri"/>
                        <a:cs typeface="Times New Roman"/>
                      </a:endParaRPr>
                    </a:p>
                  </a:txBody>
                  <a:tcPr marL="37425" marR="37425" marT="28069" marB="28069"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BEEF4"/>
                    </a:solidFill>
                  </a:tcPr>
                </a:tc>
                <a:tc>
                  <a:txBody>
                    <a:bodyPr/>
                    <a:lstStyle/>
                    <a:p>
                      <a:pPr marL="285750" marR="0" lvl="0" indent="-285750">
                        <a:lnSpc>
                          <a:spcPct val="115000"/>
                        </a:lnSpc>
                        <a:spcBef>
                          <a:spcPts val="0"/>
                        </a:spcBef>
                        <a:spcAft>
                          <a:spcPts val="0"/>
                        </a:spcAft>
                        <a:buFont typeface="Arial" panose="020B0604020202020204" pitchFamily="34" charset="0"/>
                        <a:buChar char="•"/>
                      </a:pPr>
                      <a:endParaRPr lang="en-GB" sz="1400" b="1" dirty="0">
                        <a:effectLst/>
                        <a:latin typeface="Flama Book"/>
                        <a:ea typeface="Calibri"/>
                        <a:cs typeface="Times New Roman"/>
                      </a:endParaRPr>
                    </a:p>
                    <a:p>
                      <a:pPr marL="285750" marR="0" lvl="0" indent="-285750">
                        <a:lnSpc>
                          <a:spcPct val="115000"/>
                        </a:lnSpc>
                        <a:spcBef>
                          <a:spcPts val="0"/>
                        </a:spcBef>
                        <a:spcAft>
                          <a:spcPts val="0"/>
                        </a:spcAft>
                        <a:buFont typeface="Arial" panose="020B0604020202020204" pitchFamily="34" charset="0"/>
                        <a:buChar char="•"/>
                      </a:pPr>
                      <a:r>
                        <a:rPr lang="en-GB" sz="1400" b="1" dirty="0">
                          <a:effectLst/>
                          <a:latin typeface="Flama Book"/>
                          <a:ea typeface="Calibri"/>
                          <a:cs typeface="Times New Roman"/>
                        </a:rPr>
                        <a:t>Develop guidance and test the implementation of context-based metrics and water targets </a:t>
                      </a:r>
                    </a:p>
                    <a:p>
                      <a:pPr marL="0" marR="0" lvl="0" indent="0">
                        <a:lnSpc>
                          <a:spcPct val="115000"/>
                        </a:lnSpc>
                        <a:spcBef>
                          <a:spcPts val="0"/>
                        </a:spcBef>
                        <a:spcAft>
                          <a:spcPts val="0"/>
                        </a:spcAft>
                        <a:buFont typeface="Arial" panose="020B0604020202020204" pitchFamily="34" charset="0"/>
                        <a:buNone/>
                      </a:pPr>
                      <a:endParaRPr lang="en-GB" sz="1400" b="1" dirty="0">
                        <a:effectLst/>
                        <a:latin typeface="Flama Book"/>
                        <a:ea typeface="Calibri"/>
                        <a:cs typeface="Times New Roman"/>
                      </a:endParaRPr>
                    </a:p>
                    <a:p>
                      <a:pPr marL="285750" marR="0" lvl="0" indent="-285750">
                        <a:lnSpc>
                          <a:spcPct val="115000"/>
                        </a:lnSpc>
                        <a:spcBef>
                          <a:spcPts val="0"/>
                        </a:spcBef>
                        <a:spcAft>
                          <a:spcPts val="0"/>
                        </a:spcAft>
                        <a:buFont typeface="Arial" panose="020B0604020202020204" pitchFamily="34" charset="0"/>
                        <a:buChar char="•"/>
                      </a:pPr>
                      <a:r>
                        <a:rPr lang="en-GB" sz="1400" b="1" dirty="0">
                          <a:effectLst/>
                          <a:latin typeface="Flama Book"/>
                          <a:ea typeface="Calibri"/>
                          <a:cs typeface="Times New Roman"/>
                        </a:rPr>
                        <a:t>Develop metrics to measure the impacts of water stewardship collective actions</a:t>
                      </a:r>
                    </a:p>
                    <a:p>
                      <a:pPr marL="285750" marR="0" lvl="0" indent="-285750">
                        <a:lnSpc>
                          <a:spcPct val="115000"/>
                        </a:lnSpc>
                        <a:spcBef>
                          <a:spcPts val="0"/>
                        </a:spcBef>
                        <a:spcAft>
                          <a:spcPts val="0"/>
                        </a:spcAft>
                        <a:buFont typeface="Arial" panose="020B0604020202020204" pitchFamily="34" charset="0"/>
                        <a:buChar char="•"/>
                      </a:pPr>
                      <a:endParaRPr lang="en-GB" sz="1400" b="1" dirty="0">
                        <a:effectLst/>
                        <a:latin typeface="Flama Book"/>
                        <a:ea typeface="Calibri"/>
                        <a:cs typeface="Times New Roman"/>
                      </a:endParaRPr>
                    </a:p>
                    <a:p>
                      <a:pPr marL="285750" marR="0" lvl="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sz="1400" b="1" dirty="0">
                          <a:effectLst/>
                          <a:latin typeface="Flama Book"/>
                          <a:ea typeface="Calibri"/>
                          <a:cs typeface="Times New Roman"/>
                        </a:rPr>
                        <a:t>Contribute to efforts to track business contributions to</a:t>
                      </a:r>
                      <a:r>
                        <a:rPr lang="en-GB" sz="1400" b="1" baseline="0" dirty="0">
                          <a:effectLst/>
                          <a:latin typeface="Flama Book"/>
                          <a:ea typeface="Calibri"/>
                          <a:cs typeface="Times New Roman"/>
                        </a:rPr>
                        <a:t> SDG6 and its touchpoints with other SDGs</a:t>
                      </a:r>
                      <a:endParaRPr lang="en-US" sz="1400" dirty="0">
                        <a:effectLst/>
                        <a:latin typeface="Calibri"/>
                        <a:ea typeface="Calibri"/>
                        <a:cs typeface="Times New Roman"/>
                      </a:endParaRPr>
                    </a:p>
                  </a:txBody>
                  <a:tcPr marL="0" marR="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2DBDB"/>
                    </a:solidFill>
                  </a:tcPr>
                </a:tc>
                <a:extLst>
                  <a:ext uri="{0D108BD9-81ED-4DB2-BD59-A6C34878D82A}">
                    <a16:rowId xmlns:a16="http://schemas.microsoft.com/office/drawing/2014/main" xmlns="" val="10004"/>
                  </a:ext>
                </a:extLst>
              </a:tr>
            </a:tbl>
          </a:graphicData>
        </a:graphic>
      </p:graphicFrame>
      <p:sp>
        <p:nvSpPr>
          <p:cNvPr id="7" name="TextBox 6"/>
          <p:cNvSpPr txBox="1"/>
          <p:nvPr/>
        </p:nvSpPr>
        <p:spPr>
          <a:xfrm>
            <a:off x="9320270" y="0"/>
            <a:ext cx="2533879" cy="307777"/>
          </a:xfrm>
          <a:prstGeom prst="rect">
            <a:avLst/>
          </a:prstGeom>
          <a:noFill/>
        </p:spPr>
        <p:txBody>
          <a:bodyPr wrap="square" rtlCol="0">
            <a:spAutoFit/>
          </a:bodyPr>
          <a:lstStyle/>
          <a:p>
            <a:r>
              <a:rPr lang="en-US" dirty="0">
                <a:solidFill>
                  <a:schemeClr val="accent1"/>
                </a:solidFill>
              </a:rPr>
              <a:t>CONFIDENTIAL</a:t>
            </a:r>
          </a:p>
        </p:txBody>
      </p:sp>
    </p:spTree>
    <p:extLst>
      <p:ext uri="{BB962C8B-B14F-4D97-AF65-F5344CB8AC3E}">
        <p14:creationId xmlns:p14="http://schemas.microsoft.com/office/powerpoint/2010/main" val="1243908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507" y="1676399"/>
            <a:ext cx="11842376" cy="5067165"/>
          </a:xfrm>
          <a:prstGeom prst="rect">
            <a:avLst/>
          </a:prstGeom>
          <a:noFill/>
        </p:spPr>
        <p:txBody>
          <a:bodyPr wrap="square" rtlCol="0" anchor="ctr">
            <a:noAutofit/>
          </a:bodyPr>
          <a:lstStyle/>
          <a:p>
            <a:pPr marL="285750" indent="-285750">
              <a:spcAft>
                <a:spcPts val="300"/>
              </a:spcAft>
              <a:buFont typeface="Arial"/>
              <a:buChar char="•"/>
            </a:pPr>
            <a:r>
              <a:rPr lang="en-US" sz="2000" dirty="0">
                <a:solidFill>
                  <a:schemeClr val="bg1"/>
                </a:solidFill>
                <a:ea typeface="Calibri" pitchFamily="34" charset="0"/>
                <a:cs typeface="Calibri" pitchFamily="34" charset="0"/>
              </a:rPr>
              <a:t>Focus on</a:t>
            </a:r>
            <a:r>
              <a:rPr lang="en-US" sz="2000" dirty="0">
                <a:solidFill>
                  <a:schemeClr val="bg1"/>
                </a:solidFill>
                <a:cs typeface="Calibri" pitchFamily="34" charset="0"/>
              </a:rPr>
              <a:t> water access, sanitation, and hygiene (WASH) in the workplace, supply chain, and communities where companies operate.</a:t>
            </a:r>
          </a:p>
          <a:p>
            <a:pPr marL="285750" indent="-285750">
              <a:spcAft>
                <a:spcPts val="300"/>
              </a:spcAft>
              <a:buFont typeface="Arial"/>
              <a:buChar char="•"/>
            </a:pPr>
            <a:r>
              <a:rPr lang="en-US" sz="2000" dirty="0">
                <a:solidFill>
                  <a:schemeClr val="bg1"/>
                </a:solidFill>
                <a:cs typeface="Calibri" pitchFamily="34" charset="0"/>
              </a:rPr>
              <a:t>Continuation of flagship projects </a:t>
            </a:r>
            <a:r>
              <a:rPr lang="en-US" sz="2000" dirty="0">
                <a:solidFill>
                  <a:schemeClr val="bg1"/>
                </a:solidFill>
                <a:cs typeface="Calibri" pitchFamily="34" charset="0"/>
                <a:hlinkClick r:id="rId3"/>
              </a:rPr>
              <a:t>WASH4WORK</a:t>
            </a:r>
            <a:r>
              <a:rPr lang="en-US" sz="2000" dirty="0">
                <a:solidFill>
                  <a:schemeClr val="bg1"/>
                </a:solidFill>
                <a:cs typeface="Calibri" pitchFamily="34" charset="0"/>
              </a:rPr>
              <a:t> and </a:t>
            </a:r>
            <a:r>
              <a:rPr lang="en-US" sz="2000" dirty="0">
                <a:solidFill>
                  <a:schemeClr val="bg1"/>
                </a:solidFill>
                <a:cs typeface="Calibri" pitchFamily="34" charset="0"/>
                <a:hlinkClick r:id="rId4"/>
              </a:rPr>
              <a:t>WASH in the Supply Chain</a:t>
            </a:r>
            <a:r>
              <a:rPr lang="en-US" sz="2000" dirty="0">
                <a:solidFill>
                  <a:schemeClr val="bg1"/>
                </a:solidFill>
                <a:cs typeface="Calibri" pitchFamily="34" charset="0"/>
              </a:rPr>
              <a:t>.</a:t>
            </a:r>
          </a:p>
          <a:p>
            <a:pPr marL="285750" indent="-285750">
              <a:spcAft>
                <a:spcPts val="300"/>
              </a:spcAft>
              <a:buFont typeface="Arial"/>
              <a:buChar char="•"/>
            </a:pPr>
            <a:endParaRPr lang="en-US" sz="2000" dirty="0">
              <a:solidFill>
                <a:schemeClr val="bg1"/>
              </a:solidFill>
              <a:cs typeface="Calibri" pitchFamily="34" charset="0"/>
            </a:endParaRPr>
          </a:p>
          <a:p>
            <a:pPr>
              <a:spcAft>
                <a:spcPts val="300"/>
              </a:spcAft>
            </a:pPr>
            <a:r>
              <a:rPr lang="en-US" sz="2000" b="1" u="sng" dirty="0">
                <a:solidFill>
                  <a:schemeClr val="bg1"/>
                </a:solidFill>
                <a:cs typeface="Calibri" pitchFamily="34" charset="0"/>
              </a:rPr>
              <a:t>Prospective Activities include:</a:t>
            </a:r>
          </a:p>
          <a:p>
            <a:pPr marL="400050" marR="0" lvl="0" indent="-285750">
              <a:buFont typeface="Arial" pitchFamily="34" charset="0"/>
              <a:buChar char="•"/>
            </a:pPr>
            <a:r>
              <a:rPr lang="en-US" sz="2000" dirty="0">
                <a:solidFill>
                  <a:schemeClr val="bg1"/>
                </a:solidFill>
                <a:cs typeface="Calibri" pitchFamily="34" charset="0"/>
              </a:rPr>
              <a:t>Scoping good practice guidance for promoting WASH in the supply chain and begin its development </a:t>
            </a:r>
          </a:p>
          <a:p>
            <a:pPr marL="400050" marR="0" lvl="0" indent="-285750">
              <a:buFont typeface="Arial" pitchFamily="34" charset="0"/>
              <a:buChar char="•"/>
            </a:pPr>
            <a:r>
              <a:rPr lang="en-US" sz="2000" dirty="0">
                <a:solidFill>
                  <a:schemeClr val="bg1"/>
                </a:solidFill>
                <a:cs typeface="Calibri" pitchFamily="34" charset="0"/>
              </a:rPr>
              <a:t>Incubate pioneering WASH practices with 2-3 groups of companies in strategic regions of interest</a:t>
            </a:r>
          </a:p>
          <a:p>
            <a:pPr marL="400050" marR="0" lvl="0" indent="-285750">
              <a:buFont typeface="Arial" pitchFamily="34" charset="0"/>
              <a:buChar char="•"/>
            </a:pPr>
            <a:r>
              <a:rPr lang="en-US" sz="2000" dirty="0">
                <a:solidFill>
                  <a:schemeClr val="bg1"/>
                </a:solidFill>
                <a:cs typeface="Calibri" pitchFamily="34" charset="0"/>
              </a:rPr>
              <a:t>Release and undertake targeted outreach around a study on making the business case for WASH investments </a:t>
            </a:r>
          </a:p>
          <a:p>
            <a:pPr marL="400050" marR="0" lvl="0" indent="-285750">
              <a:buFont typeface="Arial" pitchFamily="34" charset="0"/>
              <a:buChar char="•"/>
            </a:pPr>
            <a:r>
              <a:rPr lang="en-US" sz="2000" dirty="0">
                <a:solidFill>
                  <a:schemeClr val="bg1"/>
                </a:solidFill>
                <a:cs typeface="Calibri" pitchFamily="34" charset="0"/>
              </a:rPr>
              <a:t>Develop a consensus document elucidating connections between WASH and stewardship</a:t>
            </a:r>
          </a:p>
          <a:p>
            <a:pPr marL="400050" indent="-285750">
              <a:buFont typeface="Arial" pitchFamily="34" charset="0"/>
              <a:buChar char="•"/>
            </a:pPr>
            <a:r>
              <a:rPr lang="en-US" sz="2000" dirty="0">
                <a:solidFill>
                  <a:schemeClr val="bg1"/>
                </a:solidFill>
                <a:cs typeface="Calibri" pitchFamily="34" charset="0"/>
              </a:rPr>
              <a:t>Explore potential for integration of WASH in sustainability standard systems</a:t>
            </a:r>
          </a:p>
          <a:p>
            <a:pPr marL="400050" indent="-285750">
              <a:buFont typeface="Arial" pitchFamily="34" charset="0"/>
              <a:buChar char="•"/>
            </a:pPr>
            <a:r>
              <a:rPr lang="en-US" sz="2000" dirty="0">
                <a:solidFill>
                  <a:schemeClr val="bg1"/>
                </a:solidFill>
                <a:cs typeface="Calibri" pitchFamily="34" charset="0"/>
              </a:rPr>
              <a:t>Undertake joint activity with the International Labor Organization to implement </a:t>
            </a:r>
            <a:r>
              <a:rPr lang="en-US" sz="2000" dirty="0" err="1">
                <a:solidFill>
                  <a:schemeClr val="bg1"/>
                </a:solidFill>
                <a:cs typeface="Calibri" pitchFamily="34" charset="0"/>
              </a:rPr>
              <a:t>WASH@work</a:t>
            </a:r>
            <a:r>
              <a:rPr lang="en-US" sz="2000" dirty="0">
                <a:solidFill>
                  <a:schemeClr val="bg1"/>
                </a:solidFill>
                <a:cs typeface="Calibri" pitchFamily="34" charset="0"/>
              </a:rPr>
              <a:t> toolkit</a:t>
            </a:r>
          </a:p>
          <a:p>
            <a:pPr marL="400050" indent="-285750">
              <a:buFont typeface="Arial" pitchFamily="34" charset="0"/>
              <a:buChar char="•"/>
            </a:pPr>
            <a:r>
              <a:rPr lang="en-US" sz="2000" dirty="0">
                <a:solidFill>
                  <a:schemeClr val="bg1"/>
                </a:solidFill>
                <a:ea typeface="Calibri" panose="020F0502020204030204" pitchFamily="34" charset="0"/>
                <a:cs typeface="Calibri" pitchFamily="34" charset="0"/>
              </a:rPr>
              <a:t>Host a series of high-profile strategic events including at World Water Forum 2018, High Level Political Forum, and Stockholm World Water Week to advance and showcase business contribution to the WASH agenda</a:t>
            </a:r>
            <a:endParaRPr lang="en-US" sz="2000" dirty="0">
              <a:solidFill>
                <a:schemeClr val="bg1"/>
              </a:solidFill>
              <a:cs typeface="Calibri" pitchFamily="34" charset="0"/>
            </a:endParaRPr>
          </a:p>
          <a:p>
            <a:pPr marL="114300" marR="0" lvl="0"/>
            <a:endParaRPr lang="en-US" sz="2000" dirty="0">
              <a:solidFill>
                <a:schemeClr val="bg1"/>
              </a:solidFill>
              <a:cs typeface="Calibri" pitchFamily="34" charset="0"/>
            </a:endParaRPr>
          </a:p>
          <a:p>
            <a:pPr marL="114300" marR="0" lvl="0"/>
            <a:endParaRPr lang="en-US" sz="2000" dirty="0">
              <a:solidFill>
                <a:schemeClr val="bg1"/>
              </a:solidFill>
              <a:cs typeface="Calibri" pitchFamily="34" charset="0"/>
            </a:endParaRPr>
          </a:p>
          <a:p>
            <a:pPr marL="342900" lvl="1" indent="-342900">
              <a:spcAft>
                <a:spcPts val="0"/>
              </a:spcAft>
              <a:buClr>
                <a:srgbClr val="000000"/>
              </a:buClr>
              <a:buFont typeface="Arial" pitchFamily="34" charset="0"/>
              <a:buChar char="•"/>
              <a:defRPr/>
            </a:pPr>
            <a:endParaRPr lang="en-US" sz="2000" b="1" dirty="0">
              <a:solidFill>
                <a:schemeClr val="bg1"/>
              </a:solidFill>
            </a:endParaRPr>
          </a:p>
        </p:txBody>
      </p:sp>
      <p:sp>
        <p:nvSpPr>
          <p:cNvPr id="18" name="Rectangle 5"/>
          <p:cNvSpPr txBox="1">
            <a:spLocks noChangeArrowheads="1"/>
          </p:cNvSpPr>
          <p:nvPr/>
        </p:nvSpPr>
        <p:spPr>
          <a:xfrm>
            <a:off x="406400" y="95480"/>
            <a:ext cx="7467600" cy="771728"/>
          </a:xfrm>
          <a:prstGeom prst="rect">
            <a:avLst/>
          </a:prstGeom>
        </p:spPr>
        <p:txBody>
          <a:bodyPr anchor="ctr"/>
          <a:lstStyle>
            <a:lvl1pPr algn="ctr" rtl="0" eaLnBrk="0" fontAlgn="base" hangingPunct="0">
              <a:spcBef>
                <a:spcPct val="0"/>
              </a:spcBef>
              <a:spcAft>
                <a:spcPct val="0"/>
              </a:spcAft>
              <a:defRPr sz="3600">
                <a:solidFill>
                  <a:srgbClr val="CC3300"/>
                </a:solidFill>
                <a:latin typeface="+mj-lt"/>
                <a:ea typeface="+mj-ea"/>
                <a:cs typeface="+mj-cs"/>
              </a:defRPr>
            </a:lvl1pPr>
            <a:lvl2pPr algn="ctr" rtl="0" eaLnBrk="0" fontAlgn="base" hangingPunct="0">
              <a:spcBef>
                <a:spcPct val="0"/>
              </a:spcBef>
              <a:spcAft>
                <a:spcPct val="0"/>
              </a:spcAft>
              <a:defRPr sz="3600">
                <a:solidFill>
                  <a:srgbClr val="CC3300"/>
                </a:solidFill>
                <a:latin typeface="Arial" charset="0"/>
              </a:defRPr>
            </a:lvl2pPr>
            <a:lvl3pPr algn="ctr" rtl="0" eaLnBrk="0" fontAlgn="base" hangingPunct="0">
              <a:spcBef>
                <a:spcPct val="0"/>
              </a:spcBef>
              <a:spcAft>
                <a:spcPct val="0"/>
              </a:spcAft>
              <a:defRPr sz="3600">
                <a:solidFill>
                  <a:srgbClr val="CC3300"/>
                </a:solidFill>
                <a:latin typeface="Arial" charset="0"/>
              </a:defRPr>
            </a:lvl3pPr>
            <a:lvl4pPr algn="ctr" rtl="0" eaLnBrk="0" fontAlgn="base" hangingPunct="0">
              <a:spcBef>
                <a:spcPct val="0"/>
              </a:spcBef>
              <a:spcAft>
                <a:spcPct val="0"/>
              </a:spcAft>
              <a:defRPr sz="3600">
                <a:solidFill>
                  <a:srgbClr val="CC3300"/>
                </a:solidFill>
                <a:latin typeface="Arial" charset="0"/>
              </a:defRPr>
            </a:lvl4pPr>
            <a:lvl5pPr algn="ctr" rtl="0" eaLnBrk="0" fontAlgn="base" hangingPunct="0">
              <a:spcBef>
                <a:spcPct val="0"/>
              </a:spcBef>
              <a:spcAft>
                <a:spcPct val="0"/>
              </a:spcAft>
              <a:defRPr sz="3600">
                <a:solidFill>
                  <a:srgbClr val="CC3300"/>
                </a:solidFill>
                <a:latin typeface="Arial" charset="0"/>
              </a:defRPr>
            </a:lvl5pPr>
            <a:lvl6pPr marL="457200" algn="ctr" rtl="0" fontAlgn="base">
              <a:spcBef>
                <a:spcPct val="0"/>
              </a:spcBef>
              <a:spcAft>
                <a:spcPct val="0"/>
              </a:spcAft>
              <a:defRPr sz="3600">
                <a:solidFill>
                  <a:srgbClr val="CC3300"/>
                </a:solidFill>
                <a:latin typeface="Arial" charset="0"/>
              </a:defRPr>
            </a:lvl6pPr>
            <a:lvl7pPr marL="914400" algn="ctr" rtl="0" fontAlgn="base">
              <a:spcBef>
                <a:spcPct val="0"/>
              </a:spcBef>
              <a:spcAft>
                <a:spcPct val="0"/>
              </a:spcAft>
              <a:defRPr sz="3600">
                <a:solidFill>
                  <a:srgbClr val="CC3300"/>
                </a:solidFill>
                <a:latin typeface="Arial" charset="0"/>
              </a:defRPr>
            </a:lvl7pPr>
            <a:lvl8pPr marL="1371600" algn="ctr" rtl="0" fontAlgn="base">
              <a:spcBef>
                <a:spcPct val="0"/>
              </a:spcBef>
              <a:spcAft>
                <a:spcPct val="0"/>
              </a:spcAft>
              <a:defRPr sz="3600">
                <a:solidFill>
                  <a:srgbClr val="CC3300"/>
                </a:solidFill>
                <a:latin typeface="Arial" charset="0"/>
              </a:defRPr>
            </a:lvl8pPr>
            <a:lvl9pPr marL="1828800" algn="ctr" rtl="0" fontAlgn="base">
              <a:spcBef>
                <a:spcPct val="0"/>
              </a:spcBef>
              <a:spcAft>
                <a:spcPct val="0"/>
              </a:spcAft>
              <a:defRPr sz="3600">
                <a:solidFill>
                  <a:srgbClr val="CC3300"/>
                </a:solidFill>
                <a:latin typeface="Arial" charset="0"/>
              </a:defRPr>
            </a:lvl9pPr>
          </a:lstStyle>
          <a:p>
            <a:pPr algn="l" eaLnBrk="1" hangingPunct="1"/>
            <a:r>
              <a:rPr lang="en-US" sz="3200" dirty="0">
                <a:solidFill>
                  <a:schemeClr val="bg1"/>
                </a:solidFill>
                <a:latin typeface="Flama Extrabold" pitchFamily="50" charset="0"/>
                <a:cs typeface="Times New Roman" pitchFamily="18" charset="0"/>
              </a:rPr>
              <a:t>Human Rights and WASH</a:t>
            </a:r>
          </a:p>
        </p:txBody>
      </p:sp>
    </p:spTree>
    <p:extLst>
      <p:ext uri="{BB962C8B-B14F-4D97-AF65-F5344CB8AC3E}">
        <p14:creationId xmlns:p14="http://schemas.microsoft.com/office/powerpoint/2010/main" val="3897138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326778"/>
            <a:ext cx="10871200" cy="4619625"/>
          </a:xfrm>
          <a:prstGeom prst="rect">
            <a:avLst/>
          </a:prstGeom>
          <a:noFill/>
        </p:spPr>
        <p:txBody>
          <a:bodyPr wrap="square" rtlCol="0" anchor="ctr">
            <a:noAutofit/>
          </a:bodyPr>
          <a:lstStyle/>
          <a:p>
            <a:endParaRPr lang="en-US" sz="2200" b="1" dirty="0">
              <a:solidFill>
                <a:schemeClr val="bg1"/>
              </a:solidFill>
              <a:latin typeface="Calibri" pitchFamily="34" charset="0"/>
              <a:ea typeface="Calibri" pitchFamily="34" charset="0"/>
              <a:cs typeface="Calibri" pitchFamily="34" charset="0"/>
            </a:endParaRPr>
          </a:p>
          <a:p>
            <a:pPr marL="342900" indent="-342900">
              <a:spcAft>
                <a:spcPts val="300"/>
              </a:spcAft>
              <a:buFont typeface="Arial"/>
              <a:buChar char="•"/>
            </a:pPr>
            <a:r>
              <a:rPr lang="en-US" sz="2000" dirty="0">
                <a:solidFill>
                  <a:schemeClr val="bg1"/>
                </a:solidFill>
                <a:ea typeface="Calibri" pitchFamily="34" charset="0"/>
                <a:cs typeface="Calibri" pitchFamily="34" charset="0"/>
              </a:rPr>
              <a:t>Focuses on exploring opportunities to set targets and report real-world impacts of water stewardship collective actions that improve the health of at-risk watersheds. </a:t>
            </a:r>
          </a:p>
          <a:p>
            <a:pPr marL="342900" indent="-342900">
              <a:spcAft>
                <a:spcPts val="300"/>
              </a:spcAft>
              <a:buFont typeface="Arial"/>
              <a:buChar char="•"/>
            </a:pPr>
            <a:r>
              <a:rPr lang="en-US" sz="2000" dirty="0">
                <a:solidFill>
                  <a:schemeClr val="bg1"/>
                </a:solidFill>
                <a:ea typeface="Calibri" pitchFamily="34" charset="0"/>
                <a:cs typeface="Calibri" pitchFamily="34" charset="0"/>
              </a:rPr>
              <a:t>Flagship project is </a:t>
            </a:r>
            <a:r>
              <a:rPr lang="en-US" sz="2000" dirty="0">
                <a:solidFill>
                  <a:schemeClr val="bg1"/>
                </a:solidFill>
                <a:ea typeface="Calibri" pitchFamily="34" charset="0"/>
                <a:cs typeface="Calibri" pitchFamily="34" charset="0"/>
                <a:hlinkClick r:id="rId3"/>
              </a:rPr>
              <a:t>context-based water targets</a:t>
            </a:r>
            <a:r>
              <a:rPr lang="en-US" sz="2000" dirty="0">
                <a:solidFill>
                  <a:schemeClr val="bg1"/>
                </a:solidFill>
                <a:ea typeface="Calibri" panose="020F0502020204030204" pitchFamily="34" charset="0"/>
                <a:cs typeface="Calibri" pitchFamily="34" charset="0"/>
              </a:rPr>
              <a:t>.(CBWT) </a:t>
            </a:r>
          </a:p>
          <a:p>
            <a:pPr>
              <a:spcAft>
                <a:spcPts val="300"/>
              </a:spcAft>
            </a:pPr>
            <a:endParaRPr lang="en-US" sz="2000" dirty="0">
              <a:solidFill>
                <a:schemeClr val="bg1"/>
              </a:solidFill>
              <a:ea typeface="Calibri" panose="020F0502020204030204" pitchFamily="34" charset="0"/>
              <a:cs typeface="Calibri" pitchFamily="34" charset="0"/>
            </a:endParaRPr>
          </a:p>
          <a:p>
            <a:pPr>
              <a:spcAft>
                <a:spcPts val="300"/>
              </a:spcAft>
            </a:pPr>
            <a:r>
              <a:rPr lang="en-US" sz="2000" u="sng" dirty="0">
                <a:solidFill>
                  <a:schemeClr val="bg1"/>
                </a:solidFill>
                <a:ea typeface="Calibri" panose="020F0502020204030204" pitchFamily="34" charset="0"/>
                <a:cs typeface="Calibri" pitchFamily="34" charset="0"/>
              </a:rPr>
              <a:t>Prospective Activities include:</a:t>
            </a:r>
          </a:p>
          <a:p>
            <a:pPr marL="457200" marR="0" lvl="0" indent="-342900">
              <a:buFont typeface="Arial"/>
              <a:buChar char="•"/>
            </a:pPr>
            <a:r>
              <a:rPr lang="en-US" sz="2000" dirty="0">
                <a:solidFill>
                  <a:schemeClr val="bg1"/>
                </a:solidFill>
                <a:ea typeface="Calibri" panose="020F0502020204030204" pitchFamily="34" charset="0"/>
                <a:cs typeface="Calibri" pitchFamily="34" charset="0"/>
              </a:rPr>
              <a:t>Develop and pilot test a context-based approach with companies and establish a project advisory group to provide technical and strategic guidance </a:t>
            </a:r>
          </a:p>
          <a:p>
            <a:pPr marL="457200" marR="0" lvl="0" indent="-342900">
              <a:buFont typeface="Arial"/>
              <a:buChar char="•"/>
            </a:pPr>
            <a:r>
              <a:rPr lang="en-US" sz="2000" dirty="0">
                <a:solidFill>
                  <a:schemeClr val="bg1"/>
                </a:solidFill>
                <a:ea typeface="Calibri" panose="020F0502020204030204" pitchFamily="34" charset="0"/>
                <a:cs typeface="Calibri" pitchFamily="34" charset="0"/>
              </a:rPr>
              <a:t>Host strategic events and webinars with industry associations and other stakeholders to raise awareness and refine thinking on CBWT best practice</a:t>
            </a:r>
          </a:p>
          <a:p>
            <a:pPr marL="457200" marR="0" lvl="0" indent="-342900">
              <a:buFont typeface="Arial"/>
              <a:buChar char="•"/>
            </a:pPr>
            <a:r>
              <a:rPr lang="en-US" sz="2000" dirty="0">
                <a:solidFill>
                  <a:schemeClr val="bg1"/>
                </a:solidFill>
                <a:ea typeface="Calibri" panose="020F0502020204030204" pitchFamily="34" charset="0"/>
                <a:cs typeface="Calibri" pitchFamily="34" charset="0"/>
              </a:rPr>
              <a:t>Lead multi-stakeholder discussions geared toward aligning corporate water stewardship frameworks/metrics/measurement systems with SDG6 and other water-related SDGs</a:t>
            </a:r>
          </a:p>
          <a:p>
            <a:pPr marL="457200" marR="0" lvl="0" indent="-342900">
              <a:buFont typeface="Arial"/>
              <a:buChar char="•"/>
            </a:pPr>
            <a:r>
              <a:rPr lang="en-US" sz="2000" dirty="0">
                <a:solidFill>
                  <a:schemeClr val="bg1"/>
                </a:solidFill>
                <a:ea typeface="Calibri" panose="020F0502020204030204" pitchFamily="34" charset="0"/>
                <a:cs typeface="Calibri" pitchFamily="34" charset="0"/>
              </a:rPr>
              <a:t>Develop and test collective action impact metrics and their alignment with SDG6 and national/local government policy objectives</a:t>
            </a:r>
          </a:p>
          <a:p>
            <a:pPr marL="457200" marR="0" lvl="0" indent="-342900">
              <a:buFont typeface="Arial"/>
              <a:buChar char="•"/>
            </a:pPr>
            <a:r>
              <a:rPr lang="en-US" sz="2000" dirty="0">
                <a:solidFill>
                  <a:schemeClr val="bg1"/>
                </a:solidFill>
                <a:latin typeface="+mn-lt"/>
                <a:cs typeface="Calibri" pitchFamily="34" charset="0"/>
              </a:rPr>
              <a:t>Undertake work to drive greater harmonization in Water reporting focusing on common definitions and language </a:t>
            </a:r>
          </a:p>
          <a:p>
            <a:pPr marL="342900" lvl="1" indent="-342900">
              <a:spcAft>
                <a:spcPts val="0"/>
              </a:spcAft>
              <a:buClr>
                <a:srgbClr val="000000"/>
              </a:buClr>
              <a:buFont typeface="Arial" pitchFamily="34" charset="0"/>
              <a:buChar char="•"/>
              <a:defRPr/>
            </a:pPr>
            <a:endParaRPr lang="en-US" sz="2000" b="1" dirty="0">
              <a:solidFill>
                <a:schemeClr val="bg1"/>
              </a:solidFill>
              <a:latin typeface="Calibri" panose="020F0502020204030204" pitchFamily="34" charset="0"/>
              <a:cs typeface="Calibri" pitchFamily="34" charset="0"/>
            </a:endParaRPr>
          </a:p>
        </p:txBody>
      </p:sp>
      <p:sp>
        <p:nvSpPr>
          <p:cNvPr id="18" name="Rectangle 5"/>
          <p:cNvSpPr txBox="1">
            <a:spLocks noChangeArrowheads="1"/>
          </p:cNvSpPr>
          <p:nvPr/>
        </p:nvSpPr>
        <p:spPr>
          <a:xfrm>
            <a:off x="508000" y="183614"/>
            <a:ext cx="7467600" cy="771728"/>
          </a:xfrm>
          <a:prstGeom prst="rect">
            <a:avLst/>
          </a:prstGeom>
        </p:spPr>
        <p:txBody>
          <a:bodyPr anchor="ctr"/>
          <a:lstStyle>
            <a:lvl1pPr algn="ctr" rtl="0" eaLnBrk="0" fontAlgn="base" hangingPunct="0">
              <a:spcBef>
                <a:spcPct val="0"/>
              </a:spcBef>
              <a:spcAft>
                <a:spcPct val="0"/>
              </a:spcAft>
              <a:defRPr sz="3600">
                <a:solidFill>
                  <a:srgbClr val="CC3300"/>
                </a:solidFill>
                <a:latin typeface="+mj-lt"/>
                <a:ea typeface="+mj-ea"/>
                <a:cs typeface="+mj-cs"/>
              </a:defRPr>
            </a:lvl1pPr>
            <a:lvl2pPr algn="ctr" rtl="0" eaLnBrk="0" fontAlgn="base" hangingPunct="0">
              <a:spcBef>
                <a:spcPct val="0"/>
              </a:spcBef>
              <a:spcAft>
                <a:spcPct val="0"/>
              </a:spcAft>
              <a:defRPr sz="3600">
                <a:solidFill>
                  <a:srgbClr val="CC3300"/>
                </a:solidFill>
                <a:latin typeface="Arial" charset="0"/>
              </a:defRPr>
            </a:lvl2pPr>
            <a:lvl3pPr algn="ctr" rtl="0" eaLnBrk="0" fontAlgn="base" hangingPunct="0">
              <a:spcBef>
                <a:spcPct val="0"/>
              </a:spcBef>
              <a:spcAft>
                <a:spcPct val="0"/>
              </a:spcAft>
              <a:defRPr sz="3600">
                <a:solidFill>
                  <a:srgbClr val="CC3300"/>
                </a:solidFill>
                <a:latin typeface="Arial" charset="0"/>
              </a:defRPr>
            </a:lvl3pPr>
            <a:lvl4pPr algn="ctr" rtl="0" eaLnBrk="0" fontAlgn="base" hangingPunct="0">
              <a:spcBef>
                <a:spcPct val="0"/>
              </a:spcBef>
              <a:spcAft>
                <a:spcPct val="0"/>
              </a:spcAft>
              <a:defRPr sz="3600">
                <a:solidFill>
                  <a:srgbClr val="CC3300"/>
                </a:solidFill>
                <a:latin typeface="Arial" charset="0"/>
              </a:defRPr>
            </a:lvl4pPr>
            <a:lvl5pPr algn="ctr" rtl="0" eaLnBrk="0" fontAlgn="base" hangingPunct="0">
              <a:spcBef>
                <a:spcPct val="0"/>
              </a:spcBef>
              <a:spcAft>
                <a:spcPct val="0"/>
              </a:spcAft>
              <a:defRPr sz="3600">
                <a:solidFill>
                  <a:srgbClr val="CC3300"/>
                </a:solidFill>
                <a:latin typeface="Arial" charset="0"/>
              </a:defRPr>
            </a:lvl5pPr>
            <a:lvl6pPr marL="457200" algn="ctr" rtl="0" fontAlgn="base">
              <a:spcBef>
                <a:spcPct val="0"/>
              </a:spcBef>
              <a:spcAft>
                <a:spcPct val="0"/>
              </a:spcAft>
              <a:defRPr sz="3600">
                <a:solidFill>
                  <a:srgbClr val="CC3300"/>
                </a:solidFill>
                <a:latin typeface="Arial" charset="0"/>
              </a:defRPr>
            </a:lvl6pPr>
            <a:lvl7pPr marL="914400" algn="ctr" rtl="0" fontAlgn="base">
              <a:spcBef>
                <a:spcPct val="0"/>
              </a:spcBef>
              <a:spcAft>
                <a:spcPct val="0"/>
              </a:spcAft>
              <a:defRPr sz="3600">
                <a:solidFill>
                  <a:srgbClr val="CC3300"/>
                </a:solidFill>
                <a:latin typeface="Arial" charset="0"/>
              </a:defRPr>
            </a:lvl7pPr>
            <a:lvl8pPr marL="1371600" algn="ctr" rtl="0" fontAlgn="base">
              <a:spcBef>
                <a:spcPct val="0"/>
              </a:spcBef>
              <a:spcAft>
                <a:spcPct val="0"/>
              </a:spcAft>
              <a:defRPr sz="3600">
                <a:solidFill>
                  <a:srgbClr val="CC3300"/>
                </a:solidFill>
                <a:latin typeface="Arial" charset="0"/>
              </a:defRPr>
            </a:lvl8pPr>
            <a:lvl9pPr marL="1828800" algn="ctr" rtl="0" fontAlgn="base">
              <a:spcBef>
                <a:spcPct val="0"/>
              </a:spcBef>
              <a:spcAft>
                <a:spcPct val="0"/>
              </a:spcAft>
              <a:defRPr sz="3600">
                <a:solidFill>
                  <a:srgbClr val="CC3300"/>
                </a:solidFill>
                <a:latin typeface="Arial" charset="0"/>
              </a:defRPr>
            </a:lvl9pPr>
          </a:lstStyle>
          <a:p>
            <a:pPr algn="l" eaLnBrk="1" hangingPunct="1"/>
            <a:r>
              <a:rPr lang="en-US" sz="3200" dirty="0">
                <a:solidFill>
                  <a:schemeClr val="bg1"/>
                </a:solidFill>
                <a:latin typeface="Flama Extrabold" pitchFamily="50" charset="0"/>
                <a:cs typeface="Times New Roman" pitchFamily="18" charset="0"/>
              </a:rPr>
              <a:t>Metrics, Impacts, and Disclosure</a:t>
            </a:r>
          </a:p>
        </p:txBody>
      </p:sp>
    </p:spTree>
    <p:extLst>
      <p:ext uri="{BB962C8B-B14F-4D97-AF65-F5344CB8AC3E}">
        <p14:creationId xmlns:p14="http://schemas.microsoft.com/office/powerpoint/2010/main" val="3029644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9505" y="1240917"/>
            <a:ext cx="11282496" cy="5076825"/>
          </a:xfrm>
          <a:prstGeom prst="rect">
            <a:avLst/>
          </a:prstGeom>
          <a:noFill/>
        </p:spPr>
        <p:txBody>
          <a:bodyPr wrap="square" rtlCol="0" anchor="ctr">
            <a:noAutofit/>
          </a:bodyPr>
          <a:lstStyle/>
          <a:p>
            <a:pPr marL="285750" indent="-285750">
              <a:spcAft>
                <a:spcPts val="300"/>
              </a:spcAft>
              <a:buFont typeface="Arial"/>
              <a:buChar char="•"/>
            </a:pPr>
            <a:r>
              <a:rPr lang="en-US" sz="1800" dirty="0">
                <a:solidFill>
                  <a:schemeClr val="bg1"/>
                </a:solidFill>
                <a:ea typeface="Calibri" pitchFamily="34" charset="0"/>
                <a:cs typeface="Calibri" pitchFamily="34" charset="0"/>
              </a:rPr>
              <a:t>Focuses on facilitating stewardship partnerships and exploring opportunities to work together across public, private, and nonprofit sectors locally and internationally</a:t>
            </a:r>
          </a:p>
          <a:p>
            <a:pPr marL="285750" indent="-285750">
              <a:spcAft>
                <a:spcPts val="300"/>
              </a:spcAft>
              <a:buFont typeface="Arial"/>
              <a:buChar char="•"/>
            </a:pPr>
            <a:r>
              <a:rPr lang="en-US" sz="1800" dirty="0">
                <a:solidFill>
                  <a:schemeClr val="bg1"/>
                </a:solidFill>
                <a:ea typeface="Calibri" pitchFamily="34" charset="0"/>
                <a:cs typeface="Calibri" pitchFamily="34" charset="0"/>
              </a:rPr>
              <a:t>Flagship projects include </a:t>
            </a:r>
            <a:r>
              <a:rPr lang="en-US" sz="1800" dirty="0">
                <a:solidFill>
                  <a:schemeClr val="bg1"/>
                </a:solidFill>
                <a:ea typeface="Calibri" pitchFamily="34" charset="0"/>
                <a:cs typeface="Calibri" pitchFamily="34" charset="0"/>
                <a:hlinkClick r:id="rId3"/>
              </a:rPr>
              <a:t>Business Alliance for Water and Climate</a:t>
            </a:r>
            <a:r>
              <a:rPr lang="en-US" sz="1800" dirty="0">
                <a:solidFill>
                  <a:schemeClr val="bg1"/>
                </a:solidFill>
                <a:ea typeface="Calibri" pitchFamily="34" charset="0"/>
                <a:cs typeface="Calibri" pitchFamily="34" charset="0"/>
              </a:rPr>
              <a:t> (BAFWAC) and the </a:t>
            </a:r>
            <a:r>
              <a:rPr lang="en-US" sz="1800" dirty="0">
                <a:solidFill>
                  <a:schemeClr val="bg1"/>
                </a:solidFill>
                <a:ea typeface="Calibri" pitchFamily="34" charset="0"/>
                <a:cs typeface="Calibri" pitchFamily="34" charset="0"/>
                <a:hlinkClick r:id="rId4"/>
              </a:rPr>
              <a:t>California Water Action Collaborative</a:t>
            </a:r>
            <a:r>
              <a:rPr lang="en-US" sz="1800" dirty="0">
                <a:solidFill>
                  <a:schemeClr val="bg1"/>
                </a:solidFill>
                <a:ea typeface="Calibri" pitchFamily="34" charset="0"/>
                <a:cs typeface="Calibri" pitchFamily="34" charset="0"/>
              </a:rPr>
              <a:t> (CWAC)</a:t>
            </a:r>
          </a:p>
          <a:p>
            <a:pPr marL="285750" indent="-285750">
              <a:spcAft>
                <a:spcPts val="300"/>
              </a:spcAft>
              <a:buFont typeface="Arial"/>
              <a:buChar char="•"/>
            </a:pPr>
            <a:r>
              <a:rPr lang="en-US" sz="1800" dirty="0">
                <a:solidFill>
                  <a:schemeClr val="bg1"/>
                </a:solidFill>
                <a:ea typeface="Calibri" pitchFamily="34" charset="0"/>
                <a:cs typeface="Calibri" pitchFamily="34" charset="0"/>
              </a:rPr>
              <a:t>Newly launched apparel industry-focused initiative led by Mandate-endorsing brands</a:t>
            </a:r>
          </a:p>
          <a:p>
            <a:pPr marL="285750" indent="-285750">
              <a:spcAft>
                <a:spcPts val="300"/>
              </a:spcAft>
              <a:buFont typeface="Arial"/>
              <a:buChar char="•"/>
            </a:pPr>
            <a:endParaRPr lang="en-US" sz="1800" dirty="0">
              <a:solidFill>
                <a:schemeClr val="bg1"/>
              </a:solidFill>
              <a:ea typeface="Calibri" pitchFamily="34" charset="0"/>
              <a:cs typeface="Calibri" pitchFamily="34" charset="0"/>
            </a:endParaRPr>
          </a:p>
          <a:p>
            <a:pPr>
              <a:spcAft>
                <a:spcPts val="300"/>
              </a:spcAft>
            </a:pPr>
            <a:r>
              <a:rPr lang="en-US" sz="1800" b="1" u="sng" dirty="0">
                <a:solidFill>
                  <a:schemeClr val="bg1"/>
                </a:solidFill>
                <a:ea typeface="Calibri" pitchFamily="34" charset="0"/>
                <a:cs typeface="Calibri" pitchFamily="34" charset="0"/>
              </a:rPr>
              <a:t>Prospective Activities include:</a:t>
            </a:r>
          </a:p>
          <a:p>
            <a:pPr marL="228600" indent="-114300">
              <a:buFont typeface="Arial" panose="020B0604020202020204" pitchFamily="34" charset="0"/>
              <a:buChar char="•"/>
            </a:pPr>
            <a:r>
              <a:rPr lang="en-US" sz="1800" dirty="0">
                <a:solidFill>
                  <a:schemeClr val="bg1"/>
                </a:solidFill>
                <a:cs typeface="Calibri" pitchFamily="34" charset="0"/>
              </a:rPr>
              <a:t>Develop a web platform highlighting business best practice on water and climate</a:t>
            </a:r>
          </a:p>
          <a:p>
            <a:pPr marL="228600" indent="-114300">
              <a:buFont typeface="Arial" panose="020B0604020202020204" pitchFamily="34" charset="0"/>
              <a:buChar char="•"/>
            </a:pPr>
            <a:r>
              <a:rPr lang="en-US" sz="1800" dirty="0">
                <a:solidFill>
                  <a:schemeClr val="bg1"/>
                </a:solidFill>
                <a:cs typeface="Calibri" pitchFamily="34" charset="0"/>
              </a:rPr>
              <a:t>Host strategic events at Stockholm Water Week and the World Water forum on climate-resilient supply chains to raise awareness around water and climate</a:t>
            </a:r>
          </a:p>
          <a:p>
            <a:pPr marL="228600" indent="-114300">
              <a:buFont typeface="Arial" panose="020B0604020202020204" pitchFamily="34" charset="0"/>
              <a:buChar char="•"/>
            </a:pPr>
            <a:r>
              <a:rPr lang="en-US" sz="1800" dirty="0">
                <a:solidFill>
                  <a:schemeClr val="bg1"/>
                </a:solidFill>
                <a:cs typeface="Calibri" pitchFamily="34" charset="0"/>
              </a:rPr>
              <a:t>Work within BAFWAC to bring corporate perspectives to UNFCCC discussions and the Global Climate Action Agenda</a:t>
            </a:r>
          </a:p>
          <a:p>
            <a:pPr marL="228600" indent="-114300">
              <a:buFont typeface="Arial" panose="020B0604020202020204" pitchFamily="34" charset="0"/>
              <a:buChar char="•"/>
            </a:pPr>
            <a:r>
              <a:rPr lang="en-US" sz="1800" dirty="0">
                <a:solidFill>
                  <a:schemeClr val="bg1"/>
                </a:solidFill>
                <a:cs typeface="Calibri" pitchFamily="34" charset="0"/>
              </a:rPr>
              <a:t>Map joint apparel sector locations and analysis of current water stewardship tools and resources as applicable to the apparel sector </a:t>
            </a:r>
          </a:p>
          <a:p>
            <a:pPr marL="228600" marR="0" lvl="0" indent="-114300">
              <a:buFont typeface="Arial" panose="020B0604020202020204" pitchFamily="34" charset="0"/>
              <a:buChar char="•"/>
            </a:pPr>
            <a:r>
              <a:rPr lang="en-US" sz="1800" dirty="0">
                <a:solidFill>
                  <a:schemeClr val="bg1"/>
                </a:solidFill>
                <a:cs typeface="Calibri" pitchFamily="34" charset="0"/>
              </a:rPr>
              <a:t>Develop a metrics framework to evaluate the impact and efficacy of CWAC on-the-ground partnerships (cross linked with Metrics working group)</a:t>
            </a:r>
          </a:p>
          <a:p>
            <a:pPr marL="228600" marR="0" lvl="0" indent="-114300">
              <a:buFont typeface="Arial" panose="020B0604020202020204" pitchFamily="34" charset="0"/>
              <a:buChar char="•"/>
            </a:pPr>
            <a:r>
              <a:rPr lang="en-US" sz="1800" dirty="0">
                <a:solidFill>
                  <a:schemeClr val="bg1"/>
                </a:solidFill>
                <a:cs typeface="Calibri" pitchFamily="34" charset="0"/>
              </a:rPr>
              <a:t>Begin the development of a white paper on good water policy and catchment governance connected to the SDGs and the NDCs</a:t>
            </a:r>
            <a:r>
              <a:rPr lang="en-US" sz="2000" dirty="0">
                <a:solidFill>
                  <a:schemeClr val="bg1"/>
                </a:solidFill>
                <a:cs typeface="Calibri" pitchFamily="34" charset="0"/>
              </a:rPr>
              <a:t>. </a:t>
            </a:r>
            <a:endParaRPr lang="en-US" dirty="0">
              <a:solidFill>
                <a:schemeClr val="bg1"/>
              </a:solidFill>
              <a:cs typeface="Calibri" pitchFamily="34" charset="0"/>
            </a:endParaRPr>
          </a:p>
        </p:txBody>
      </p:sp>
      <p:sp>
        <p:nvSpPr>
          <p:cNvPr id="18" name="Rectangle 5"/>
          <p:cNvSpPr txBox="1">
            <a:spLocks noChangeArrowheads="1"/>
          </p:cNvSpPr>
          <p:nvPr/>
        </p:nvSpPr>
        <p:spPr>
          <a:xfrm>
            <a:off x="110169" y="128530"/>
            <a:ext cx="8534400" cy="771728"/>
          </a:xfrm>
          <a:prstGeom prst="rect">
            <a:avLst/>
          </a:prstGeom>
        </p:spPr>
        <p:txBody>
          <a:bodyPr anchor="ctr"/>
          <a:lstStyle>
            <a:lvl1pPr algn="ctr" rtl="0" eaLnBrk="0" fontAlgn="base" hangingPunct="0">
              <a:spcBef>
                <a:spcPct val="0"/>
              </a:spcBef>
              <a:spcAft>
                <a:spcPct val="0"/>
              </a:spcAft>
              <a:defRPr sz="3600">
                <a:solidFill>
                  <a:srgbClr val="CC3300"/>
                </a:solidFill>
                <a:latin typeface="+mj-lt"/>
                <a:ea typeface="+mj-ea"/>
                <a:cs typeface="+mj-cs"/>
              </a:defRPr>
            </a:lvl1pPr>
            <a:lvl2pPr algn="ctr" rtl="0" eaLnBrk="0" fontAlgn="base" hangingPunct="0">
              <a:spcBef>
                <a:spcPct val="0"/>
              </a:spcBef>
              <a:spcAft>
                <a:spcPct val="0"/>
              </a:spcAft>
              <a:defRPr sz="3600">
                <a:solidFill>
                  <a:srgbClr val="CC3300"/>
                </a:solidFill>
                <a:latin typeface="Arial" charset="0"/>
              </a:defRPr>
            </a:lvl2pPr>
            <a:lvl3pPr algn="ctr" rtl="0" eaLnBrk="0" fontAlgn="base" hangingPunct="0">
              <a:spcBef>
                <a:spcPct val="0"/>
              </a:spcBef>
              <a:spcAft>
                <a:spcPct val="0"/>
              </a:spcAft>
              <a:defRPr sz="3600">
                <a:solidFill>
                  <a:srgbClr val="CC3300"/>
                </a:solidFill>
                <a:latin typeface="Arial" charset="0"/>
              </a:defRPr>
            </a:lvl3pPr>
            <a:lvl4pPr algn="ctr" rtl="0" eaLnBrk="0" fontAlgn="base" hangingPunct="0">
              <a:spcBef>
                <a:spcPct val="0"/>
              </a:spcBef>
              <a:spcAft>
                <a:spcPct val="0"/>
              </a:spcAft>
              <a:defRPr sz="3600">
                <a:solidFill>
                  <a:srgbClr val="CC3300"/>
                </a:solidFill>
                <a:latin typeface="Arial" charset="0"/>
              </a:defRPr>
            </a:lvl4pPr>
            <a:lvl5pPr algn="ctr" rtl="0" eaLnBrk="0" fontAlgn="base" hangingPunct="0">
              <a:spcBef>
                <a:spcPct val="0"/>
              </a:spcBef>
              <a:spcAft>
                <a:spcPct val="0"/>
              </a:spcAft>
              <a:defRPr sz="3600">
                <a:solidFill>
                  <a:srgbClr val="CC3300"/>
                </a:solidFill>
                <a:latin typeface="Arial" charset="0"/>
              </a:defRPr>
            </a:lvl5pPr>
            <a:lvl6pPr marL="457200" algn="ctr" rtl="0" fontAlgn="base">
              <a:spcBef>
                <a:spcPct val="0"/>
              </a:spcBef>
              <a:spcAft>
                <a:spcPct val="0"/>
              </a:spcAft>
              <a:defRPr sz="3600">
                <a:solidFill>
                  <a:srgbClr val="CC3300"/>
                </a:solidFill>
                <a:latin typeface="Arial" charset="0"/>
              </a:defRPr>
            </a:lvl6pPr>
            <a:lvl7pPr marL="914400" algn="ctr" rtl="0" fontAlgn="base">
              <a:spcBef>
                <a:spcPct val="0"/>
              </a:spcBef>
              <a:spcAft>
                <a:spcPct val="0"/>
              </a:spcAft>
              <a:defRPr sz="3600">
                <a:solidFill>
                  <a:srgbClr val="CC3300"/>
                </a:solidFill>
                <a:latin typeface="Arial" charset="0"/>
              </a:defRPr>
            </a:lvl7pPr>
            <a:lvl8pPr marL="1371600" algn="ctr" rtl="0" fontAlgn="base">
              <a:spcBef>
                <a:spcPct val="0"/>
              </a:spcBef>
              <a:spcAft>
                <a:spcPct val="0"/>
              </a:spcAft>
              <a:defRPr sz="3600">
                <a:solidFill>
                  <a:srgbClr val="CC3300"/>
                </a:solidFill>
                <a:latin typeface="Arial" charset="0"/>
              </a:defRPr>
            </a:lvl8pPr>
            <a:lvl9pPr marL="1828800" algn="ctr" rtl="0" fontAlgn="base">
              <a:spcBef>
                <a:spcPct val="0"/>
              </a:spcBef>
              <a:spcAft>
                <a:spcPct val="0"/>
              </a:spcAft>
              <a:defRPr sz="3600">
                <a:solidFill>
                  <a:srgbClr val="CC3300"/>
                </a:solidFill>
                <a:latin typeface="Arial" charset="0"/>
              </a:defRPr>
            </a:lvl9pPr>
          </a:lstStyle>
          <a:p>
            <a:pPr algn="l" eaLnBrk="1" hangingPunct="1"/>
            <a:r>
              <a:rPr lang="en-US" sz="3200" dirty="0">
                <a:solidFill>
                  <a:schemeClr val="bg1"/>
                </a:solidFill>
                <a:latin typeface="Flama Extrabold" pitchFamily="50" charset="0"/>
                <a:cs typeface="Times New Roman" pitchFamily="18" charset="0"/>
              </a:rPr>
              <a:t>Collective Action and Policy Engagement</a:t>
            </a:r>
          </a:p>
        </p:txBody>
      </p:sp>
    </p:spTree>
    <p:extLst>
      <p:ext uri="{BB962C8B-B14F-4D97-AF65-F5344CB8AC3E}">
        <p14:creationId xmlns:p14="http://schemas.microsoft.com/office/powerpoint/2010/main" val="1894183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5" name="Title 1"/>
          <p:cNvSpPr>
            <a:spLocks noGrp="1"/>
          </p:cNvSpPr>
          <p:nvPr>
            <p:ph type="title"/>
          </p:nvPr>
        </p:nvSpPr>
        <p:spPr>
          <a:xfrm>
            <a:off x="639763" y="155575"/>
            <a:ext cx="10714037" cy="1192213"/>
          </a:xfrm>
        </p:spPr>
        <p:txBody>
          <a:bodyPr/>
          <a:lstStyle/>
          <a:p>
            <a:r>
              <a:rPr lang="en-US" dirty="0">
                <a:latin typeface="Flama Extrabold" pitchFamily="50" charset="0"/>
              </a:rPr>
              <a:t>Agenda</a:t>
            </a:r>
          </a:p>
        </p:txBody>
      </p:sp>
      <p:sp>
        <p:nvSpPr>
          <p:cNvPr id="2" name="Text Placeholder 1"/>
          <p:cNvSpPr>
            <a:spLocks noGrp="1"/>
          </p:cNvSpPr>
          <p:nvPr>
            <p:ph type="body" idx="1"/>
          </p:nvPr>
        </p:nvSpPr>
        <p:spPr>
          <a:xfrm>
            <a:off x="640078" y="1825625"/>
            <a:ext cx="10713721" cy="4351338"/>
          </a:xfrm>
        </p:spPr>
        <p:txBody>
          <a:bodyPr/>
          <a:lstStyle/>
          <a:p>
            <a:r>
              <a:rPr lang="en-US" sz="3200" dirty="0">
                <a:latin typeface="Flama Book" pitchFamily="50" charset="0"/>
              </a:rPr>
              <a:t> Background and Restructuring of the UNGC Programmatic Work (5 minutes)</a:t>
            </a:r>
          </a:p>
          <a:p>
            <a:r>
              <a:rPr lang="en-US" sz="3200" dirty="0">
                <a:latin typeface="Flama Book" pitchFamily="50" charset="0"/>
              </a:rPr>
              <a:t> Objectives and Key Elements (10 Minutes)</a:t>
            </a:r>
          </a:p>
          <a:p>
            <a:r>
              <a:rPr lang="en-US" sz="3200" dirty="0">
                <a:latin typeface="Flama Book" pitchFamily="50" charset="0"/>
              </a:rPr>
              <a:t> Discussion of each </a:t>
            </a:r>
            <a:r>
              <a:rPr lang="en-US" sz="3200" dirty="0" err="1">
                <a:latin typeface="Flama Book" pitchFamily="50" charset="0"/>
              </a:rPr>
              <a:t>workstream</a:t>
            </a:r>
            <a:r>
              <a:rPr lang="en-US" sz="3200" dirty="0">
                <a:latin typeface="Flama Book" pitchFamily="50" charset="0"/>
              </a:rPr>
              <a:t> (35 minutes)</a:t>
            </a:r>
          </a:p>
          <a:p>
            <a:r>
              <a:rPr lang="en-US" sz="3200" dirty="0">
                <a:latin typeface="Flama Book" pitchFamily="50" charset="0"/>
              </a:rPr>
              <a:t> Outcomes and KPI Discussion (10 minutes) </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187" y="948635"/>
            <a:ext cx="11581516" cy="5105400"/>
          </a:xfrm>
          <a:prstGeom prst="rect">
            <a:avLst/>
          </a:prstGeom>
          <a:noFill/>
        </p:spPr>
        <p:txBody>
          <a:bodyPr wrap="square" rtlCol="0" anchor="ctr">
            <a:noAutofit/>
          </a:bodyPr>
          <a:lstStyle/>
          <a:p>
            <a:pPr marL="342900" marR="0" lvl="0" indent="-342900">
              <a:buFont typeface="Arial" panose="020B0604020202020204" pitchFamily="34" charset="0"/>
              <a:buChar char="•"/>
            </a:pPr>
            <a:endParaRPr lang="en-US" sz="2000" dirty="0">
              <a:solidFill>
                <a:schemeClr val="bg1"/>
              </a:solidFill>
              <a:latin typeface="Flama Book" pitchFamily="50" charset="0"/>
              <a:ea typeface="Calibri" panose="020F0502020204030204" pitchFamily="34" charset="0"/>
              <a:cs typeface="Times New Roman" panose="02020603050405020304" pitchFamily="18" charset="0"/>
            </a:endParaRPr>
          </a:p>
          <a:p>
            <a:pPr marL="342900" marR="0" lvl="0" indent="-342900">
              <a:buFont typeface="Arial" panose="020B0604020202020204" pitchFamily="34" charset="0"/>
              <a:buChar char="•"/>
            </a:pPr>
            <a:r>
              <a:rPr lang="en-US" sz="2000" dirty="0">
                <a:solidFill>
                  <a:schemeClr val="bg1"/>
                </a:solidFill>
                <a:latin typeface="Flama Book" pitchFamily="50" charset="0"/>
                <a:ea typeface="Calibri" panose="020F0502020204030204" pitchFamily="34" charset="0"/>
                <a:cs typeface="Times New Roman" panose="02020603050405020304" pitchFamily="18" charset="0"/>
              </a:rPr>
              <a:t>Expand water stewardship to key geographies through engagement with UNGC Local Networks (LNs)</a:t>
            </a:r>
          </a:p>
          <a:p>
            <a:pPr marL="342900" marR="0" lvl="0" indent="-342900">
              <a:buFont typeface="Arial" panose="020B0604020202020204" pitchFamily="34" charset="0"/>
              <a:buChar char="•"/>
            </a:pPr>
            <a:r>
              <a:rPr lang="en-US" sz="2000" dirty="0">
                <a:solidFill>
                  <a:schemeClr val="bg1"/>
                </a:solidFill>
                <a:latin typeface="Flama Book" pitchFamily="50" charset="0"/>
                <a:ea typeface="Calibri" panose="020F0502020204030204" pitchFamily="34" charset="0"/>
                <a:cs typeface="Times New Roman" panose="02020603050405020304" pitchFamily="18" charset="0"/>
              </a:rPr>
              <a:t>Develop “water stewardship playbooks” and personalized engagement opportunities with Local Networks to help companies of all sizes on water stewardship journey</a:t>
            </a:r>
          </a:p>
          <a:p>
            <a:pPr marL="342900" marR="0" lvl="0" indent="-342900">
              <a:buFont typeface="Arial" panose="020B0604020202020204" pitchFamily="34" charset="0"/>
              <a:buChar char="•"/>
            </a:pPr>
            <a:r>
              <a:rPr lang="en-US" sz="2000" dirty="0">
                <a:solidFill>
                  <a:schemeClr val="bg1"/>
                </a:solidFill>
                <a:latin typeface="Flama Book" pitchFamily="50" charset="0"/>
                <a:ea typeface="Calibri" panose="020F0502020204030204" pitchFamily="34" charset="0"/>
                <a:cs typeface="Times New Roman" panose="02020603050405020304" pitchFamily="18" charset="0"/>
              </a:rPr>
              <a:t>Catalyze and support partnerships with Local Networks in Latin America, Africa, and Asia, particularly where Mandate endorsing companies have operations, suppliers, or other strategic interests, and where local capacity exists to broker and administer water stewardship initiatives.</a:t>
            </a:r>
          </a:p>
          <a:p>
            <a:pPr marR="0" lvl="0"/>
            <a:endParaRPr lang="en-US" sz="2000" dirty="0">
              <a:solidFill>
                <a:schemeClr val="bg1"/>
              </a:solidFill>
              <a:latin typeface="Flama Book" pitchFamily="50" charset="0"/>
              <a:ea typeface="Calibri" panose="020F0502020204030204" pitchFamily="34" charset="0"/>
              <a:cs typeface="Times New Roman" panose="02020603050405020304" pitchFamily="18" charset="0"/>
            </a:endParaRPr>
          </a:p>
          <a:p>
            <a:pPr>
              <a:spcAft>
                <a:spcPts val="300"/>
              </a:spcAft>
            </a:pPr>
            <a:r>
              <a:rPr lang="en-US" sz="2000" b="1" u="sng" dirty="0">
                <a:solidFill>
                  <a:schemeClr val="bg1"/>
                </a:solidFill>
                <a:latin typeface="Flama Book" pitchFamily="50" charset="0"/>
                <a:ea typeface="Calibri" pitchFamily="34" charset="0"/>
                <a:cs typeface="Calibri" pitchFamily="34" charset="0"/>
              </a:rPr>
              <a:t>Activities include:</a:t>
            </a:r>
          </a:p>
          <a:p>
            <a:pPr marL="342900" indent="-342900">
              <a:buFont typeface="Arial" panose="020B0604020202020204" pitchFamily="34" charset="0"/>
              <a:buChar char="•"/>
            </a:pPr>
            <a:r>
              <a:rPr lang="en-US" sz="2000" dirty="0">
                <a:solidFill>
                  <a:schemeClr val="bg1"/>
                </a:solidFill>
                <a:latin typeface="Flama Book" pitchFamily="50" charset="0"/>
                <a:ea typeface="Calibri" panose="020F0502020204030204" pitchFamily="34" charset="0"/>
                <a:cs typeface="Times New Roman" panose="02020603050405020304" pitchFamily="18" charset="0"/>
              </a:rPr>
              <a:t>General outreach and awareness raising (i.e., stewardship playbooks) to be pursued across the UNGC network</a:t>
            </a:r>
          </a:p>
          <a:p>
            <a:pPr marL="342900" marR="0" lvl="0" indent="-342900">
              <a:buFont typeface="Arial" panose="020B0604020202020204" pitchFamily="34" charset="0"/>
              <a:buChar char="•"/>
            </a:pPr>
            <a:r>
              <a:rPr lang="en-US" sz="2000" dirty="0">
                <a:solidFill>
                  <a:schemeClr val="bg1"/>
                </a:solidFill>
                <a:latin typeface="Flama Book" pitchFamily="50" charset="0"/>
                <a:ea typeface="Calibri" panose="020F0502020204030204" pitchFamily="34" charset="0"/>
                <a:cs typeface="Times New Roman" panose="02020603050405020304" pitchFamily="18" charset="0"/>
              </a:rPr>
              <a:t>Identification and engagement with key LNs where there is a strategic interest and local capacity. Current LNs identified for deep levels of engagement include South Africa, Brazil, and India. </a:t>
            </a:r>
          </a:p>
          <a:p>
            <a:pPr marL="342900" marR="0" lvl="0" indent="-342900">
              <a:buFont typeface="Arial" panose="020B0604020202020204" pitchFamily="34" charset="0"/>
              <a:buChar char="•"/>
            </a:pPr>
            <a:r>
              <a:rPr lang="en-US" sz="2000" i="1" dirty="0">
                <a:solidFill>
                  <a:schemeClr val="bg1"/>
                </a:solidFill>
                <a:latin typeface="Flama Book" pitchFamily="50" charset="0"/>
                <a:cs typeface="Times New Roman" panose="02020603050405020304" pitchFamily="18" charset="0"/>
              </a:rPr>
              <a:t>Other potential regions of focus: </a:t>
            </a:r>
            <a:r>
              <a:rPr lang="en-US" sz="2000" dirty="0">
                <a:solidFill>
                  <a:schemeClr val="bg1"/>
                </a:solidFill>
                <a:latin typeface="Flama Book" pitchFamily="50" charset="0"/>
                <a:cs typeface="Times New Roman" panose="02020603050405020304" pitchFamily="18" charset="0"/>
              </a:rPr>
              <a:t>Colombia, Southeast Asia, the United States, China</a:t>
            </a:r>
            <a:endParaRPr lang="en-US" dirty="0"/>
          </a:p>
        </p:txBody>
      </p:sp>
      <p:sp>
        <p:nvSpPr>
          <p:cNvPr id="18" name="Rectangle 5"/>
          <p:cNvSpPr txBox="1">
            <a:spLocks noChangeArrowheads="1"/>
          </p:cNvSpPr>
          <p:nvPr/>
        </p:nvSpPr>
        <p:spPr>
          <a:xfrm>
            <a:off x="212035" y="152703"/>
            <a:ext cx="8097079" cy="771728"/>
          </a:xfrm>
          <a:prstGeom prst="rect">
            <a:avLst/>
          </a:prstGeom>
        </p:spPr>
        <p:txBody>
          <a:bodyPr anchor="ctr"/>
          <a:lstStyle>
            <a:lvl1pPr algn="ctr" rtl="0" eaLnBrk="0" fontAlgn="base" hangingPunct="0">
              <a:spcBef>
                <a:spcPct val="0"/>
              </a:spcBef>
              <a:spcAft>
                <a:spcPct val="0"/>
              </a:spcAft>
              <a:defRPr sz="3600">
                <a:solidFill>
                  <a:srgbClr val="CC3300"/>
                </a:solidFill>
                <a:latin typeface="+mj-lt"/>
                <a:ea typeface="+mj-ea"/>
                <a:cs typeface="+mj-cs"/>
              </a:defRPr>
            </a:lvl1pPr>
            <a:lvl2pPr algn="ctr" rtl="0" eaLnBrk="0" fontAlgn="base" hangingPunct="0">
              <a:spcBef>
                <a:spcPct val="0"/>
              </a:spcBef>
              <a:spcAft>
                <a:spcPct val="0"/>
              </a:spcAft>
              <a:defRPr sz="3600">
                <a:solidFill>
                  <a:srgbClr val="CC3300"/>
                </a:solidFill>
                <a:latin typeface="Arial" charset="0"/>
              </a:defRPr>
            </a:lvl2pPr>
            <a:lvl3pPr algn="ctr" rtl="0" eaLnBrk="0" fontAlgn="base" hangingPunct="0">
              <a:spcBef>
                <a:spcPct val="0"/>
              </a:spcBef>
              <a:spcAft>
                <a:spcPct val="0"/>
              </a:spcAft>
              <a:defRPr sz="3600">
                <a:solidFill>
                  <a:srgbClr val="CC3300"/>
                </a:solidFill>
                <a:latin typeface="Arial" charset="0"/>
              </a:defRPr>
            </a:lvl3pPr>
            <a:lvl4pPr algn="ctr" rtl="0" eaLnBrk="0" fontAlgn="base" hangingPunct="0">
              <a:spcBef>
                <a:spcPct val="0"/>
              </a:spcBef>
              <a:spcAft>
                <a:spcPct val="0"/>
              </a:spcAft>
              <a:defRPr sz="3600">
                <a:solidFill>
                  <a:srgbClr val="CC3300"/>
                </a:solidFill>
                <a:latin typeface="Arial" charset="0"/>
              </a:defRPr>
            </a:lvl4pPr>
            <a:lvl5pPr algn="ctr" rtl="0" eaLnBrk="0" fontAlgn="base" hangingPunct="0">
              <a:spcBef>
                <a:spcPct val="0"/>
              </a:spcBef>
              <a:spcAft>
                <a:spcPct val="0"/>
              </a:spcAft>
              <a:defRPr sz="3600">
                <a:solidFill>
                  <a:srgbClr val="CC3300"/>
                </a:solidFill>
                <a:latin typeface="Arial" charset="0"/>
              </a:defRPr>
            </a:lvl5pPr>
            <a:lvl6pPr marL="457200" algn="ctr" rtl="0" fontAlgn="base">
              <a:spcBef>
                <a:spcPct val="0"/>
              </a:spcBef>
              <a:spcAft>
                <a:spcPct val="0"/>
              </a:spcAft>
              <a:defRPr sz="3600">
                <a:solidFill>
                  <a:srgbClr val="CC3300"/>
                </a:solidFill>
                <a:latin typeface="Arial" charset="0"/>
              </a:defRPr>
            </a:lvl6pPr>
            <a:lvl7pPr marL="914400" algn="ctr" rtl="0" fontAlgn="base">
              <a:spcBef>
                <a:spcPct val="0"/>
              </a:spcBef>
              <a:spcAft>
                <a:spcPct val="0"/>
              </a:spcAft>
              <a:defRPr sz="3600">
                <a:solidFill>
                  <a:srgbClr val="CC3300"/>
                </a:solidFill>
                <a:latin typeface="Arial" charset="0"/>
              </a:defRPr>
            </a:lvl7pPr>
            <a:lvl8pPr marL="1371600" algn="ctr" rtl="0" fontAlgn="base">
              <a:spcBef>
                <a:spcPct val="0"/>
              </a:spcBef>
              <a:spcAft>
                <a:spcPct val="0"/>
              </a:spcAft>
              <a:defRPr sz="3600">
                <a:solidFill>
                  <a:srgbClr val="CC3300"/>
                </a:solidFill>
                <a:latin typeface="Arial" charset="0"/>
              </a:defRPr>
            </a:lvl8pPr>
            <a:lvl9pPr marL="1828800" algn="ctr" rtl="0" fontAlgn="base">
              <a:spcBef>
                <a:spcPct val="0"/>
              </a:spcBef>
              <a:spcAft>
                <a:spcPct val="0"/>
              </a:spcAft>
              <a:defRPr sz="3600">
                <a:solidFill>
                  <a:srgbClr val="CC3300"/>
                </a:solidFill>
                <a:latin typeface="Arial" charset="0"/>
              </a:defRPr>
            </a:lvl9pPr>
          </a:lstStyle>
          <a:p>
            <a:pPr algn="l" eaLnBrk="1" hangingPunct="1"/>
            <a:r>
              <a:rPr lang="en-US" sz="2800" dirty="0">
                <a:solidFill>
                  <a:schemeClr val="bg1"/>
                </a:solidFill>
                <a:latin typeface="Flama Extrabold" pitchFamily="50" charset="0"/>
                <a:cs typeface="Times New Roman" pitchFamily="18" charset="0"/>
              </a:rPr>
              <a:t>Engagement at the Local Level – From Learners to Leaders </a:t>
            </a:r>
          </a:p>
        </p:txBody>
      </p:sp>
    </p:spTree>
    <p:extLst>
      <p:ext uri="{BB962C8B-B14F-4D97-AF65-F5344CB8AC3E}">
        <p14:creationId xmlns:p14="http://schemas.microsoft.com/office/powerpoint/2010/main" val="3713326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8000" y="1888435"/>
            <a:ext cx="11176000" cy="3466687"/>
          </a:xfrm>
          <a:prstGeom prst="rect">
            <a:avLst/>
          </a:prstGeom>
          <a:noFill/>
        </p:spPr>
        <p:txBody>
          <a:bodyPr wrap="square" rtlCol="0" anchor="ctr">
            <a:noAutofit/>
          </a:bodyPr>
          <a:lstStyle/>
          <a:p>
            <a:pPr marL="342900" indent="-342900">
              <a:spcAft>
                <a:spcPts val="300"/>
              </a:spcAft>
              <a:buFont typeface="Arial"/>
              <a:buChar char="•"/>
            </a:pPr>
            <a:r>
              <a:rPr lang="en-US" sz="2000" dirty="0">
                <a:solidFill>
                  <a:schemeClr val="bg1"/>
                </a:solidFill>
                <a:ea typeface="Calibri" pitchFamily="34" charset="0"/>
                <a:cs typeface="Calibri" pitchFamily="34" charset="0"/>
              </a:rPr>
              <a:t>Focus on bringing water stewardship to farms, manufacturing, and enterprises of all sizes.</a:t>
            </a:r>
          </a:p>
          <a:p>
            <a:pPr marL="342900" indent="-342900">
              <a:spcAft>
                <a:spcPts val="300"/>
              </a:spcAft>
              <a:buFont typeface="Arial"/>
              <a:buChar char="•"/>
            </a:pPr>
            <a:r>
              <a:rPr lang="en-US" sz="2000" dirty="0">
                <a:solidFill>
                  <a:schemeClr val="bg1"/>
                </a:solidFill>
                <a:ea typeface="Calibri" pitchFamily="34" charset="0"/>
                <a:cs typeface="Calibri" pitchFamily="34" charset="0"/>
              </a:rPr>
              <a:t>Flagship project is the </a:t>
            </a:r>
            <a:r>
              <a:rPr lang="en-US" sz="2000" dirty="0">
                <a:solidFill>
                  <a:schemeClr val="bg1"/>
                </a:solidFill>
                <a:ea typeface="Calibri" pitchFamily="34" charset="0"/>
                <a:cs typeface="Calibri" pitchFamily="34" charset="0"/>
                <a:hlinkClick r:id="rId3"/>
              </a:rPr>
              <a:t>Water Stewardship Toolbox</a:t>
            </a:r>
            <a:r>
              <a:rPr lang="en-US" sz="2000" dirty="0">
                <a:solidFill>
                  <a:schemeClr val="bg1"/>
                </a:solidFill>
                <a:ea typeface="Calibri" pitchFamily="34" charset="0"/>
                <a:cs typeface="Calibri" pitchFamily="34" charset="0"/>
              </a:rPr>
              <a:t> – connecting businesses to over 160 resources that help them advance water stewardship.</a:t>
            </a:r>
          </a:p>
          <a:p>
            <a:pPr>
              <a:spcAft>
                <a:spcPts val="300"/>
              </a:spcAft>
            </a:pPr>
            <a:endParaRPr lang="en-US" sz="2000" dirty="0">
              <a:solidFill>
                <a:schemeClr val="bg1"/>
              </a:solidFill>
              <a:ea typeface="Calibri" pitchFamily="34" charset="0"/>
              <a:cs typeface="Calibri" pitchFamily="34" charset="0"/>
            </a:endParaRPr>
          </a:p>
          <a:p>
            <a:pPr>
              <a:spcAft>
                <a:spcPts val="300"/>
              </a:spcAft>
            </a:pPr>
            <a:r>
              <a:rPr lang="en-US" sz="2000" u="sng" dirty="0">
                <a:solidFill>
                  <a:schemeClr val="bg1"/>
                </a:solidFill>
                <a:ea typeface="Calibri" pitchFamily="34" charset="0"/>
                <a:cs typeface="Calibri" pitchFamily="34" charset="0"/>
              </a:rPr>
              <a:t>Activities include</a:t>
            </a:r>
            <a:r>
              <a:rPr lang="en-US" sz="2000" dirty="0">
                <a:solidFill>
                  <a:schemeClr val="bg1"/>
                </a:solidFill>
                <a:ea typeface="Calibri" pitchFamily="34" charset="0"/>
                <a:cs typeface="Calibri" pitchFamily="34" charset="0"/>
              </a:rPr>
              <a:t>:</a:t>
            </a:r>
          </a:p>
          <a:p>
            <a:pPr marL="457200" indent="-342900">
              <a:buFont typeface="Arial" pitchFamily="34" charset="0"/>
              <a:buChar char="•"/>
            </a:pPr>
            <a:r>
              <a:rPr lang="en-US" sz="2000" dirty="0">
                <a:solidFill>
                  <a:schemeClr val="bg1"/>
                </a:solidFill>
                <a:ea typeface="Calibri" pitchFamily="34" charset="0"/>
                <a:cs typeface="Calibri" pitchFamily="34" charset="0"/>
              </a:rPr>
              <a:t>Expanding tools, best practices, case studies, guidance, and more on Toolbox</a:t>
            </a:r>
          </a:p>
          <a:p>
            <a:pPr marL="457200" indent="-342900">
              <a:buFont typeface="Arial" pitchFamily="34" charset="0"/>
              <a:buChar char="•"/>
            </a:pPr>
            <a:r>
              <a:rPr lang="en-US" sz="2000" dirty="0">
                <a:solidFill>
                  <a:schemeClr val="bg1"/>
                </a:solidFill>
                <a:ea typeface="Calibri" pitchFamily="34" charset="0"/>
                <a:cs typeface="Calibri" pitchFamily="34" charset="0"/>
              </a:rPr>
              <a:t>Integrating Toolbox with Water Action Hub</a:t>
            </a:r>
          </a:p>
          <a:p>
            <a:pPr marL="457200" indent="-342900">
              <a:buFont typeface="Arial" pitchFamily="34" charset="0"/>
              <a:buChar char="•"/>
            </a:pPr>
            <a:r>
              <a:rPr lang="en-US" sz="2000" dirty="0">
                <a:solidFill>
                  <a:schemeClr val="bg1"/>
                </a:solidFill>
                <a:ea typeface="Calibri" pitchFamily="34" charset="0"/>
                <a:cs typeface="Calibri" pitchFamily="34" charset="0"/>
              </a:rPr>
              <a:t>Building issue-and-initiative-specific portal(s) </a:t>
            </a:r>
          </a:p>
          <a:p>
            <a:pPr marL="457200" indent="-342900">
              <a:buFont typeface="Arial" pitchFamily="34" charset="0"/>
              <a:buChar char="•"/>
            </a:pPr>
            <a:r>
              <a:rPr lang="en-US" sz="2000" dirty="0">
                <a:solidFill>
                  <a:schemeClr val="bg1"/>
                </a:solidFill>
                <a:ea typeface="Calibri" pitchFamily="34" charset="0"/>
                <a:cs typeface="Calibri" pitchFamily="34" charset="0"/>
              </a:rPr>
              <a:t>Curated content and guidance in the Toolbox</a:t>
            </a:r>
          </a:p>
          <a:p>
            <a:pPr marL="457200" indent="-342900">
              <a:buFont typeface="Arial" pitchFamily="34" charset="0"/>
              <a:buChar char="•"/>
            </a:pPr>
            <a:r>
              <a:rPr lang="en-US" sz="2000" dirty="0">
                <a:solidFill>
                  <a:schemeClr val="bg1"/>
                </a:solidFill>
                <a:ea typeface="Calibri" pitchFamily="34" charset="0"/>
                <a:cs typeface="Calibri" pitchFamily="34" charset="0"/>
              </a:rPr>
              <a:t>Working with Mandate endorsers to test and promote the Toolbox </a:t>
            </a:r>
          </a:p>
          <a:p>
            <a:pPr marL="457200" indent="-342900">
              <a:buFont typeface="Arial" pitchFamily="34" charset="0"/>
              <a:buChar char="•"/>
            </a:pPr>
            <a:r>
              <a:rPr lang="en-US" sz="2000" dirty="0">
                <a:solidFill>
                  <a:schemeClr val="bg1"/>
                </a:solidFill>
                <a:latin typeface="Flama Book" pitchFamily="50" charset="0"/>
                <a:ea typeface="Calibri" pitchFamily="34" charset="0"/>
                <a:cs typeface="Calibri" pitchFamily="34" charset="0"/>
              </a:rPr>
              <a:t>Expansion of WAH to include projects and organizations working on operations and supply chain engagement, among other aspects of the journey</a:t>
            </a:r>
          </a:p>
          <a:p>
            <a:pPr marL="457200" lvl="2">
              <a:spcAft>
                <a:spcPts val="0"/>
              </a:spcAft>
              <a:buClr>
                <a:srgbClr val="000000"/>
              </a:buClr>
              <a:defRPr/>
            </a:pPr>
            <a:endParaRPr lang="en-US" sz="2000" dirty="0">
              <a:solidFill>
                <a:schemeClr val="bg1"/>
              </a:solidFill>
              <a:latin typeface="Calibri" pitchFamily="34" charset="0"/>
              <a:cs typeface="Calibri" pitchFamily="34" charset="0"/>
            </a:endParaRPr>
          </a:p>
        </p:txBody>
      </p:sp>
      <p:sp>
        <p:nvSpPr>
          <p:cNvPr id="18" name="Rectangle 5"/>
          <p:cNvSpPr txBox="1">
            <a:spLocks noChangeArrowheads="1"/>
          </p:cNvSpPr>
          <p:nvPr/>
        </p:nvSpPr>
        <p:spPr>
          <a:xfrm>
            <a:off x="203200" y="510819"/>
            <a:ext cx="10566400" cy="771728"/>
          </a:xfrm>
          <a:prstGeom prst="rect">
            <a:avLst/>
          </a:prstGeom>
        </p:spPr>
        <p:txBody>
          <a:bodyPr anchor="ctr"/>
          <a:lstStyle>
            <a:lvl1pPr algn="ctr" rtl="0" eaLnBrk="0" fontAlgn="base" hangingPunct="0">
              <a:spcBef>
                <a:spcPct val="0"/>
              </a:spcBef>
              <a:spcAft>
                <a:spcPct val="0"/>
              </a:spcAft>
              <a:defRPr sz="3600">
                <a:solidFill>
                  <a:srgbClr val="CC3300"/>
                </a:solidFill>
                <a:latin typeface="+mj-lt"/>
                <a:ea typeface="+mj-ea"/>
                <a:cs typeface="+mj-cs"/>
              </a:defRPr>
            </a:lvl1pPr>
            <a:lvl2pPr algn="ctr" rtl="0" eaLnBrk="0" fontAlgn="base" hangingPunct="0">
              <a:spcBef>
                <a:spcPct val="0"/>
              </a:spcBef>
              <a:spcAft>
                <a:spcPct val="0"/>
              </a:spcAft>
              <a:defRPr sz="3600">
                <a:solidFill>
                  <a:srgbClr val="CC3300"/>
                </a:solidFill>
                <a:latin typeface="Arial" charset="0"/>
              </a:defRPr>
            </a:lvl2pPr>
            <a:lvl3pPr algn="ctr" rtl="0" eaLnBrk="0" fontAlgn="base" hangingPunct="0">
              <a:spcBef>
                <a:spcPct val="0"/>
              </a:spcBef>
              <a:spcAft>
                <a:spcPct val="0"/>
              </a:spcAft>
              <a:defRPr sz="3600">
                <a:solidFill>
                  <a:srgbClr val="CC3300"/>
                </a:solidFill>
                <a:latin typeface="Arial" charset="0"/>
              </a:defRPr>
            </a:lvl3pPr>
            <a:lvl4pPr algn="ctr" rtl="0" eaLnBrk="0" fontAlgn="base" hangingPunct="0">
              <a:spcBef>
                <a:spcPct val="0"/>
              </a:spcBef>
              <a:spcAft>
                <a:spcPct val="0"/>
              </a:spcAft>
              <a:defRPr sz="3600">
                <a:solidFill>
                  <a:srgbClr val="CC3300"/>
                </a:solidFill>
                <a:latin typeface="Arial" charset="0"/>
              </a:defRPr>
            </a:lvl4pPr>
            <a:lvl5pPr algn="ctr" rtl="0" eaLnBrk="0" fontAlgn="base" hangingPunct="0">
              <a:spcBef>
                <a:spcPct val="0"/>
              </a:spcBef>
              <a:spcAft>
                <a:spcPct val="0"/>
              </a:spcAft>
              <a:defRPr sz="3600">
                <a:solidFill>
                  <a:srgbClr val="CC3300"/>
                </a:solidFill>
                <a:latin typeface="Arial" charset="0"/>
              </a:defRPr>
            </a:lvl5pPr>
            <a:lvl6pPr marL="457200" algn="ctr" rtl="0" fontAlgn="base">
              <a:spcBef>
                <a:spcPct val="0"/>
              </a:spcBef>
              <a:spcAft>
                <a:spcPct val="0"/>
              </a:spcAft>
              <a:defRPr sz="3600">
                <a:solidFill>
                  <a:srgbClr val="CC3300"/>
                </a:solidFill>
                <a:latin typeface="Arial" charset="0"/>
              </a:defRPr>
            </a:lvl6pPr>
            <a:lvl7pPr marL="914400" algn="ctr" rtl="0" fontAlgn="base">
              <a:spcBef>
                <a:spcPct val="0"/>
              </a:spcBef>
              <a:spcAft>
                <a:spcPct val="0"/>
              </a:spcAft>
              <a:defRPr sz="3600">
                <a:solidFill>
                  <a:srgbClr val="CC3300"/>
                </a:solidFill>
                <a:latin typeface="Arial" charset="0"/>
              </a:defRPr>
            </a:lvl7pPr>
            <a:lvl8pPr marL="1371600" algn="ctr" rtl="0" fontAlgn="base">
              <a:spcBef>
                <a:spcPct val="0"/>
              </a:spcBef>
              <a:spcAft>
                <a:spcPct val="0"/>
              </a:spcAft>
              <a:defRPr sz="3600">
                <a:solidFill>
                  <a:srgbClr val="CC3300"/>
                </a:solidFill>
                <a:latin typeface="Arial" charset="0"/>
              </a:defRPr>
            </a:lvl8pPr>
            <a:lvl9pPr marL="1828800" algn="ctr" rtl="0" fontAlgn="base">
              <a:spcBef>
                <a:spcPct val="0"/>
              </a:spcBef>
              <a:spcAft>
                <a:spcPct val="0"/>
              </a:spcAft>
              <a:defRPr sz="3600">
                <a:solidFill>
                  <a:srgbClr val="CC3300"/>
                </a:solidFill>
                <a:latin typeface="Arial" charset="0"/>
              </a:defRPr>
            </a:lvl9pPr>
          </a:lstStyle>
          <a:p>
            <a:pPr algn="l" eaLnBrk="1" hangingPunct="1"/>
            <a:r>
              <a:rPr lang="en-US" sz="2800" dirty="0">
                <a:solidFill>
                  <a:schemeClr val="bg1"/>
                </a:solidFill>
                <a:latin typeface="Flama Extrabold" pitchFamily="50" charset="0"/>
                <a:cs typeface="Times New Roman" pitchFamily="18" charset="0"/>
              </a:rPr>
              <a:t>Tools Development for Operations and Supply Chain Stewardship </a:t>
            </a:r>
          </a:p>
        </p:txBody>
      </p:sp>
    </p:spTree>
    <p:extLst>
      <p:ext uri="{BB962C8B-B14F-4D97-AF65-F5344CB8AC3E}">
        <p14:creationId xmlns:p14="http://schemas.microsoft.com/office/powerpoint/2010/main" val="755152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Group 62"/>
          <p:cNvGraphicFramePr>
            <a:graphicFrameLocks noGrp="1"/>
          </p:cNvGraphicFramePr>
          <p:nvPr>
            <p:extLst>
              <p:ext uri="{D42A27DB-BD31-4B8C-83A1-F6EECF244321}">
                <p14:modId xmlns:p14="http://schemas.microsoft.com/office/powerpoint/2010/main" val="440720063"/>
              </p:ext>
            </p:extLst>
          </p:nvPr>
        </p:nvGraphicFramePr>
        <p:xfrm>
          <a:off x="2301843" y="572878"/>
          <a:ext cx="8936675" cy="5920021"/>
        </p:xfrm>
        <a:graphic>
          <a:graphicData uri="http://schemas.openxmlformats.org/drawingml/2006/table">
            <a:tbl>
              <a:tblPr/>
              <a:tblGrid>
                <a:gridCol w="2694309">
                  <a:extLst>
                    <a:ext uri="{9D8B030D-6E8A-4147-A177-3AD203B41FA5}">
                      <a16:colId xmlns:a16="http://schemas.microsoft.com/office/drawing/2014/main" xmlns="" val="20000"/>
                    </a:ext>
                  </a:extLst>
                </a:gridCol>
                <a:gridCol w="946645">
                  <a:extLst>
                    <a:ext uri="{9D8B030D-6E8A-4147-A177-3AD203B41FA5}">
                      <a16:colId xmlns:a16="http://schemas.microsoft.com/office/drawing/2014/main" xmlns="" val="20006"/>
                    </a:ext>
                  </a:extLst>
                </a:gridCol>
                <a:gridCol w="946645">
                  <a:extLst>
                    <a:ext uri="{9D8B030D-6E8A-4147-A177-3AD203B41FA5}">
                      <a16:colId xmlns:a16="http://schemas.microsoft.com/office/drawing/2014/main" xmlns="" val="20001"/>
                    </a:ext>
                  </a:extLst>
                </a:gridCol>
                <a:gridCol w="1087269">
                  <a:extLst>
                    <a:ext uri="{9D8B030D-6E8A-4147-A177-3AD203B41FA5}">
                      <a16:colId xmlns:a16="http://schemas.microsoft.com/office/drawing/2014/main" xmlns="" val="20002"/>
                    </a:ext>
                  </a:extLst>
                </a:gridCol>
                <a:gridCol w="1087269">
                  <a:extLst>
                    <a:ext uri="{9D8B030D-6E8A-4147-A177-3AD203B41FA5}">
                      <a16:colId xmlns:a16="http://schemas.microsoft.com/office/drawing/2014/main" xmlns="" val="20003"/>
                    </a:ext>
                  </a:extLst>
                </a:gridCol>
                <a:gridCol w="2174538">
                  <a:extLst>
                    <a:ext uri="{9D8B030D-6E8A-4147-A177-3AD203B41FA5}">
                      <a16:colId xmlns:a16="http://schemas.microsoft.com/office/drawing/2014/main" xmlns="" val="20004"/>
                    </a:ext>
                  </a:extLst>
                </a:gridCol>
              </a:tblGrid>
              <a:tr h="388216">
                <a:tc>
                  <a:txBody>
                    <a:bodyPr/>
                    <a:lstStyle/>
                    <a:p>
                      <a:pPr marL="0" marR="0" lvl="0" indent="0" algn="l" defTabSz="914400" rtl="0" eaLnBrk="1" fontAlgn="base" latinLnBrk="0" hangingPunct="1">
                        <a:lnSpc>
                          <a:spcPct val="100000"/>
                        </a:lnSpc>
                        <a:spcBef>
                          <a:spcPct val="30000"/>
                        </a:spcBef>
                        <a:spcAft>
                          <a:spcPct val="0"/>
                        </a:spcAft>
                        <a:buClr>
                          <a:schemeClr val="accent1"/>
                        </a:buClr>
                        <a:buSzTx/>
                        <a:buFont typeface="Wingdings" pitchFamily="2" charset="2"/>
                        <a:buNone/>
                        <a:tabLst/>
                      </a:pPr>
                      <a:endParaRPr kumimoji="0" lang="en-US" sz="1200" b="1" i="0" u="none" strike="noStrike" cap="none" normalizeH="0" baseline="0" dirty="0">
                        <a:ln>
                          <a:noFill/>
                        </a:ln>
                        <a:solidFill>
                          <a:schemeClr val="tx1"/>
                        </a:solidFill>
                        <a:effectLst/>
                        <a:latin typeface="Calibri" pitchFamily="34" charset="0"/>
                        <a:cs typeface="Calibri" pitchFamily="34" charset="0"/>
                      </a:endParaRPr>
                    </a:p>
                  </a:txBody>
                  <a:tcPr marL="83077" marR="83077" marT="46800" marB="46800" horzOverflow="overflow">
                    <a:lnL w="9525" cap="flat" cmpd="sng" algn="ctr">
                      <a:no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30000"/>
                        </a:spcBef>
                        <a:spcAft>
                          <a:spcPct val="0"/>
                        </a:spcAft>
                        <a:buClr>
                          <a:schemeClr val="accent1"/>
                        </a:buClr>
                        <a:buSzTx/>
                        <a:buFont typeface="Wingdings" pitchFamily="2" charset="2"/>
                        <a:buNone/>
                        <a:tabLst/>
                      </a:pPr>
                      <a:r>
                        <a:rPr kumimoji="0" lang="de-DE" sz="1200" b="1" i="0" u="none" strike="noStrike" cap="none" normalizeH="0" baseline="0" dirty="0">
                          <a:ln>
                            <a:noFill/>
                          </a:ln>
                          <a:solidFill>
                            <a:schemeClr val="bg1"/>
                          </a:solidFill>
                          <a:effectLst/>
                          <a:latin typeface="Calibri" pitchFamily="34" charset="0"/>
                          <a:cs typeface="Calibri" pitchFamily="34" charset="0"/>
                        </a:rPr>
                        <a:t>2017</a:t>
                      </a:r>
                    </a:p>
                  </a:txBody>
                  <a:tcPr marL="84406" marR="84406" anchor="ctr" horzOverflow="overflow">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solidFill>
                      <a:schemeClr val="accent3"/>
                    </a:solidFill>
                  </a:tcPr>
                </a:tc>
                <a:tc hMerge="1">
                  <a:txBody>
                    <a:bodyPr/>
                    <a:lstStyle/>
                    <a:p>
                      <a:pPr marL="0" marR="0" lvl="0" indent="0" algn="ctr" defTabSz="914400" rtl="0" eaLnBrk="1" fontAlgn="base" latinLnBrk="0" hangingPunct="1">
                        <a:lnSpc>
                          <a:spcPct val="100000"/>
                        </a:lnSpc>
                        <a:spcBef>
                          <a:spcPct val="30000"/>
                        </a:spcBef>
                        <a:spcAft>
                          <a:spcPct val="0"/>
                        </a:spcAft>
                        <a:buClr>
                          <a:schemeClr val="accent1"/>
                        </a:buClr>
                        <a:buSzTx/>
                        <a:buFont typeface="Wingdings" pitchFamily="2" charset="2"/>
                        <a:buNone/>
                        <a:tabLst/>
                      </a:pPr>
                      <a:endParaRPr kumimoji="0" lang="de-DE" sz="1200" b="1" i="0" u="none" strike="noStrike" cap="none" normalizeH="0" baseline="0" dirty="0">
                        <a:ln>
                          <a:noFill/>
                        </a:ln>
                        <a:solidFill>
                          <a:schemeClr val="bg1"/>
                        </a:solidFill>
                        <a:effectLst/>
                        <a:latin typeface="Calibri" pitchFamily="34" charset="0"/>
                        <a:cs typeface="Calibri" pitchFamily="34" charset="0"/>
                      </a:endParaRPr>
                    </a:p>
                  </a:txBody>
                  <a:tcPr marL="84406" marR="84406" anchor="ctr" horzOverflow="overflow">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solidFill>
                      <a:schemeClr val="tx2"/>
                    </a:solidFill>
                  </a:tcPr>
                </a:tc>
                <a:tc hMerge="1">
                  <a:txBody>
                    <a:bodyPr/>
                    <a:lstStyle/>
                    <a:p>
                      <a:pPr marL="0" marR="0" lvl="0" indent="0" algn="ctr" defTabSz="914400" rtl="0" eaLnBrk="1" fontAlgn="base" latinLnBrk="0" hangingPunct="1">
                        <a:lnSpc>
                          <a:spcPct val="100000"/>
                        </a:lnSpc>
                        <a:spcBef>
                          <a:spcPct val="30000"/>
                        </a:spcBef>
                        <a:spcAft>
                          <a:spcPct val="0"/>
                        </a:spcAft>
                        <a:buClr>
                          <a:schemeClr val="accent1"/>
                        </a:buClr>
                        <a:buSzTx/>
                        <a:buFont typeface="Wingdings" pitchFamily="2" charset="2"/>
                        <a:buNone/>
                        <a:tabLst/>
                      </a:pPr>
                      <a:endParaRPr kumimoji="0" lang="de-DE" sz="1200" b="1" i="0" u="none" strike="noStrike" cap="none" normalizeH="0" baseline="0" dirty="0">
                        <a:ln>
                          <a:noFill/>
                        </a:ln>
                        <a:solidFill>
                          <a:schemeClr val="bg1"/>
                        </a:solidFill>
                        <a:effectLst/>
                        <a:latin typeface="Calibri" pitchFamily="34" charset="0"/>
                        <a:cs typeface="Calibri" pitchFamily="34" charset="0"/>
                      </a:endParaRPr>
                    </a:p>
                  </a:txBody>
                  <a:tcPr marL="84406" marR="84406" anchor="ctr" horzOverflow="overflow">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solidFill>
                      <a:schemeClr val="tx2"/>
                    </a:solidFill>
                  </a:tcPr>
                </a:tc>
                <a:tc hMerge="1">
                  <a:txBody>
                    <a:bodyPr/>
                    <a:lstStyle/>
                    <a:p>
                      <a:pPr marL="0" marR="0" lvl="0" indent="0" algn="ctr" defTabSz="914400" rtl="0" eaLnBrk="1" fontAlgn="base" latinLnBrk="0" hangingPunct="1">
                        <a:lnSpc>
                          <a:spcPct val="100000"/>
                        </a:lnSpc>
                        <a:spcBef>
                          <a:spcPct val="30000"/>
                        </a:spcBef>
                        <a:spcAft>
                          <a:spcPct val="0"/>
                        </a:spcAft>
                        <a:buClr>
                          <a:schemeClr val="accent1"/>
                        </a:buClr>
                        <a:buSzTx/>
                        <a:buFont typeface="Wingdings" pitchFamily="2" charset="2"/>
                        <a:buNone/>
                        <a:tabLst/>
                      </a:pPr>
                      <a:endParaRPr kumimoji="0" lang="de-DE" sz="1200" b="1" i="0" u="none" strike="noStrike" cap="none" normalizeH="0" baseline="0" dirty="0">
                        <a:ln>
                          <a:noFill/>
                        </a:ln>
                        <a:solidFill>
                          <a:schemeClr val="bg1"/>
                        </a:solidFill>
                        <a:effectLst/>
                        <a:latin typeface="Calibri" pitchFamily="34" charset="0"/>
                        <a:cs typeface="Calibri" pitchFamily="34" charset="0"/>
                      </a:endParaRPr>
                    </a:p>
                  </a:txBody>
                  <a:tcPr marL="84406" marR="84406" anchor="ctr" horzOverflow="overflow">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0000"/>
                        </a:spcBef>
                        <a:spcAft>
                          <a:spcPct val="0"/>
                        </a:spcAft>
                        <a:buClr>
                          <a:schemeClr val="accent1"/>
                        </a:buClr>
                        <a:buSzTx/>
                        <a:buFont typeface="Wingdings" pitchFamily="2" charset="2"/>
                        <a:buNone/>
                        <a:tabLst/>
                      </a:pPr>
                      <a:r>
                        <a:rPr kumimoji="0" lang="de-DE" sz="1200" b="1" i="0" u="none" strike="noStrike" cap="none" normalizeH="0" baseline="0" dirty="0">
                          <a:ln>
                            <a:noFill/>
                          </a:ln>
                          <a:solidFill>
                            <a:schemeClr val="bg1"/>
                          </a:solidFill>
                          <a:effectLst/>
                          <a:latin typeface="Calibri" pitchFamily="34" charset="0"/>
                          <a:cs typeface="Calibri" pitchFamily="34" charset="0"/>
                        </a:rPr>
                        <a:t>2018  -2020</a:t>
                      </a:r>
                    </a:p>
                  </a:txBody>
                  <a:tcPr marL="84406" marR="84406" anchor="ctr" horzOverflow="overflow">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xmlns="" val="10000"/>
                  </a:ext>
                </a:extLst>
              </a:tr>
              <a:tr h="263870">
                <a:tc>
                  <a:txBody>
                    <a:bodyPr/>
                    <a:lstStyle/>
                    <a:p>
                      <a:pPr marL="0" marR="0" lvl="0" indent="0" algn="ctr" defTabSz="914400" rtl="0" eaLnBrk="1" fontAlgn="base" latinLnBrk="0" hangingPunct="1">
                        <a:lnSpc>
                          <a:spcPct val="100000"/>
                        </a:lnSpc>
                        <a:spcBef>
                          <a:spcPct val="30000"/>
                        </a:spcBef>
                        <a:spcAft>
                          <a:spcPct val="0"/>
                        </a:spcAft>
                        <a:buClr>
                          <a:schemeClr val="accent1"/>
                        </a:buClr>
                        <a:buSzTx/>
                        <a:buFont typeface="Wingdings" pitchFamily="2" charset="2"/>
                        <a:buNone/>
                        <a:tabLst/>
                      </a:pPr>
                      <a:r>
                        <a:rPr kumimoji="0" lang="de-DE" sz="1200" b="1" i="0" u="none" strike="noStrike" cap="none" normalizeH="0" baseline="0" dirty="0">
                          <a:ln>
                            <a:noFill/>
                          </a:ln>
                          <a:solidFill>
                            <a:schemeClr val="tx1"/>
                          </a:solidFill>
                          <a:effectLst/>
                          <a:latin typeface="Calibri" pitchFamily="34" charset="0"/>
                          <a:cs typeface="Calibri" pitchFamily="34" charset="0"/>
                        </a:rPr>
                        <a:t>ACTIVITY</a:t>
                      </a:r>
                    </a:p>
                  </a:txBody>
                  <a:tcPr marL="84406" marR="84406" anchor="ctr" horzOverflow="overflow">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30000"/>
                        </a:spcBef>
                        <a:spcAft>
                          <a:spcPct val="0"/>
                        </a:spcAft>
                        <a:buClr>
                          <a:schemeClr val="accent1"/>
                        </a:buClr>
                        <a:buSzTx/>
                        <a:buFont typeface="Wingdings" pitchFamily="2" charset="2"/>
                        <a:buNone/>
                        <a:tabLst/>
                      </a:pPr>
                      <a:r>
                        <a:rPr kumimoji="0" lang="de-DE" sz="1150" b="1" i="0" u="none" strike="noStrike" cap="none" normalizeH="0" baseline="0" dirty="0">
                          <a:ln>
                            <a:noFill/>
                          </a:ln>
                          <a:solidFill>
                            <a:schemeClr val="tx1"/>
                          </a:solidFill>
                          <a:effectLst/>
                          <a:latin typeface="Calibri" pitchFamily="34" charset="0"/>
                          <a:cs typeface="Calibri" pitchFamily="34" charset="0"/>
                        </a:rPr>
                        <a:t>April </a:t>
                      </a:r>
                    </a:p>
                  </a:txBody>
                  <a:tcPr marL="70338" marR="70338" anchor="ctr" horzOverflow="overflow">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30000"/>
                        </a:spcBef>
                        <a:spcAft>
                          <a:spcPct val="0"/>
                        </a:spcAft>
                        <a:buClr>
                          <a:schemeClr val="accent1"/>
                        </a:buClr>
                        <a:buSzTx/>
                        <a:buFont typeface="Wingdings" pitchFamily="2" charset="2"/>
                        <a:buNone/>
                        <a:tabLst/>
                      </a:pPr>
                      <a:r>
                        <a:rPr kumimoji="0" lang="de-DE" sz="1150" b="1" i="0" u="none" strike="noStrike" cap="none" normalizeH="0" baseline="0" dirty="0">
                          <a:ln>
                            <a:noFill/>
                          </a:ln>
                          <a:solidFill>
                            <a:schemeClr val="tx1"/>
                          </a:solidFill>
                          <a:effectLst/>
                          <a:latin typeface="Calibri" pitchFamily="34" charset="0"/>
                          <a:cs typeface="Calibri" pitchFamily="34" charset="0"/>
                        </a:rPr>
                        <a:t>August</a:t>
                      </a:r>
                    </a:p>
                  </a:txBody>
                  <a:tcPr marL="70338" marR="70338" anchor="ctr" horzOverflow="overflow">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30000"/>
                        </a:spcBef>
                        <a:spcAft>
                          <a:spcPct val="0"/>
                        </a:spcAft>
                        <a:buClr>
                          <a:schemeClr val="accent1"/>
                        </a:buClr>
                        <a:buSzTx/>
                        <a:buFont typeface="Wingdings" pitchFamily="2" charset="2"/>
                        <a:buNone/>
                        <a:tabLst/>
                      </a:pPr>
                      <a:r>
                        <a:rPr kumimoji="0" lang="de-DE" sz="1150" b="1" i="0" u="none" strike="noStrike" cap="none" normalizeH="0" baseline="0" dirty="0">
                          <a:ln>
                            <a:noFill/>
                          </a:ln>
                          <a:solidFill>
                            <a:schemeClr val="tx1"/>
                          </a:solidFill>
                          <a:effectLst/>
                          <a:latin typeface="Calibri" pitchFamily="34" charset="0"/>
                          <a:cs typeface="Calibri" pitchFamily="34" charset="0"/>
                        </a:rPr>
                        <a:t>September</a:t>
                      </a:r>
                    </a:p>
                  </a:txBody>
                  <a:tcPr marL="70338" marR="70338" anchor="ctr" horzOverflow="overflow">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30000"/>
                        </a:spcBef>
                        <a:spcAft>
                          <a:spcPct val="0"/>
                        </a:spcAft>
                        <a:buClr>
                          <a:schemeClr val="accent1"/>
                        </a:buClr>
                        <a:buSzTx/>
                        <a:buFont typeface="Wingdings" pitchFamily="2" charset="2"/>
                        <a:buNone/>
                        <a:tabLst/>
                      </a:pPr>
                      <a:r>
                        <a:rPr kumimoji="0" lang="de-DE" sz="1150" b="1" i="0" u="none" strike="noStrike" cap="none" normalizeH="0" baseline="0" dirty="0">
                          <a:ln>
                            <a:noFill/>
                          </a:ln>
                          <a:solidFill>
                            <a:schemeClr val="tx1"/>
                          </a:solidFill>
                          <a:effectLst/>
                          <a:latin typeface="Calibri" pitchFamily="34" charset="0"/>
                          <a:cs typeface="Calibri" pitchFamily="34" charset="0"/>
                        </a:rPr>
                        <a:t>Q4 2017</a:t>
                      </a:r>
                    </a:p>
                  </a:txBody>
                  <a:tcPr marL="70338" marR="70338" anchor="ctr" horzOverflow="overflow">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30000"/>
                        </a:spcBef>
                        <a:spcAft>
                          <a:spcPct val="0"/>
                        </a:spcAft>
                        <a:buClr>
                          <a:schemeClr val="accent1"/>
                        </a:buClr>
                        <a:buSzTx/>
                        <a:buFont typeface="Wingdings" pitchFamily="2" charset="2"/>
                        <a:buNone/>
                        <a:tabLst/>
                      </a:pPr>
                      <a:endParaRPr kumimoji="0" lang="de-DE" sz="1200" b="1" i="0" u="none" strike="noStrike" cap="none" normalizeH="0" baseline="0" dirty="0">
                        <a:ln>
                          <a:noFill/>
                        </a:ln>
                        <a:solidFill>
                          <a:schemeClr val="tx1"/>
                        </a:solidFill>
                        <a:effectLst/>
                        <a:latin typeface="Calibri" pitchFamily="34" charset="0"/>
                        <a:cs typeface="Calibri" pitchFamily="34" charset="0"/>
                      </a:endParaRPr>
                    </a:p>
                  </a:txBody>
                  <a:tcPr marL="70338" marR="70338" anchor="ctr" horzOverflow="overflow">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xmlns="" val="10001"/>
                  </a:ext>
                </a:extLst>
              </a:tr>
              <a:tr h="5257485">
                <a:tc>
                  <a:txBody>
                    <a:bodyPr/>
                    <a:lstStyle/>
                    <a:p>
                      <a:pPr marL="171450" marR="0" lvl="0" indent="-171450" algn="l" defTabSz="914400" rtl="0" eaLnBrk="1" fontAlgn="base" latinLnBrk="0" hangingPunct="1">
                        <a:lnSpc>
                          <a:spcPct val="100000"/>
                        </a:lnSpc>
                        <a:spcBef>
                          <a:spcPct val="60000"/>
                        </a:spcBef>
                        <a:spcAft>
                          <a:spcPct val="0"/>
                        </a:spcAft>
                        <a:buClr>
                          <a:schemeClr val="accent2"/>
                        </a:buClr>
                        <a:buSzPct val="120000"/>
                        <a:buFont typeface="Wingdings" pitchFamily="2" charset="2"/>
                        <a:buChar char="§"/>
                        <a:tabLst/>
                      </a:pPr>
                      <a:r>
                        <a:rPr kumimoji="0" lang="de-DE" sz="1200" b="1" i="0" u="none" strike="noStrike" kern="1200" cap="none" normalizeH="0" baseline="0" dirty="0">
                          <a:ln>
                            <a:noFill/>
                          </a:ln>
                          <a:solidFill>
                            <a:schemeClr val="tx1"/>
                          </a:solidFill>
                          <a:effectLst/>
                          <a:latin typeface="Calibri" pitchFamily="34" charset="0"/>
                          <a:ea typeface="+mn-ea"/>
                          <a:cs typeface="Calibri" pitchFamily="34" charset="0"/>
                        </a:rPr>
                        <a:t>Consultation with Mandate SC and Endorsers </a:t>
                      </a:r>
                    </a:p>
                    <a:p>
                      <a:pPr marL="171450" marR="0" lvl="0" indent="-171450" algn="l" defTabSz="914400" rtl="0" eaLnBrk="1" fontAlgn="base" latinLnBrk="0" hangingPunct="1">
                        <a:lnSpc>
                          <a:spcPct val="100000"/>
                        </a:lnSpc>
                        <a:spcBef>
                          <a:spcPct val="60000"/>
                        </a:spcBef>
                        <a:spcAft>
                          <a:spcPct val="0"/>
                        </a:spcAft>
                        <a:buClr>
                          <a:schemeClr val="accent2"/>
                        </a:buClr>
                        <a:buSzPct val="120000"/>
                        <a:buFont typeface="Wingdings" pitchFamily="2" charset="2"/>
                        <a:buChar char="§"/>
                        <a:tabLst/>
                      </a:pPr>
                      <a:r>
                        <a:rPr kumimoji="0" lang="de-DE" sz="1200" b="1" i="0" u="none" strike="noStrike" kern="1200" cap="none" normalizeH="0" baseline="0" dirty="0">
                          <a:ln>
                            <a:noFill/>
                          </a:ln>
                          <a:solidFill>
                            <a:schemeClr val="tx1"/>
                          </a:solidFill>
                          <a:effectLst/>
                          <a:latin typeface="Calibri" pitchFamily="34" charset="0"/>
                          <a:ea typeface="+mn-ea"/>
                          <a:cs typeface="Calibri" pitchFamily="34" charset="0"/>
                        </a:rPr>
                        <a:t>Official announcement of new AP on water and consultation</a:t>
                      </a:r>
                    </a:p>
                    <a:p>
                      <a:pPr marL="287338" marR="0" lvl="0" indent="-171450" algn="l" defTabSz="914400" rtl="0" eaLnBrk="1" fontAlgn="base" latinLnBrk="0" hangingPunct="1">
                        <a:lnSpc>
                          <a:spcPct val="100000"/>
                        </a:lnSpc>
                        <a:spcBef>
                          <a:spcPts val="0"/>
                        </a:spcBef>
                        <a:spcAft>
                          <a:spcPct val="0"/>
                        </a:spcAft>
                        <a:buClr>
                          <a:schemeClr val="accent2"/>
                        </a:buClr>
                        <a:buSzPct val="120000"/>
                        <a:buFont typeface="Wingdings" pitchFamily="2" charset="2"/>
                        <a:buChar char="Ø"/>
                        <a:tabLst/>
                      </a:pPr>
                      <a:r>
                        <a:rPr kumimoji="0" lang="de-DE" sz="1050" b="0" i="0" u="none" strike="noStrike" kern="1200" cap="none" normalizeH="0" baseline="0" dirty="0">
                          <a:ln>
                            <a:noFill/>
                          </a:ln>
                          <a:solidFill>
                            <a:schemeClr val="tx1"/>
                          </a:solidFill>
                          <a:effectLst/>
                          <a:latin typeface="Calibri" pitchFamily="34" charset="0"/>
                          <a:ea typeface="+mn-ea"/>
                          <a:cs typeface="Calibri" pitchFamily="34" charset="0"/>
                        </a:rPr>
                        <a:t>UNGC Leaders Summit (September 21, 2017) </a:t>
                      </a:r>
                    </a:p>
                    <a:p>
                      <a:pPr marL="171450" marR="0" lvl="0" indent="-171450" algn="l" defTabSz="914400" rtl="0" eaLnBrk="1" fontAlgn="base" latinLnBrk="0" hangingPunct="1">
                        <a:lnSpc>
                          <a:spcPct val="100000"/>
                        </a:lnSpc>
                        <a:spcBef>
                          <a:spcPct val="60000"/>
                        </a:spcBef>
                        <a:spcAft>
                          <a:spcPct val="0"/>
                        </a:spcAft>
                        <a:buClr>
                          <a:schemeClr val="accent2"/>
                        </a:buClr>
                        <a:buSzPct val="120000"/>
                        <a:buFont typeface="Wingdings" pitchFamily="2" charset="2"/>
                        <a:buChar char="§"/>
                        <a:tabLst/>
                      </a:pPr>
                      <a:r>
                        <a:rPr kumimoji="0" lang="de-DE" sz="1200" b="1" i="0" u="none" strike="noStrike" kern="1200" cap="none" normalizeH="0" baseline="0" dirty="0">
                          <a:ln>
                            <a:noFill/>
                          </a:ln>
                          <a:solidFill>
                            <a:schemeClr val="tx1"/>
                          </a:solidFill>
                          <a:effectLst/>
                          <a:latin typeface="Calibri" pitchFamily="34" charset="0"/>
                          <a:ea typeface="+mn-ea"/>
                          <a:cs typeface="Calibri" pitchFamily="34" charset="0"/>
                        </a:rPr>
                        <a:t>Scoping of platform activities and official launch of AP on water</a:t>
                      </a:r>
                    </a:p>
                    <a:p>
                      <a:pPr marL="171450" marR="0" lvl="0" indent="-171450" algn="l" defTabSz="914400" rtl="0" eaLnBrk="1" fontAlgn="base" latinLnBrk="0" hangingPunct="1">
                        <a:lnSpc>
                          <a:spcPct val="100000"/>
                        </a:lnSpc>
                        <a:spcBef>
                          <a:spcPct val="60000"/>
                        </a:spcBef>
                        <a:spcAft>
                          <a:spcPct val="0"/>
                        </a:spcAft>
                        <a:buClr>
                          <a:schemeClr val="accent2"/>
                        </a:buClr>
                        <a:buSzPct val="120000"/>
                        <a:buFont typeface="Wingdings" pitchFamily="2" charset="2"/>
                        <a:buChar char="§"/>
                        <a:tabLst/>
                      </a:pPr>
                      <a:r>
                        <a:rPr kumimoji="0" lang="de-DE" sz="1200" b="1" i="0" u="none" strike="noStrike" kern="1200" cap="none" normalizeH="0" baseline="0" dirty="0">
                          <a:ln>
                            <a:noFill/>
                          </a:ln>
                          <a:solidFill>
                            <a:schemeClr val="tx1"/>
                          </a:solidFill>
                          <a:effectLst/>
                          <a:latin typeface="Calibri" pitchFamily="34" charset="0"/>
                          <a:ea typeface="+mn-ea"/>
                          <a:cs typeface="Calibri" pitchFamily="34" charset="0"/>
                        </a:rPr>
                        <a:t>Develop and implement engagement opportunities with key UNGC Local Networks</a:t>
                      </a:r>
                    </a:p>
                    <a:p>
                      <a:pPr marL="171450" marR="0" lvl="0" indent="-171450" algn="l" defTabSz="914400" rtl="0" eaLnBrk="1" fontAlgn="base" latinLnBrk="0" hangingPunct="1">
                        <a:lnSpc>
                          <a:spcPct val="100000"/>
                        </a:lnSpc>
                        <a:spcBef>
                          <a:spcPct val="60000"/>
                        </a:spcBef>
                        <a:spcAft>
                          <a:spcPct val="0"/>
                        </a:spcAft>
                        <a:buClr>
                          <a:schemeClr val="accent2"/>
                        </a:buClr>
                        <a:buSzPct val="120000"/>
                        <a:buFont typeface="Wingdings" pitchFamily="2" charset="2"/>
                        <a:buChar char="§"/>
                        <a:tabLst/>
                      </a:pPr>
                      <a:r>
                        <a:rPr kumimoji="0" lang="de-DE" sz="1200" b="1" i="0" u="none" strike="noStrike" kern="1200" cap="none" normalizeH="0" baseline="0" dirty="0">
                          <a:ln>
                            <a:noFill/>
                          </a:ln>
                          <a:solidFill>
                            <a:schemeClr val="tx1"/>
                          </a:solidFill>
                          <a:effectLst/>
                          <a:latin typeface="Calibri" pitchFamily="34" charset="0"/>
                          <a:ea typeface="+mn-ea"/>
                          <a:cs typeface="Calibri" pitchFamily="34" charset="0"/>
                        </a:rPr>
                        <a:t>Develop resources and tools for socializing corporate water stewardship via the Water Stewardship Toolbox </a:t>
                      </a:r>
                    </a:p>
                    <a:p>
                      <a:pPr marL="171450" marR="0" lvl="0" indent="-171450" algn="l" defTabSz="914400" rtl="0" eaLnBrk="1" fontAlgn="base" latinLnBrk="0" hangingPunct="1">
                        <a:lnSpc>
                          <a:spcPct val="100000"/>
                        </a:lnSpc>
                        <a:spcBef>
                          <a:spcPct val="60000"/>
                        </a:spcBef>
                        <a:spcAft>
                          <a:spcPct val="0"/>
                        </a:spcAft>
                        <a:buClr>
                          <a:schemeClr val="accent2"/>
                        </a:buClr>
                        <a:buSzPct val="120000"/>
                        <a:buFont typeface="Wingdings" pitchFamily="2" charset="2"/>
                        <a:buChar char="§"/>
                        <a:tabLst/>
                      </a:pPr>
                      <a:r>
                        <a:rPr kumimoji="0" lang="de-DE" sz="1200" b="1" i="0" u="none" strike="noStrike" kern="1200" cap="none" normalizeH="0" baseline="0" dirty="0">
                          <a:ln>
                            <a:noFill/>
                          </a:ln>
                          <a:solidFill>
                            <a:schemeClr val="tx1"/>
                          </a:solidFill>
                          <a:effectLst/>
                          <a:latin typeface="Calibri" pitchFamily="34" charset="0"/>
                          <a:ea typeface="+mn-ea"/>
                          <a:cs typeface="Calibri" pitchFamily="34" charset="0"/>
                        </a:rPr>
                        <a:t>Collective Action and Policy Engagement by Industry Sector or Issue </a:t>
                      </a:r>
                    </a:p>
                    <a:p>
                      <a:pPr marL="171450" marR="0" lvl="0" indent="-171450" algn="l" defTabSz="914400" rtl="0" eaLnBrk="1" fontAlgn="base" latinLnBrk="0" hangingPunct="1">
                        <a:lnSpc>
                          <a:spcPct val="100000"/>
                        </a:lnSpc>
                        <a:spcBef>
                          <a:spcPct val="60000"/>
                        </a:spcBef>
                        <a:spcAft>
                          <a:spcPct val="0"/>
                        </a:spcAft>
                        <a:buClr>
                          <a:schemeClr val="accent2"/>
                        </a:buClr>
                        <a:buSzPct val="120000"/>
                        <a:buFont typeface="Wingdings" pitchFamily="2" charset="2"/>
                        <a:buChar char="§"/>
                        <a:tabLst/>
                      </a:pPr>
                      <a:r>
                        <a:rPr kumimoji="0" lang="de-DE" sz="1200" b="1" i="0" u="none" strike="noStrike" kern="1200" cap="none" normalizeH="0" baseline="0" dirty="0">
                          <a:ln>
                            <a:noFill/>
                          </a:ln>
                          <a:solidFill>
                            <a:schemeClr val="tx1"/>
                          </a:solidFill>
                          <a:effectLst/>
                          <a:latin typeface="Calibri" pitchFamily="34" charset="0"/>
                          <a:ea typeface="+mn-ea"/>
                          <a:cs typeface="Calibri" pitchFamily="34" charset="0"/>
                        </a:rPr>
                        <a:t>Develop indicators, metrics, and disclosure for impact</a:t>
                      </a:r>
                    </a:p>
                    <a:p>
                      <a:pPr marL="171450" marR="0" lvl="0" indent="-171450" algn="l" defTabSz="914400" rtl="0" eaLnBrk="1" fontAlgn="base" latinLnBrk="0" hangingPunct="1">
                        <a:lnSpc>
                          <a:spcPct val="100000"/>
                        </a:lnSpc>
                        <a:spcBef>
                          <a:spcPct val="60000"/>
                        </a:spcBef>
                        <a:spcAft>
                          <a:spcPct val="0"/>
                        </a:spcAft>
                        <a:buClr>
                          <a:schemeClr val="accent2"/>
                        </a:buClr>
                        <a:buSzPct val="120000"/>
                        <a:buFont typeface="Wingdings" pitchFamily="2" charset="2"/>
                        <a:buChar char="§"/>
                        <a:tabLst/>
                      </a:pPr>
                      <a:r>
                        <a:rPr kumimoji="0" lang="de-DE" sz="1200" b="1" i="0" u="none" strike="noStrike" kern="1200" cap="none" normalizeH="0" baseline="0" dirty="0">
                          <a:ln>
                            <a:noFill/>
                          </a:ln>
                          <a:solidFill>
                            <a:schemeClr val="tx1"/>
                          </a:solidFill>
                          <a:effectLst/>
                          <a:latin typeface="Calibri" pitchFamily="34" charset="0"/>
                          <a:ea typeface="+mn-ea"/>
                          <a:cs typeface="Calibri" pitchFamily="34" charset="0"/>
                        </a:rPr>
                        <a:t>Further Scale WASH and Stewardship Activities </a:t>
                      </a:r>
                    </a:p>
                  </a:txBody>
                  <a:tcPr marL="83077" marR="83077"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0"/>
                        </a:spcBef>
                        <a:spcAft>
                          <a:spcPct val="0"/>
                        </a:spcAft>
                        <a:buClr>
                          <a:schemeClr val="accent1"/>
                        </a:buClr>
                        <a:buSzTx/>
                        <a:buFont typeface="Wingdings" pitchFamily="2" charset="2"/>
                        <a:buNone/>
                        <a:tabLst/>
                      </a:pPr>
                      <a:endParaRPr kumimoji="0" lang="en-US" sz="1200" b="1" i="1" u="none" strike="noStrike" cap="none" normalizeH="0" baseline="0" dirty="0">
                        <a:ln>
                          <a:noFill/>
                        </a:ln>
                        <a:solidFill>
                          <a:schemeClr val="tx1"/>
                        </a:solidFill>
                        <a:effectLst/>
                        <a:latin typeface="Calibri" pitchFamily="34" charset="0"/>
                        <a:cs typeface="Calibri" pitchFamily="34" charset="0"/>
                      </a:endParaRPr>
                    </a:p>
                  </a:txBody>
                  <a:tcPr marL="83077" marR="83077"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0"/>
                        </a:spcBef>
                        <a:spcAft>
                          <a:spcPct val="0"/>
                        </a:spcAft>
                        <a:buClr>
                          <a:schemeClr val="accent1"/>
                        </a:buClr>
                        <a:buSzTx/>
                        <a:buFont typeface="Wingdings" pitchFamily="2" charset="2"/>
                        <a:buNone/>
                        <a:tabLst/>
                      </a:pPr>
                      <a:endParaRPr kumimoji="0" lang="en-US" sz="1200" b="1" i="1" u="none" strike="noStrike" cap="none" normalizeH="0" baseline="0" dirty="0">
                        <a:ln>
                          <a:noFill/>
                        </a:ln>
                        <a:solidFill>
                          <a:schemeClr val="tx1"/>
                        </a:solidFill>
                        <a:effectLst/>
                        <a:latin typeface="Calibri" pitchFamily="34" charset="0"/>
                        <a:cs typeface="Calibri" pitchFamily="34" charset="0"/>
                      </a:endParaRPr>
                    </a:p>
                  </a:txBody>
                  <a:tcPr marL="83077" marR="83077"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0"/>
                        </a:spcBef>
                        <a:spcAft>
                          <a:spcPct val="0"/>
                        </a:spcAft>
                        <a:buClr>
                          <a:schemeClr val="accent1"/>
                        </a:buClr>
                        <a:buSzTx/>
                        <a:buFont typeface="Wingdings" pitchFamily="2" charset="2"/>
                        <a:buNone/>
                        <a:tabLst/>
                      </a:pPr>
                      <a:endParaRPr kumimoji="0" lang="en-US" sz="1200" b="1" i="1" u="none" strike="noStrike" cap="none" normalizeH="0" baseline="0" dirty="0">
                        <a:ln>
                          <a:noFill/>
                        </a:ln>
                        <a:solidFill>
                          <a:schemeClr val="tx1"/>
                        </a:solidFill>
                        <a:effectLst/>
                        <a:latin typeface="Calibri" pitchFamily="34" charset="0"/>
                        <a:cs typeface="Calibri" pitchFamily="34" charset="0"/>
                      </a:endParaRPr>
                    </a:p>
                  </a:txBody>
                  <a:tcPr marL="83077" marR="83077"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0"/>
                        </a:spcBef>
                        <a:spcAft>
                          <a:spcPct val="0"/>
                        </a:spcAft>
                        <a:buClr>
                          <a:schemeClr val="accent1"/>
                        </a:buClr>
                        <a:buSzTx/>
                        <a:buFont typeface="Wingdings" pitchFamily="2" charset="2"/>
                        <a:buNone/>
                        <a:tabLst/>
                      </a:pPr>
                      <a:endParaRPr kumimoji="0" lang="en-US" sz="1200" b="1" i="1" u="none" strike="noStrike" cap="none" normalizeH="0" baseline="0" dirty="0">
                        <a:ln>
                          <a:noFill/>
                        </a:ln>
                        <a:solidFill>
                          <a:schemeClr val="tx1"/>
                        </a:solidFill>
                        <a:effectLst/>
                        <a:latin typeface="Calibri" pitchFamily="34" charset="0"/>
                        <a:cs typeface="Calibri" pitchFamily="34" charset="0"/>
                      </a:endParaRPr>
                    </a:p>
                  </a:txBody>
                  <a:tcPr marL="83077" marR="83077"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0"/>
                        </a:spcBef>
                        <a:spcAft>
                          <a:spcPct val="0"/>
                        </a:spcAft>
                        <a:buClr>
                          <a:schemeClr val="accent1"/>
                        </a:buClr>
                        <a:buSzTx/>
                        <a:buFont typeface="Wingdings" pitchFamily="2" charset="2"/>
                        <a:buNone/>
                        <a:tabLst/>
                      </a:pPr>
                      <a:endParaRPr kumimoji="0" lang="en-US" sz="1200" b="1" i="1" u="none" strike="noStrike" cap="none" normalizeH="0" baseline="0" dirty="0">
                        <a:ln>
                          <a:noFill/>
                        </a:ln>
                        <a:solidFill>
                          <a:schemeClr val="tx1"/>
                        </a:solidFill>
                        <a:effectLst/>
                        <a:latin typeface="Calibri" pitchFamily="34" charset="0"/>
                        <a:cs typeface="Calibri" pitchFamily="34" charset="0"/>
                      </a:endParaRPr>
                    </a:p>
                  </a:txBody>
                  <a:tcPr marL="83077" marR="83077"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bl>
          </a:graphicData>
        </a:graphic>
      </p:graphicFrame>
      <p:sp>
        <p:nvSpPr>
          <p:cNvPr id="27" name="Rectangle 30"/>
          <p:cNvSpPr>
            <a:spLocks noChangeArrowheads="1"/>
          </p:cNvSpPr>
          <p:nvPr/>
        </p:nvSpPr>
        <p:spPr bwMode="auto">
          <a:xfrm rot="2700000">
            <a:off x="6246137" y="1335339"/>
            <a:ext cx="170418" cy="152874"/>
          </a:xfrm>
          <a:prstGeom prst="rect">
            <a:avLst/>
          </a:prstGeom>
          <a:solidFill>
            <a:srgbClr val="F57D23"/>
          </a:solidFill>
          <a:ln w="9525">
            <a:solidFill>
              <a:schemeClr val="accent3"/>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0000" tIns="46800" rIns="90000" bIns="46800" anchor="ctr"/>
          <a:lstStyle/>
          <a:p>
            <a:endParaRPr lang="en-US" sz="1600">
              <a:latin typeface="Calibri" pitchFamily="34" charset="0"/>
              <a:cs typeface="Calibri" pitchFamily="34" charset="0"/>
            </a:endParaRPr>
          </a:p>
        </p:txBody>
      </p:sp>
      <p:sp>
        <p:nvSpPr>
          <p:cNvPr id="28" name="Rectangle 30"/>
          <p:cNvSpPr>
            <a:spLocks noChangeArrowheads="1"/>
          </p:cNvSpPr>
          <p:nvPr/>
        </p:nvSpPr>
        <p:spPr bwMode="auto">
          <a:xfrm rot="2700000">
            <a:off x="7243877" y="1721975"/>
            <a:ext cx="161646" cy="161646"/>
          </a:xfrm>
          <a:prstGeom prst="rect">
            <a:avLst/>
          </a:prstGeom>
          <a:solidFill>
            <a:srgbClr val="F57D23"/>
          </a:solidFill>
          <a:ln w="9525">
            <a:solidFill>
              <a:schemeClr val="accent3"/>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0000" tIns="46800" rIns="90000" bIns="46800" anchor="ctr"/>
          <a:lstStyle/>
          <a:p>
            <a:endParaRPr lang="en-US" sz="1600">
              <a:latin typeface="Calibri" pitchFamily="34" charset="0"/>
              <a:cs typeface="Calibri" pitchFamily="34" charset="0"/>
            </a:endParaRPr>
          </a:p>
        </p:txBody>
      </p:sp>
      <p:sp>
        <p:nvSpPr>
          <p:cNvPr id="29" name="Rectangle 30"/>
          <p:cNvSpPr>
            <a:spLocks noChangeArrowheads="1"/>
          </p:cNvSpPr>
          <p:nvPr/>
        </p:nvSpPr>
        <p:spPr bwMode="auto">
          <a:xfrm rot="2700000">
            <a:off x="8946737" y="2547635"/>
            <a:ext cx="161646" cy="161646"/>
          </a:xfrm>
          <a:prstGeom prst="rect">
            <a:avLst/>
          </a:prstGeom>
          <a:solidFill>
            <a:srgbClr val="F57D23"/>
          </a:solidFill>
          <a:ln w="9525">
            <a:solidFill>
              <a:schemeClr val="accent3"/>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0000" tIns="46800" rIns="90000" bIns="46800" anchor="ctr"/>
          <a:lstStyle/>
          <a:p>
            <a:endParaRPr lang="en-US" sz="1600">
              <a:latin typeface="Calibri" pitchFamily="34" charset="0"/>
              <a:cs typeface="Calibri" pitchFamily="34" charset="0"/>
            </a:endParaRPr>
          </a:p>
        </p:txBody>
      </p:sp>
      <p:sp>
        <p:nvSpPr>
          <p:cNvPr id="30" name="Rectangle 29"/>
          <p:cNvSpPr>
            <a:spLocks noChangeArrowheads="1"/>
          </p:cNvSpPr>
          <p:nvPr/>
        </p:nvSpPr>
        <p:spPr bwMode="auto">
          <a:xfrm rot="10800000" flipV="1">
            <a:off x="8557769" y="3108393"/>
            <a:ext cx="2114442" cy="296249"/>
          </a:xfrm>
          <a:prstGeom prst="rect">
            <a:avLst/>
          </a:prstGeom>
          <a:solidFill>
            <a:schemeClr val="accent2"/>
          </a:solidFill>
          <a:ln w="9525">
            <a:solidFill>
              <a:schemeClr val="accent3"/>
            </a:solidFill>
            <a:miter lim="800000"/>
            <a:headEnd/>
            <a:tailEnd/>
          </a:ln>
          <a:effectLst>
            <a:outerShdw blurRad="50800" dist="38100" dir="5400000" algn="t" rotWithShape="0">
              <a:prstClr val="black">
                <a:alpha val="40000"/>
              </a:prstClr>
            </a:outerShdw>
          </a:effectLst>
        </p:spPr>
        <p:txBody>
          <a:bodyPr wrap="none" lIns="90000" tIns="46800" rIns="90000" bIns="46800" anchor="ctr"/>
          <a:lstStyle/>
          <a:p>
            <a:endParaRPr lang="en-US" sz="1600">
              <a:latin typeface="Calibri" pitchFamily="34" charset="0"/>
              <a:cs typeface="Calibri" pitchFamily="34" charset="0"/>
            </a:endParaRPr>
          </a:p>
        </p:txBody>
      </p:sp>
      <p:sp>
        <p:nvSpPr>
          <p:cNvPr id="31" name="Rectangle 30"/>
          <p:cNvSpPr>
            <a:spLocks noChangeArrowheads="1"/>
          </p:cNvSpPr>
          <p:nvPr/>
        </p:nvSpPr>
        <p:spPr bwMode="auto">
          <a:xfrm rot="10800000" flipV="1">
            <a:off x="7504972" y="2502798"/>
            <a:ext cx="1251270" cy="251321"/>
          </a:xfrm>
          <a:prstGeom prst="rect">
            <a:avLst/>
          </a:prstGeom>
          <a:solidFill>
            <a:schemeClr val="accent2"/>
          </a:solidFill>
          <a:ln w="9525">
            <a:solidFill>
              <a:schemeClr val="accent3"/>
            </a:solidFill>
            <a:miter lim="800000"/>
            <a:headEnd/>
            <a:tailEnd/>
          </a:ln>
          <a:effectLst>
            <a:outerShdw blurRad="50800" dist="38100" dir="5400000" algn="t" rotWithShape="0">
              <a:prstClr val="black">
                <a:alpha val="40000"/>
              </a:prstClr>
            </a:outerShdw>
          </a:effectLst>
        </p:spPr>
        <p:txBody>
          <a:bodyPr wrap="none" lIns="90000" tIns="46800" rIns="90000" bIns="46800" anchor="ctr"/>
          <a:lstStyle/>
          <a:p>
            <a:endParaRPr lang="en-US" sz="1600">
              <a:latin typeface="Calibri" pitchFamily="34" charset="0"/>
              <a:cs typeface="Calibri" pitchFamily="34" charset="0"/>
            </a:endParaRPr>
          </a:p>
        </p:txBody>
      </p:sp>
      <p:sp>
        <p:nvSpPr>
          <p:cNvPr id="32" name="Rectangle 31"/>
          <p:cNvSpPr>
            <a:spLocks noChangeArrowheads="1"/>
          </p:cNvSpPr>
          <p:nvPr/>
        </p:nvSpPr>
        <p:spPr bwMode="auto">
          <a:xfrm rot="10800000" flipV="1">
            <a:off x="8606214" y="3986824"/>
            <a:ext cx="2108203" cy="228606"/>
          </a:xfrm>
          <a:prstGeom prst="rect">
            <a:avLst/>
          </a:prstGeom>
          <a:solidFill>
            <a:schemeClr val="accent2"/>
          </a:solidFill>
          <a:ln w="9525">
            <a:solidFill>
              <a:schemeClr val="accent3"/>
            </a:solidFill>
            <a:miter lim="800000"/>
            <a:headEnd/>
            <a:tailEnd/>
          </a:ln>
          <a:effectLst>
            <a:outerShdw blurRad="50800" dist="38100" dir="5400000" algn="t" rotWithShape="0">
              <a:prstClr val="black">
                <a:alpha val="40000"/>
              </a:prstClr>
            </a:outerShdw>
          </a:effectLst>
        </p:spPr>
        <p:txBody>
          <a:bodyPr wrap="none" lIns="90000" tIns="46800" rIns="90000" bIns="46800" anchor="ctr"/>
          <a:lstStyle/>
          <a:p>
            <a:endParaRPr lang="en-US" sz="1600">
              <a:latin typeface="Calibri" pitchFamily="34" charset="0"/>
              <a:cs typeface="Calibri" pitchFamily="34" charset="0"/>
            </a:endParaRPr>
          </a:p>
        </p:txBody>
      </p:sp>
      <p:sp>
        <p:nvSpPr>
          <p:cNvPr id="33" name="Rectangle 32"/>
          <p:cNvSpPr>
            <a:spLocks noChangeArrowheads="1"/>
          </p:cNvSpPr>
          <p:nvPr/>
        </p:nvSpPr>
        <p:spPr bwMode="auto">
          <a:xfrm rot="10800000" flipV="1">
            <a:off x="8606214" y="4717278"/>
            <a:ext cx="2095906" cy="244729"/>
          </a:xfrm>
          <a:prstGeom prst="rect">
            <a:avLst/>
          </a:prstGeom>
          <a:solidFill>
            <a:schemeClr val="accent2"/>
          </a:solidFill>
          <a:ln w="9525">
            <a:solidFill>
              <a:schemeClr val="accent3"/>
            </a:solidFill>
            <a:miter lim="800000"/>
            <a:headEnd/>
            <a:tailEnd/>
          </a:ln>
          <a:effectLst>
            <a:outerShdw blurRad="50800" dist="38100" dir="5400000" algn="t" rotWithShape="0">
              <a:prstClr val="black">
                <a:alpha val="40000"/>
              </a:prstClr>
            </a:outerShdw>
          </a:effectLst>
        </p:spPr>
        <p:txBody>
          <a:bodyPr wrap="none" lIns="90000" tIns="46800" rIns="90000" bIns="46800" anchor="ctr"/>
          <a:lstStyle/>
          <a:p>
            <a:endParaRPr lang="en-US" sz="1600">
              <a:latin typeface="Calibri" pitchFamily="34" charset="0"/>
              <a:cs typeface="Calibri" pitchFamily="34" charset="0"/>
            </a:endParaRPr>
          </a:p>
        </p:txBody>
      </p:sp>
      <p:sp>
        <p:nvSpPr>
          <p:cNvPr id="34" name="Rectangle 33"/>
          <p:cNvSpPr>
            <a:spLocks noChangeArrowheads="1"/>
          </p:cNvSpPr>
          <p:nvPr/>
        </p:nvSpPr>
        <p:spPr bwMode="auto">
          <a:xfrm rot="10800000" flipV="1">
            <a:off x="4922864" y="1318136"/>
            <a:ext cx="990600" cy="274042"/>
          </a:xfrm>
          <a:prstGeom prst="rect">
            <a:avLst/>
          </a:prstGeom>
          <a:solidFill>
            <a:schemeClr val="accent2"/>
          </a:solidFill>
          <a:ln w="9525">
            <a:solidFill>
              <a:schemeClr val="accent3"/>
            </a:solidFill>
            <a:miter lim="800000"/>
            <a:headEnd/>
            <a:tailEnd/>
          </a:ln>
          <a:effectLst>
            <a:outerShdw blurRad="50800" dist="38100" dir="5400000" algn="t" rotWithShape="0">
              <a:prstClr val="black">
                <a:alpha val="40000"/>
              </a:prstClr>
            </a:outerShdw>
          </a:effectLst>
        </p:spPr>
        <p:txBody>
          <a:bodyPr wrap="none" lIns="90000" tIns="46800" rIns="90000" bIns="46800" anchor="ctr"/>
          <a:lstStyle/>
          <a:p>
            <a:endParaRPr lang="en-US" sz="1600">
              <a:latin typeface="Calibri" pitchFamily="34" charset="0"/>
              <a:cs typeface="Calibri" pitchFamily="34" charset="0"/>
            </a:endParaRPr>
          </a:p>
        </p:txBody>
      </p:sp>
      <p:sp>
        <p:nvSpPr>
          <p:cNvPr id="35" name="Rectangle 34"/>
          <p:cNvSpPr>
            <a:spLocks noChangeArrowheads="1"/>
          </p:cNvSpPr>
          <p:nvPr/>
        </p:nvSpPr>
        <p:spPr bwMode="auto">
          <a:xfrm rot="10800000" flipV="1">
            <a:off x="8638822" y="5335206"/>
            <a:ext cx="2108203" cy="244729"/>
          </a:xfrm>
          <a:prstGeom prst="rect">
            <a:avLst/>
          </a:prstGeom>
          <a:solidFill>
            <a:schemeClr val="accent2"/>
          </a:solidFill>
          <a:ln w="9525">
            <a:solidFill>
              <a:schemeClr val="accent3"/>
            </a:solidFill>
            <a:miter lim="800000"/>
            <a:headEnd/>
            <a:tailEnd/>
          </a:ln>
          <a:effectLst>
            <a:outerShdw blurRad="50800" dist="38100" dir="5400000" algn="t" rotWithShape="0">
              <a:prstClr val="black">
                <a:alpha val="40000"/>
              </a:prstClr>
            </a:outerShdw>
          </a:effectLst>
        </p:spPr>
        <p:txBody>
          <a:bodyPr wrap="none" lIns="90000" tIns="46800" rIns="90000" bIns="46800" anchor="ctr"/>
          <a:lstStyle/>
          <a:p>
            <a:endParaRPr lang="en-US" sz="1600">
              <a:latin typeface="Calibri" pitchFamily="34" charset="0"/>
              <a:cs typeface="Calibri" pitchFamily="34" charset="0"/>
            </a:endParaRPr>
          </a:p>
        </p:txBody>
      </p:sp>
      <p:sp>
        <p:nvSpPr>
          <p:cNvPr id="36" name="Rectangle 30"/>
          <p:cNvSpPr>
            <a:spLocks noChangeArrowheads="1"/>
          </p:cNvSpPr>
          <p:nvPr/>
        </p:nvSpPr>
        <p:spPr bwMode="auto">
          <a:xfrm rot="2700000">
            <a:off x="10862599" y="3209518"/>
            <a:ext cx="161646" cy="161646"/>
          </a:xfrm>
          <a:prstGeom prst="rect">
            <a:avLst/>
          </a:prstGeom>
          <a:solidFill>
            <a:srgbClr val="F57D23"/>
          </a:solidFill>
          <a:ln w="9525">
            <a:solidFill>
              <a:schemeClr val="accent3"/>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0000" tIns="46800" rIns="90000" bIns="46800" anchor="ctr"/>
          <a:lstStyle/>
          <a:p>
            <a:endParaRPr lang="en-US" sz="1600">
              <a:latin typeface="Calibri" pitchFamily="34" charset="0"/>
              <a:cs typeface="Calibri" pitchFamily="34" charset="0"/>
            </a:endParaRPr>
          </a:p>
        </p:txBody>
      </p:sp>
      <p:sp>
        <p:nvSpPr>
          <p:cNvPr id="37" name="Rectangle 30"/>
          <p:cNvSpPr>
            <a:spLocks noChangeArrowheads="1"/>
          </p:cNvSpPr>
          <p:nvPr/>
        </p:nvSpPr>
        <p:spPr bwMode="auto">
          <a:xfrm rot="2700000">
            <a:off x="10860763" y="4021776"/>
            <a:ext cx="161646" cy="161646"/>
          </a:xfrm>
          <a:prstGeom prst="rect">
            <a:avLst/>
          </a:prstGeom>
          <a:solidFill>
            <a:srgbClr val="F57D23"/>
          </a:solidFill>
          <a:ln w="9525">
            <a:solidFill>
              <a:schemeClr val="accent3"/>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0000" tIns="46800" rIns="90000" bIns="46800" anchor="ctr"/>
          <a:lstStyle/>
          <a:p>
            <a:endParaRPr lang="en-US" sz="1600">
              <a:latin typeface="Calibri" pitchFamily="34" charset="0"/>
              <a:cs typeface="Calibri" pitchFamily="34" charset="0"/>
            </a:endParaRPr>
          </a:p>
        </p:txBody>
      </p:sp>
      <p:sp>
        <p:nvSpPr>
          <p:cNvPr id="38" name="Rectangle 30"/>
          <p:cNvSpPr>
            <a:spLocks noChangeArrowheads="1"/>
          </p:cNvSpPr>
          <p:nvPr/>
        </p:nvSpPr>
        <p:spPr bwMode="auto">
          <a:xfrm rot="2700000">
            <a:off x="10847602" y="4766884"/>
            <a:ext cx="161646" cy="161646"/>
          </a:xfrm>
          <a:prstGeom prst="rect">
            <a:avLst/>
          </a:prstGeom>
          <a:solidFill>
            <a:srgbClr val="F57D23"/>
          </a:solidFill>
          <a:ln w="9525">
            <a:solidFill>
              <a:schemeClr val="accent3"/>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0000" tIns="46800" rIns="90000" bIns="46800" anchor="ctr"/>
          <a:lstStyle/>
          <a:p>
            <a:endParaRPr lang="en-US" sz="1600">
              <a:latin typeface="Calibri" pitchFamily="34" charset="0"/>
              <a:cs typeface="Calibri" pitchFamily="34" charset="0"/>
            </a:endParaRPr>
          </a:p>
        </p:txBody>
      </p:sp>
      <p:sp>
        <p:nvSpPr>
          <p:cNvPr id="39" name="Rectangle 30"/>
          <p:cNvSpPr>
            <a:spLocks noChangeArrowheads="1"/>
          </p:cNvSpPr>
          <p:nvPr/>
        </p:nvSpPr>
        <p:spPr bwMode="auto">
          <a:xfrm rot="2700000">
            <a:off x="10860763" y="5354079"/>
            <a:ext cx="161646" cy="161646"/>
          </a:xfrm>
          <a:prstGeom prst="rect">
            <a:avLst/>
          </a:prstGeom>
          <a:solidFill>
            <a:srgbClr val="F57D23"/>
          </a:solidFill>
          <a:ln w="9525">
            <a:solidFill>
              <a:schemeClr val="accent3"/>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0000" tIns="46800" rIns="90000" bIns="46800" anchor="ctr"/>
          <a:lstStyle/>
          <a:p>
            <a:endParaRPr lang="en-US" sz="1600">
              <a:latin typeface="Calibri" pitchFamily="34" charset="0"/>
              <a:cs typeface="Calibri" pitchFamily="34" charset="0"/>
            </a:endParaRPr>
          </a:p>
        </p:txBody>
      </p:sp>
      <p:sp>
        <p:nvSpPr>
          <p:cNvPr id="40" name="Rectangle 39"/>
          <p:cNvSpPr>
            <a:spLocks noChangeArrowheads="1"/>
          </p:cNvSpPr>
          <p:nvPr/>
        </p:nvSpPr>
        <p:spPr bwMode="auto">
          <a:xfrm rot="10800000" flipV="1">
            <a:off x="8638823" y="5842986"/>
            <a:ext cx="2108203" cy="244729"/>
          </a:xfrm>
          <a:prstGeom prst="rect">
            <a:avLst/>
          </a:prstGeom>
          <a:solidFill>
            <a:schemeClr val="accent2"/>
          </a:solidFill>
          <a:ln w="9525">
            <a:solidFill>
              <a:schemeClr val="accent3"/>
            </a:solidFill>
            <a:miter lim="800000"/>
            <a:headEnd/>
            <a:tailEnd/>
          </a:ln>
          <a:effectLst>
            <a:outerShdw blurRad="50800" dist="38100" dir="5400000" algn="t" rotWithShape="0">
              <a:prstClr val="black">
                <a:alpha val="40000"/>
              </a:prstClr>
            </a:outerShdw>
          </a:effectLst>
        </p:spPr>
        <p:txBody>
          <a:bodyPr wrap="none" lIns="90000" tIns="46800" rIns="90000" bIns="46800" anchor="ctr"/>
          <a:lstStyle/>
          <a:p>
            <a:endParaRPr lang="en-US" sz="1600">
              <a:latin typeface="Calibri" pitchFamily="34" charset="0"/>
              <a:cs typeface="Calibri" pitchFamily="34" charset="0"/>
            </a:endParaRPr>
          </a:p>
        </p:txBody>
      </p:sp>
      <p:sp>
        <p:nvSpPr>
          <p:cNvPr id="41" name="Rectangle 30"/>
          <p:cNvSpPr>
            <a:spLocks noChangeArrowheads="1"/>
          </p:cNvSpPr>
          <p:nvPr/>
        </p:nvSpPr>
        <p:spPr bwMode="auto">
          <a:xfrm rot="2700000">
            <a:off x="10838729" y="5876463"/>
            <a:ext cx="161646" cy="161646"/>
          </a:xfrm>
          <a:prstGeom prst="rect">
            <a:avLst/>
          </a:prstGeom>
          <a:solidFill>
            <a:srgbClr val="F57D23"/>
          </a:solidFill>
          <a:ln w="9525">
            <a:solidFill>
              <a:schemeClr val="accent3"/>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0000" tIns="46800" rIns="90000" bIns="46800" anchor="ctr"/>
          <a:lstStyle/>
          <a:p>
            <a:endParaRPr lang="en-US" sz="1600">
              <a:latin typeface="Calibri" pitchFamily="34" charset="0"/>
              <a:cs typeface="Calibri" pitchFamily="34" charset="0"/>
            </a:endParaRPr>
          </a:p>
        </p:txBody>
      </p:sp>
      <p:sp>
        <p:nvSpPr>
          <p:cNvPr id="43" name="Title 1"/>
          <p:cNvSpPr>
            <a:spLocks noGrp="1"/>
          </p:cNvSpPr>
          <p:nvPr>
            <p:ph type="title"/>
          </p:nvPr>
        </p:nvSpPr>
        <p:spPr>
          <a:xfrm>
            <a:off x="210584" y="0"/>
            <a:ext cx="8702675" cy="915987"/>
          </a:xfrm>
        </p:spPr>
        <p:txBody>
          <a:bodyPr/>
          <a:lstStyle/>
          <a:p>
            <a:r>
              <a:rPr lang="en-US" sz="2800" dirty="0">
                <a:solidFill>
                  <a:schemeClr val="bg1"/>
                </a:solidFill>
                <a:latin typeface="Flama Extrabold" pitchFamily="50" charset="0"/>
              </a:rPr>
              <a:t>Activities Timeline – to be refined</a:t>
            </a:r>
          </a:p>
        </p:txBody>
      </p:sp>
    </p:spTree>
    <p:extLst>
      <p:ext uri="{BB962C8B-B14F-4D97-AF65-F5344CB8AC3E}">
        <p14:creationId xmlns:p14="http://schemas.microsoft.com/office/powerpoint/2010/main" val="256256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0726" y="989697"/>
            <a:ext cx="11096017" cy="5334000"/>
          </a:xfrm>
          <a:prstGeom prst="rect">
            <a:avLst/>
          </a:prstGeom>
          <a:noFill/>
        </p:spPr>
        <p:txBody>
          <a:bodyPr wrap="square" rtlCol="0" anchor="ctr">
            <a:noAutofit/>
          </a:bodyPr>
          <a:lstStyle/>
          <a:p>
            <a:pPr marL="342900" indent="-342900">
              <a:buFont typeface="Arial" pitchFamily="34" charset="0"/>
              <a:buChar char="•"/>
            </a:pPr>
            <a:endParaRPr lang="en-US" dirty="0"/>
          </a:p>
          <a:p>
            <a:pPr marL="342900" lvl="1" indent="-342900">
              <a:spcAft>
                <a:spcPts val="0"/>
              </a:spcAft>
              <a:buClr>
                <a:srgbClr val="000000"/>
              </a:buClr>
              <a:buFont typeface="Arial" pitchFamily="34" charset="0"/>
              <a:buChar char="•"/>
              <a:defRPr/>
            </a:pPr>
            <a:endParaRPr lang="en-US" sz="2400" b="1" dirty="0">
              <a:solidFill>
                <a:srgbClr val="215968"/>
              </a:solidFill>
              <a:latin typeface="Calibri" panose="020F0502020204030204" pitchFamily="34" charset="0"/>
            </a:endParaRPr>
          </a:p>
        </p:txBody>
      </p:sp>
      <p:sp>
        <p:nvSpPr>
          <p:cNvPr id="18" name="Rectangle 5"/>
          <p:cNvSpPr txBox="1">
            <a:spLocks noChangeArrowheads="1"/>
          </p:cNvSpPr>
          <p:nvPr/>
        </p:nvSpPr>
        <p:spPr>
          <a:xfrm>
            <a:off x="309696" y="208692"/>
            <a:ext cx="7467600" cy="771728"/>
          </a:xfrm>
          <a:prstGeom prst="rect">
            <a:avLst/>
          </a:prstGeom>
        </p:spPr>
        <p:txBody>
          <a:bodyPr anchor="ctr"/>
          <a:lstStyle>
            <a:lvl1pPr algn="ctr" rtl="0" eaLnBrk="0" fontAlgn="base" hangingPunct="0">
              <a:spcBef>
                <a:spcPct val="0"/>
              </a:spcBef>
              <a:spcAft>
                <a:spcPct val="0"/>
              </a:spcAft>
              <a:defRPr sz="3600">
                <a:solidFill>
                  <a:srgbClr val="CC3300"/>
                </a:solidFill>
                <a:latin typeface="+mj-lt"/>
                <a:ea typeface="+mj-ea"/>
                <a:cs typeface="+mj-cs"/>
              </a:defRPr>
            </a:lvl1pPr>
            <a:lvl2pPr algn="ctr" rtl="0" eaLnBrk="0" fontAlgn="base" hangingPunct="0">
              <a:spcBef>
                <a:spcPct val="0"/>
              </a:spcBef>
              <a:spcAft>
                <a:spcPct val="0"/>
              </a:spcAft>
              <a:defRPr sz="3600">
                <a:solidFill>
                  <a:srgbClr val="CC3300"/>
                </a:solidFill>
                <a:latin typeface="Arial" charset="0"/>
              </a:defRPr>
            </a:lvl2pPr>
            <a:lvl3pPr algn="ctr" rtl="0" eaLnBrk="0" fontAlgn="base" hangingPunct="0">
              <a:spcBef>
                <a:spcPct val="0"/>
              </a:spcBef>
              <a:spcAft>
                <a:spcPct val="0"/>
              </a:spcAft>
              <a:defRPr sz="3600">
                <a:solidFill>
                  <a:srgbClr val="CC3300"/>
                </a:solidFill>
                <a:latin typeface="Arial" charset="0"/>
              </a:defRPr>
            </a:lvl3pPr>
            <a:lvl4pPr algn="ctr" rtl="0" eaLnBrk="0" fontAlgn="base" hangingPunct="0">
              <a:spcBef>
                <a:spcPct val="0"/>
              </a:spcBef>
              <a:spcAft>
                <a:spcPct val="0"/>
              </a:spcAft>
              <a:defRPr sz="3600">
                <a:solidFill>
                  <a:srgbClr val="CC3300"/>
                </a:solidFill>
                <a:latin typeface="Arial" charset="0"/>
              </a:defRPr>
            </a:lvl4pPr>
            <a:lvl5pPr algn="ctr" rtl="0" eaLnBrk="0" fontAlgn="base" hangingPunct="0">
              <a:spcBef>
                <a:spcPct val="0"/>
              </a:spcBef>
              <a:spcAft>
                <a:spcPct val="0"/>
              </a:spcAft>
              <a:defRPr sz="3600">
                <a:solidFill>
                  <a:srgbClr val="CC3300"/>
                </a:solidFill>
                <a:latin typeface="Arial" charset="0"/>
              </a:defRPr>
            </a:lvl5pPr>
            <a:lvl6pPr marL="457200" algn="ctr" rtl="0" fontAlgn="base">
              <a:spcBef>
                <a:spcPct val="0"/>
              </a:spcBef>
              <a:spcAft>
                <a:spcPct val="0"/>
              </a:spcAft>
              <a:defRPr sz="3600">
                <a:solidFill>
                  <a:srgbClr val="CC3300"/>
                </a:solidFill>
                <a:latin typeface="Arial" charset="0"/>
              </a:defRPr>
            </a:lvl6pPr>
            <a:lvl7pPr marL="914400" algn="ctr" rtl="0" fontAlgn="base">
              <a:spcBef>
                <a:spcPct val="0"/>
              </a:spcBef>
              <a:spcAft>
                <a:spcPct val="0"/>
              </a:spcAft>
              <a:defRPr sz="3600">
                <a:solidFill>
                  <a:srgbClr val="CC3300"/>
                </a:solidFill>
                <a:latin typeface="Arial" charset="0"/>
              </a:defRPr>
            </a:lvl7pPr>
            <a:lvl8pPr marL="1371600" algn="ctr" rtl="0" fontAlgn="base">
              <a:spcBef>
                <a:spcPct val="0"/>
              </a:spcBef>
              <a:spcAft>
                <a:spcPct val="0"/>
              </a:spcAft>
              <a:defRPr sz="3600">
                <a:solidFill>
                  <a:srgbClr val="CC3300"/>
                </a:solidFill>
                <a:latin typeface="Arial" charset="0"/>
              </a:defRPr>
            </a:lvl8pPr>
            <a:lvl9pPr marL="1828800" algn="ctr" rtl="0" fontAlgn="base">
              <a:spcBef>
                <a:spcPct val="0"/>
              </a:spcBef>
              <a:spcAft>
                <a:spcPct val="0"/>
              </a:spcAft>
              <a:defRPr sz="3600">
                <a:solidFill>
                  <a:srgbClr val="CC3300"/>
                </a:solidFill>
                <a:latin typeface="Arial" charset="0"/>
              </a:defRPr>
            </a:lvl9pPr>
          </a:lstStyle>
          <a:p>
            <a:pPr algn="l" eaLnBrk="1" hangingPunct="1"/>
            <a:endParaRPr lang="en-US" sz="2000" dirty="0">
              <a:solidFill>
                <a:srgbClr val="00546E"/>
              </a:solidFill>
              <a:latin typeface="Flama Extrabold" pitchFamily="50" charset="0"/>
              <a:cs typeface="Times New Roman" pitchFamily="18" charset="0"/>
            </a:endParaRPr>
          </a:p>
          <a:p>
            <a:pPr algn="l" eaLnBrk="1" hangingPunct="1"/>
            <a:endParaRPr lang="en-US" sz="2000" dirty="0">
              <a:solidFill>
                <a:srgbClr val="00546E"/>
              </a:solidFill>
              <a:latin typeface="Flama Extrabold" pitchFamily="50" charset="0"/>
              <a:cs typeface="Times New Roman" pitchFamily="18" charset="0"/>
            </a:endParaRPr>
          </a:p>
        </p:txBody>
      </p:sp>
      <p:sp>
        <p:nvSpPr>
          <p:cNvPr id="2" name="TextBox 1"/>
          <p:cNvSpPr txBox="1"/>
          <p:nvPr/>
        </p:nvSpPr>
        <p:spPr>
          <a:xfrm>
            <a:off x="303052" y="54811"/>
            <a:ext cx="8229600" cy="523220"/>
          </a:xfrm>
          <a:prstGeom prst="rect">
            <a:avLst/>
          </a:prstGeom>
          <a:noFill/>
        </p:spPr>
        <p:txBody>
          <a:bodyPr wrap="square" rtlCol="0">
            <a:spAutoFit/>
          </a:bodyPr>
          <a:lstStyle/>
          <a:p>
            <a:r>
              <a:rPr lang="en-US" sz="2800" dirty="0">
                <a:solidFill>
                  <a:schemeClr val="bg1"/>
                </a:solidFill>
                <a:latin typeface="Flama Extrabold" pitchFamily="50" charset="0"/>
              </a:rPr>
              <a:t>Key Expected Outputs &amp; Outcomes </a:t>
            </a:r>
          </a:p>
        </p:txBody>
      </p:sp>
      <p:sp>
        <p:nvSpPr>
          <p:cNvPr id="5" name="TextBox 4"/>
          <p:cNvSpPr txBox="1"/>
          <p:nvPr/>
        </p:nvSpPr>
        <p:spPr>
          <a:xfrm>
            <a:off x="303052" y="616290"/>
            <a:ext cx="11480799" cy="6370975"/>
          </a:xfrm>
          <a:prstGeom prst="rect">
            <a:avLst/>
          </a:prstGeom>
          <a:noFill/>
        </p:spPr>
        <p:txBody>
          <a:bodyPr wrap="square" rtlCol="0">
            <a:spAutoFit/>
          </a:bodyPr>
          <a:lstStyle/>
          <a:p>
            <a:endParaRPr lang="en-US" sz="1800" dirty="0">
              <a:solidFill>
                <a:schemeClr val="bg1"/>
              </a:solidFill>
              <a:latin typeface="Flama Book" pitchFamily="50" charset="0"/>
            </a:endParaRPr>
          </a:p>
          <a:p>
            <a:r>
              <a:rPr lang="en-US" sz="2000" b="1" dirty="0">
                <a:solidFill>
                  <a:schemeClr val="bg1"/>
                </a:solidFill>
                <a:latin typeface="Flama Extrabold" pitchFamily="50" charset="0"/>
              </a:rPr>
              <a:t>Outputs:</a:t>
            </a:r>
          </a:p>
          <a:p>
            <a:pPr marL="342900" indent="-342900">
              <a:buFontTx/>
              <a:buAutoNum type="arabicParenR"/>
            </a:pPr>
            <a:r>
              <a:rPr lang="en-US" sz="1800" dirty="0">
                <a:solidFill>
                  <a:schemeClr val="bg1"/>
                </a:solidFill>
                <a:latin typeface="Flama Book" pitchFamily="50" charset="0"/>
              </a:rPr>
              <a:t>The launch of a new portals and tools building on from the Water Stewardship Toolbox for socializing water stewardship good practice </a:t>
            </a:r>
          </a:p>
          <a:p>
            <a:pPr marL="342900" indent="-342900">
              <a:buFontTx/>
              <a:buAutoNum type="arabicParenR"/>
            </a:pPr>
            <a:r>
              <a:rPr lang="en-US" sz="1800" dirty="0">
                <a:solidFill>
                  <a:schemeClr val="bg1"/>
                </a:solidFill>
                <a:latin typeface="Flama Book" pitchFamily="50" charset="0"/>
              </a:rPr>
              <a:t>The launch of guidance around Context Based Water Targets and a number of pilots</a:t>
            </a:r>
          </a:p>
          <a:p>
            <a:pPr marL="342900" indent="-342900">
              <a:buFontTx/>
              <a:buAutoNum type="arabicParenR"/>
            </a:pPr>
            <a:r>
              <a:rPr lang="en-US" sz="1800" dirty="0">
                <a:solidFill>
                  <a:schemeClr val="bg1"/>
                </a:solidFill>
                <a:latin typeface="Flama Book" pitchFamily="50" charset="0"/>
              </a:rPr>
              <a:t>The development of collective action impact metrics for local water stewardship  initiatives</a:t>
            </a:r>
          </a:p>
          <a:p>
            <a:pPr marL="342900" indent="-342900">
              <a:buFontTx/>
              <a:buAutoNum type="arabicParenR"/>
            </a:pPr>
            <a:r>
              <a:rPr lang="en-US" sz="1800" dirty="0">
                <a:solidFill>
                  <a:schemeClr val="bg1"/>
                </a:solidFill>
                <a:latin typeface="Flama Book" pitchFamily="50" charset="0"/>
              </a:rPr>
              <a:t>The implementation of the apparel sector initiative including a supply chain analysis and management tool and local collective action opportunity</a:t>
            </a:r>
          </a:p>
          <a:p>
            <a:pPr marL="342900" indent="-342900">
              <a:buFontTx/>
              <a:buAutoNum type="arabicParenR"/>
            </a:pPr>
            <a:r>
              <a:rPr lang="en-US" sz="1800" dirty="0">
                <a:solidFill>
                  <a:schemeClr val="bg1"/>
                </a:solidFill>
                <a:latin typeface="Flama Book" pitchFamily="50" charset="0"/>
              </a:rPr>
              <a:t>Engagement, implementation, and documentation of innovative activities on water and climate, as well as WASH by leading companies</a:t>
            </a:r>
          </a:p>
          <a:p>
            <a:endParaRPr lang="en-US" sz="1800" dirty="0">
              <a:solidFill>
                <a:schemeClr val="bg1"/>
              </a:solidFill>
              <a:latin typeface="Flama Book" pitchFamily="50" charset="0"/>
            </a:endParaRPr>
          </a:p>
          <a:p>
            <a:r>
              <a:rPr lang="en-US" sz="1800" dirty="0">
                <a:solidFill>
                  <a:schemeClr val="bg1"/>
                </a:solidFill>
                <a:latin typeface="Flama Extrabold" pitchFamily="50" charset="0"/>
              </a:rPr>
              <a:t>Outcomes</a:t>
            </a:r>
          </a:p>
          <a:p>
            <a:endParaRPr lang="en-US" sz="1800" dirty="0">
              <a:solidFill>
                <a:schemeClr val="bg1"/>
              </a:solidFill>
              <a:latin typeface="Flama Book" pitchFamily="50" charset="0"/>
            </a:endParaRPr>
          </a:p>
          <a:p>
            <a:pPr marL="342900" indent="-342900">
              <a:buAutoNum type="arabicParenR"/>
            </a:pPr>
            <a:r>
              <a:rPr lang="en-US" sz="1800" dirty="0">
                <a:solidFill>
                  <a:schemeClr val="bg1"/>
                </a:solidFill>
                <a:latin typeface="Flama Book" pitchFamily="50" charset="0"/>
              </a:rPr>
              <a:t>Increased uptake of water stewardship in a number of key geographies by companies new to stewardship through use of the Mandate’s tools and resources</a:t>
            </a:r>
          </a:p>
          <a:p>
            <a:pPr marL="342900" indent="-342900">
              <a:buAutoNum type="arabicParenR"/>
            </a:pPr>
            <a:r>
              <a:rPr lang="en-US" sz="1800" dirty="0">
                <a:solidFill>
                  <a:schemeClr val="bg1"/>
                </a:solidFill>
                <a:latin typeface="Flama Book" pitchFamily="50" charset="0"/>
              </a:rPr>
              <a:t>Prove context based water targets through pilots and adoption of the methodology by a number of action platform companies. </a:t>
            </a:r>
          </a:p>
          <a:p>
            <a:pPr marL="342900" indent="-342900">
              <a:buAutoNum type="arabicParenR"/>
            </a:pPr>
            <a:r>
              <a:rPr lang="en-US" sz="1800" dirty="0">
                <a:solidFill>
                  <a:schemeClr val="bg1"/>
                </a:solidFill>
                <a:latin typeface="Flama Book" pitchFamily="50" charset="0"/>
              </a:rPr>
              <a:t>Increased uptake of WASH, climate resiliency measures, and water activities including increased documentation around the evidence for business interventions on these themes</a:t>
            </a:r>
          </a:p>
          <a:p>
            <a:pPr marL="342900" indent="-342900">
              <a:buAutoNum type="arabicParenR"/>
            </a:pPr>
            <a:r>
              <a:rPr lang="en-US" sz="1800" dirty="0">
                <a:solidFill>
                  <a:schemeClr val="bg1"/>
                </a:solidFill>
                <a:latin typeface="Flama Book" pitchFamily="50" charset="0"/>
              </a:rPr>
              <a:t>Better understanding of how to measure the impacts of local water stewardship initiatives </a:t>
            </a:r>
          </a:p>
          <a:p>
            <a:pPr marL="342900" indent="-342900">
              <a:buAutoNum type="arabicParenR"/>
            </a:pPr>
            <a:r>
              <a:rPr lang="en-US" sz="1800" dirty="0">
                <a:solidFill>
                  <a:schemeClr val="bg1"/>
                </a:solidFill>
                <a:latin typeface="Flama Book" pitchFamily="50" charset="0"/>
              </a:rPr>
              <a:t>Increases public sector understanding of benefits of stewardship for achieving SDG6 and other policy priorities </a:t>
            </a:r>
          </a:p>
          <a:p>
            <a:endParaRPr lang="en-US" dirty="0"/>
          </a:p>
          <a:p>
            <a:pPr marL="342900" indent="-342900">
              <a:buAutoNum type="arabicParenR"/>
            </a:pPr>
            <a:endParaRPr lang="en-US" dirty="0"/>
          </a:p>
        </p:txBody>
      </p:sp>
    </p:spTree>
    <p:extLst>
      <p:ext uri="{BB962C8B-B14F-4D97-AF65-F5344CB8AC3E}">
        <p14:creationId xmlns:p14="http://schemas.microsoft.com/office/powerpoint/2010/main" val="3089269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
          <p:cNvSpPr txBox="1">
            <a:spLocks noChangeArrowheads="1"/>
          </p:cNvSpPr>
          <p:nvPr/>
        </p:nvSpPr>
        <p:spPr>
          <a:xfrm>
            <a:off x="309696" y="208692"/>
            <a:ext cx="7467600" cy="771728"/>
          </a:xfrm>
          <a:prstGeom prst="rect">
            <a:avLst/>
          </a:prstGeom>
        </p:spPr>
        <p:txBody>
          <a:bodyPr anchor="ctr"/>
          <a:lstStyle>
            <a:lvl1pPr algn="ctr" rtl="0" eaLnBrk="0" fontAlgn="base" hangingPunct="0">
              <a:spcBef>
                <a:spcPct val="0"/>
              </a:spcBef>
              <a:spcAft>
                <a:spcPct val="0"/>
              </a:spcAft>
              <a:defRPr sz="3600">
                <a:solidFill>
                  <a:srgbClr val="CC3300"/>
                </a:solidFill>
                <a:latin typeface="+mj-lt"/>
                <a:ea typeface="+mj-ea"/>
                <a:cs typeface="+mj-cs"/>
              </a:defRPr>
            </a:lvl1pPr>
            <a:lvl2pPr algn="ctr" rtl="0" eaLnBrk="0" fontAlgn="base" hangingPunct="0">
              <a:spcBef>
                <a:spcPct val="0"/>
              </a:spcBef>
              <a:spcAft>
                <a:spcPct val="0"/>
              </a:spcAft>
              <a:defRPr sz="3600">
                <a:solidFill>
                  <a:srgbClr val="CC3300"/>
                </a:solidFill>
                <a:latin typeface="Arial" charset="0"/>
              </a:defRPr>
            </a:lvl2pPr>
            <a:lvl3pPr algn="ctr" rtl="0" eaLnBrk="0" fontAlgn="base" hangingPunct="0">
              <a:spcBef>
                <a:spcPct val="0"/>
              </a:spcBef>
              <a:spcAft>
                <a:spcPct val="0"/>
              </a:spcAft>
              <a:defRPr sz="3600">
                <a:solidFill>
                  <a:srgbClr val="CC3300"/>
                </a:solidFill>
                <a:latin typeface="Arial" charset="0"/>
              </a:defRPr>
            </a:lvl3pPr>
            <a:lvl4pPr algn="ctr" rtl="0" eaLnBrk="0" fontAlgn="base" hangingPunct="0">
              <a:spcBef>
                <a:spcPct val="0"/>
              </a:spcBef>
              <a:spcAft>
                <a:spcPct val="0"/>
              </a:spcAft>
              <a:defRPr sz="3600">
                <a:solidFill>
                  <a:srgbClr val="CC3300"/>
                </a:solidFill>
                <a:latin typeface="Arial" charset="0"/>
              </a:defRPr>
            </a:lvl4pPr>
            <a:lvl5pPr algn="ctr" rtl="0" eaLnBrk="0" fontAlgn="base" hangingPunct="0">
              <a:spcBef>
                <a:spcPct val="0"/>
              </a:spcBef>
              <a:spcAft>
                <a:spcPct val="0"/>
              </a:spcAft>
              <a:defRPr sz="3600">
                <a:solidFill>
                  <a:srgbClr val="CC3300"/>
                </a:solidFill>
                <a:latin typeface="Arial" charset="0"/>
              </a:defRPr>
            </a:lvl5pPr>
            <a:lvl6pPr marL="457200" algn="ctr" rtl="0" fontAlgn="base">
              <a:spcBef>
                <a:spcPct val="0"/>
              </a:spcBef>
              <a:spcAft>
                <a:spcPct val="0"/>
              </a:spcAft>
              <a:defRPr sz="3600">
                <a:solidFill>
                  <a:srgbClr val="CC3300"/>
                </a:solidFill>
                <a:latin typeface="Arial" charset="0"/>
              </a:defRPr>
            </a:lvl6pPr>
            <a:lvl7pPr marL="914400" algn="ctr" rtl="0" fontAlgn="base">
              <a:spcBef>
                <a:spcPct val="0"/>
              </a:spcBef>
              <a:spcAft>
                <a:spcPct val="0"/>
              </a:spcAft>
              <a:defRPr sz="3600">
                <a:solidFill>
                  <a:srgbClr val="CC3300"/>
                </a:solidFill>
                <a:latin typeface="Arial" charset="0"/>
              </a:defRPr>
            </a:lvl7pPr>
            <a:lvl8pPr marL="1371600" algn="ctr" rtl="0" fontAlgn="base">
              <a:spcBef>
                <a:spcPct val="0"/>
              </a:spcBef>
              <a:spcAft>
                <a:spcPct val="0"/>
              </a:spcAft>
              <a:defRPr sz="3600">
                <a:solidFill>
                  <a:srgbClr val="CC3300"/>
                </a:solidFill>
                <a:latin typeface="Arial" charset="0"/>
              </a:defRPr>
            </a:lvl8pPr>
            <a:lvl9pPr marL="1828800" algn="ctr" rtl="0" fontAlgn="base">
              <a:spcBef>
                <a:spcPct val="0"/>
              </a:spcBef>
              <a:spcAft>
                <a:spcPct val="0"/>
              </a:spcAft>
              <a:defRPr sz="3600">
                <a:solidFill>
                  <a:srgbClr val="CC3300"/>
                </a:solidFill>
                <a:latin typeface="Arial" charset="0"/>
              </a:defRPr>
            </a:lvl9pPr>
          </a:lstStyle>
          <a:p>
            <a:pPr algn="l" eaLnBrk="1" hangingPunct="1"/>
            <a:endParaRPr lang="en-US" sz="2000" dirty="0">
              <a:solidFill>
                <a:srgbClr val="00546E"/>
              </a:solidFill>
              <a:latin typeface="Flama Extrabold" pitchFamily="50" charset="0"/>
              <a:cs typeface="Times New Roman" pitchFamily="18" charset="0"/>
            </a:endParaRPr>
          </a:p>
          <a:p>
            <a:pPr algn="l" eaLnBrk="1" hangingPunct="1"/>
            <a:endParaRPr lang="en-US" sz="2000" dirty="0">
              <a:solidFill>
                <a:srgbClr val="00546E"/>
              </a:solidFill>
              <a:latin typeface="Flama Extrabold" pitchFamily="50" charset="0"/>
              <a:cs typeface="Times New Roman" pitchFamily="18" charset="0"/>
            </a:endParaRPr>
          </a:p>
        </p:txBody>
      </p:sp>
      <p:sp>
        <p:nvSpPr>
          <p:cNvPr id="2" name="TextBox 1"/>
          <p:cNvSpPr txBox="1"/>
          <p:nvPr/>
        </p:nvSpPr>
        <p:spPr>
          <a:xfrm>
            <a:off x="303052" y="54811"/>
            <a:ext cx="8229600" cy="523220"/>
          </a:xfrm>
          <a:prstGeom prst="rect">
            <a:avLst/>
          </a:prstGeom>
          <a:noFill/>
        </p:spPr>
        <p:txBody>
          <a:bodyPr wrap="square" rtlCol="0">
            <a:spAutoFit/>
          </a:bodyPr>
          <a:lstStyle/>
          <a:p>
            <a:r>
              <a:rPr lang="en-US" sz="2800" dirty="0">
                <a:solidFill>
                  <a:schemeClr val="bg1"/>
                </a:solidFill>
                <a:latin typeface="Flama Extrabold" pitchFamily="50" charset="0"/>
              </a:rPr>
              <a:t>Draft KPIs for Key Outcomes </a:t>
            </a:r>
          </a:p>
        </p:txBody>
      </p:sp>
      <p:sp>
        <p:nvSpPr>
          <p:cNvPr id="5" name="TextBox 4"/>
          <p:cNvSpPr txBox="1"/>
          <p:nvPr/>
        </p:nvSpPr>
        <p:spPr>
          <a:xfrm>
            <a:off x="303052" y="828231"/>
            <a:ext cx="5740399" cy="5601533"/>
          </a:xfrm>
          <a:prstGeom prst="rect">
            <a:avLst/>
          </a:prstGeom>
          <a:noFill/>
        </p:spPr>
        <p:txBody>
          <a:bodyPr wrap="square" rtlCol="0">
            <a:spAutoFit/>
          </a:bodyPr>
          <a:lstStyle/>
          <a:p>
            <a:endParaRPr lang="en-US" sz="1800" dirty="0">
              <a:solidFill>
                <a:schemeClr val="bg1"/>
              </a:solidFill>
              <a:latin typeface="Flama Book" pitchFamily="50" charset="0"/>
            </a:endParaRPr>
          </a:p>
          <a:p>
            <a:r>
              <a:rPr lang="en-US" sz="2400" dirty="0">
                <a:solidFill>
                  <a:schemeClr val="bg1"/>
                </a:solidFill>
                <a:latin typeface="Flama Extrabold" pitchFamily="50" charset="0"/>
              </a:rPr>
              <a:t>Outcomes</a:t>
            </a:r>
          </a:p>
          <a:p>
            <a:endParaRPr lang="en-US" sz="1800" dirty="0">
              <a:solidFill>
                <a:schemeClr val="bg1"/>
              </a:solidFill>
              <a:latin typeface="Flama Book" pitchFamily="50" charset="0"/>
            </a:endParaRPr>
          </a:p>
          <a:p>
            <a:pPr marL="342900" indent="-342900">
              <a:buAutoNum type="arabicParenR"/>
            </a:pPr>
            <a:r>
              <a:rPr lang="en-US" sz="1800" dirty="0">
                <a:solidFill>
                  <a:schemeClr val="bg1"/>
                </a:solidFill>
                <a:latin typeface="Flama Book" pitchFamily="50" charset="0"/>
              </a:rPr>
              <a:t>Increased uptake of water stewardship in a number of key geographies by companies new to stewardship through use of the Mandate’s tools and resources</a:t>
            </a:r>
          </a:p>
          <a:p>
            <a:pPr marL="342900" indent="-342900">
              <a:buAutoNum type="arabicParenR"/>
            </a:pPr>
            <a:r>
              <a:rPr lang="en-US" sz="1800" dirty="0">
                <a:solidFill>
                  <a:schemeClr val="bg1"/>
                </a:solidFill>
                <a:latin typeface="Flama Book" pitchFamily="50" charset="0"/>
              </a:rPr>
              <a:t>Prove context based water targets through pilots and adoption of the methodology by a number of action platform companies. </a:t>
            </a:r>
          </a:p>
          <a:p>
            <a:pPr marL="342900" indent="-342900">
              <a:buFontTx/>
              <a:buAutoNum type="arabicParenR"/>
            </a:pPr>
            <a:r>
              <a:rPr lang="en-US" sz="1800" dirty="0">
                <a:solidFill>
                  <a:schemeClr val="bg1"/>
                </a:solidFill>
                <a:latin typeface="Flama Book" pitchFamily="50" charset="0"/>
              </a:rPr>
              <a:t>Better understanding of how to measure the impacts of local water stewardship initiatives </a:t>
            </a:r>
          </a:p>
          <a:p>
            <a:pPr marL="342900" indent="-342900">
              <a:buAutoNum type="arabicParenR"/>
            </a:pPr>
            <a:r>
              <a:rPr lang="en-US" sz="1800" dirty="0">
                <a:solidFill>
                  <a:schemeClr val="bg1"/>
                </a:solidFill>
                <a:latin typeface="Flama Book" pitchFamily="50" charset="0"/>
              </a:rPr>
              <a:t>Increased uptake of WASH, climate, and water activities including increased documentation around the evidence for business interventions on the themes</a:t>
            </a:r>
          </a:p>
          <a:p>
            <a:pPr marL="342900" indent="-342900">
              <a:buFontTx/>
              <a:buAutoNum type="arabicParenR"/>
            </a:pPr>
            <a:r>
              <a:rPr lang="en-US" sz="1800" dirty="0">
                <a:solidFill>
                  <a:schemeClr val="bg1"/>
                </a:solidFill>
                <a:latin typeface="Flama Book" pitchFamily="50" charset="0"/>
              </a:rPr>
              <a:t>Increased public sector understanding of benefits of stewardship for achieving SDG6 and other policy priorities </a:t>
            </a:r>
          </a:p>
          <a:p>
            <a:pPr marL="342900" indent="-342900">
              <a:buAutoNum type="arabicParenR"/>
            </a:pPr>
            <a:endParaRPr lang="en-US" sz="1800" dirty="0">
              <a:solidFill>
                <a:schemeClr val="bg1"/>
              </a:solidFill>
              <a:latin typeface="Flama Book" pitchFamily="50" charset="0"/>
            </a:endParaRPr>
          </a:p>
          <a:p>
            <a:endParaRPr lang="en-US" dirty="0"/>
          </a:p>
          <a:p>
            <a:pPr marL="342900" indent="-342900">
              <a:buAutoNum type="arabicParenR"/>
            </a:pP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053722137"/>
              </p:ext>
            </p:extLst>
          </p:nvPr>
        </p:nvGraphicFramePr>
        <p:xfrm>
          <a:off x="6237027" y="716830"/>
          <a:ext cx="5677469" cy="5791050"/>
        </p:xfrm>
        <a:graphic>
          <a:graphicData uri="http://schemas.openxmlformats.org/drawingml/2006/table">
            <a:tbl>
              <a:tblPr>
                <a:noFill/>
              </a:tblPr>
              <a:tblGrid>
                <a:gridCol w="5677469">
                  <a:extLst>
                    <a:ext uri="{9D8B030D-6E8A-4147-A177-3AD203B41FA5}">
                      <a16:colId xmlns:a16="http://schemas.microsoft.com/office/drawing/2014/main" xmlns="" val="20000"/>
                    </a:ext>
                  </a:extLst>
                </a:gridCol>
              </a:tblGrid>
              <a:tr h="447667">
                <a:tc>
                  <a:txBody>
                    <a:bodyPr/>
                    <a:lstStyle/>
                    <a:p>
                      <a:pPr lvl="0" algn="ctr" rtl="0">
                        <a:spcBef>
                          <a:spcPts val="0"/>
                        </a:spcBef>
                        <a:buNone/>
                      </a:pPr>
                      <a:r>
                        <a:rPr lang="en" sz="2000" b="1" dirty="0">
                          <a:solidFill>
                            <a:srgbClr val="FFFFFF"/>
                          </a:solidFill>
                        </a:rPr>
                        <a:t>Draft KPIs</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3250"/>
                    </a:solidFill>
                  </a:tcPr>
                </a:tc>
                <a:extLst>
                  <a:ext uri="{0D108BD9-81ED-4DB2-BD59-A6C34878D82A}">
                    <a16:rowId xmlns:a16="http://schemas.microsoft.com/office/drawing/2014/main" xmlns="" val="10000"/>
                  </a:ext>
                </a:extLst>
              </a:tr>
              <a:tr h="1268961">
                <a:tc>
                  <a:txBody>
                    <a:bodyPr/>
                    <a:lstStyle/>
                    <a:p>
                      <a:pPr lvl="0">
                        <a:spcBef>
                          <a:spcPts val="0"/>
                        </a:spcBef>
                        <a:buNone/>
                      </a:pPr>
                      <a:r>
                        <a:rPr lang="en-US" sz="1500" dirty="0">
                          <a:solidFill>
                            <a:schemeClr val="bg1"/>
                          </a:solidFill>
                          <a:latin typeface="Flama Book" pitchFamily="50" charset="0"/>
                        </a:rPr>
                        <a:t># of companies</a:t>
                      </a:r>
                      <a:r>
                        <a:rPr lang="en-US" sz="1500" baseline="0" dirty="0">
                          <a:solidFill>
                            <a:schemeClr val="bg1"/>
                          </a:solidFill>
                          <a:latin typeface="Flama Book" pitchFamily="50" charset="0"/>
                        </a:rPr>
                        <a:t> from local networks that have adopted water stewardship strategies</a:t>
                      </a:r>
                    </a:p>
                    <a:p>
                      <a:pPr lvl="0">
                        <a:spcBef>
                          <a:spcPts val="0"/>
                        </a:spcBef>
                        <a:buNone/>
                      </a:pPr>
                      <a:r>
                        <a:rPr lang="en-US" sz="1500" baseline="0" dirty="0">
                          <a:solidFill>
                            <a:schemeClr val="bg1"/>
                          </a:solidFill>
                          <a:latin typeface="Flama Book" pitchFamily="50" charset="0"/>
                        </a:rPr>
                        <a:t># of industry associations adopting water stewardship in  guidelines </a:t>
                      </a:r>
                    </a:p>
                    <a:p>
                      <a:pPr lvl="0">
                        <a:spcBef>
                          <a:spcPts val="0"/>
                        </a:spcBef>
                        <a:buNone/>
                      </a:pPr>
                      <a:r>
                        <a:rPr lang="en-US" sz="1500" baseline="0" dirty="0">
                          <a:solidFill>
                            <a:schemeClr val="bg1"/>
                          </a:solidFill>
                          <a:latin typeface="Flama Book" pitchFamily="50" charset="0"/>
                        </a:rPr>
                        <a:t># of companies that endorse the CEO Water Mandate’s six commitments</a:t>
                      </a:r>
                    </a:p>
                    <a:p>
                      <a:pPr lvl="0" algn="l">
                        <a:spcBef>
                          <a:spcPts val="0"/>
                        </a:spcBef>
                        <a:buNone/>
                      </a:pPr>
                      <a:endParaRPr sz="1500" b="0" i="0" u="none" strike="noStrike" cap="none" dirty="0">
                        <a:solidFill>
                          <a:schemeClr val="bg1"/>
                        </a:solidFill>
                        <a:latin typeface="Flama Book" pitchFamily="50" charset="0"/>
                        <a:ea typeface="+mn-ea"/>
                        <a:cs typeface="+mn-cs"/>
                        <a:sym typeface="Arial"/>
                      </a:endParaRP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856188">
                <a:tc>
                  <a:txBody>
                    <a:bodyPr/>
                    <a:lstStyle/>
                    <a:p>
                      <a:pPr lvl="0" algn="l">
                        <a:spcBef>
                          <a:spcPts val="0"/>
                        </a:spcBef>
                        <a:buNone/>
                      </a:pPr>
                      <a:r>
                        <a:rPr lang="en-US" sz="1500" dirty="0">
                          <a:solidFill>
                            <a:schemeClr val="bg1"/>
                          </a:solidFill>
                          <a:latin typeface="Flama Book" pitchFamily="50" charset="0"/>
                        </a:rPr>
                        <a:t># of river</a:t>
                      </a:r>
                      <a:r>
                        <a:rPr lang="en-US" sz="1500" baseline="0" dirty="0">
                          <a:solidFill>
                            <a:schemeClr val="bg1"/>
                          </a:solidFill>
                          <a:latin typeface="Flama Book" pitchFamily="50" charset="0"/>
                        </a:rPr>
                        <a:t> basin pilots</a:t>
                      </a:r>
                      <a:r>
                        <a:rPr lang="en-US" sz="1500" dirty="0">
                          <a:solidFill>
                            <a:schemeClr val="bg1"/>
                          </a:solidFill>
                          <a:latin typeface="Flama Book" pitchFamily="50" charset="0"/>
                        </a:rPr>
                        <a:t> implementing CBT and reports</a:t>
                      </a:r>
                      <a:r>
                        <a:rPr lang="en-US" sz="1500" baseline="0" dirty="0">
                          <a:solidFill>
                            <a:schemeClr val="bg1"/>
                          </a:solidFill>
                          <a:latin typeface="Flama Book" pitchFamily="50" charset="0"/>
                        </a:rPr>
                        <a:t> on o</a:t>
                      </a:r>
                      <a:r>
                        <a:rPr lang="en-US" sz="1500" dirty="0">
                          <a:solidFill>
                            <a:schemeClr val="bg1"/>
                          </a:solidFill>
                          <a:latin typeface="Flama Book" pitchFamily="50" charset="0"/>
                        </a:rPr>
                        <a:t>utcomes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aseline="0" dirty="0">
                          <a:solidFill>
                            <a:schemeClr val="bg1"/>
                          </a:solidFill>
                          <a:latin typeface="Flama Book" pitchFamily="50" charset="0"/>
                        </a:rPr>
                        <a:t># of companies citing CBT in reporting or # of examples of organizations integrating CBT in reporting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aseline="0" dirty="0">
                          <a:solidFill>
                            <a:schemeClr val="bg1"/>
                          </a:solidFill>
                          <a:latin typeface="Flama Book" pitchFamily="50" charset="0"/>
                        </a:rPr>
                        <a:t># of examples of pilots for calculating company contributions to SDGs</a:t>
                      </a:r>
                      <a:endParaRPr lang="en-US" sz="1500" dirty="0">
                        <a:solidFill>
                          <a:schemeClr val="bg1"/>
                        </a:solidFill>
                        <a:latin typeface="Flama Book" pitchFamily="50" charset="0"/>
                      </a:endParaRPr>
                    </a:p>
                    <a:p>
                      <a:pPr lvl="0">
                        <a:spcBef>
                          <a:spcPts val="0"/>
                        </a:spcBef>
                        <a:buNone/>
                      </a:pPr>
                      <a:endParaRPr lang="en-US" sz="1500" baseline="0" dirty="0">
                        <a:solidFill>
                          <a:schemeClr val="bg1"/>
                        </a:solidFill>
                        <a:latin typeface="Flama Book" pitchFamily="50" charset="0"/>
                      </a:endParaRP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7828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aseline="0" dirty="0">
                          <a:solidFill>
                            <a:schemeClr val="bg1"/>
                          </a:solidFill>
                          <a:latin typeface="Flama Book" pitchFamily="50" charset="0"/>
                        </a:rPr>
                        <a:t># of case studies added to Toolbox for companies taking action on thematic areas/issues (including on WASH, water and climate) </a:t>
                      </a:r>
                    </a:p>
                    <a:p>
                      <a:pPr lvl="0">
                        <a:spcBef>
                          <a:spcPts val="0"/>
                        </a:spcBef>
                        <a:buNone/>
                      </a:pPr>
                      <a:endParaRPr lang="en-US" sz="1500" baseline="0" dirty="0">
                        <a:solidFill>
                          <a:schemeClr val="bg1"/>
                        </a:solidFill>
                        <a:latin typeface="Flama Book" pitchFamily="50" charset="0"/>
                      </a:endParaRP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3"/>
                  </a:ext>
                </a:extLst>
              </a:tr>
              <a:tr h="793091">
                <a:tc>
                  <a:txBody>
                    <a:bodyPr/>
                    <a:lstStyle/>
                    <a:p>
                      <a:pPr lvl="0">
                        <a:spcBef>
                          <a:spcPts val="0"/>
                        </a:spcBef>
                        <a:buNone/>
                      </a:pPr>
                      <a:r>
                        <a:rPr lang="en-US" sz="1500" dirty="0">
                          <a:solidFill>
                            <a:schemeClr val="bg1"/>
                          </a:solidFill>
                          <a:latin typeface="Flama Book" pitchFamily="50" charset="0"/>
                        </a:rPr>
                        <a:t># of public sector</a:t>
                      </a:r>
                      <a:r>
                        <a:rPr lang="en-US" sz="1500" baseline="0" dirty="0">
                          <a:solidFill>
                            <a:schemeClr val="bg1"/>
                          </a:solidFill>
                          <a:latin typeface="Flama Book" pitchFamily="50" charset="0"/>
                        </a:rPr>
                        <a:t> that have adopted water stewardship components into strategy </a:t>
                      </a:r>
                      <a:r>
                        <a:rPr lang="en-US" sz="1500" baseline="0">
                          <a:solidFill>
                            <a:schemeClr val="bg1"/>
                          </a:solidFill>
                          <a:latin typeface="Flama Book" pitchFamily="50" charset="0"/>
                        </a:rPr>
                        <a:t>and programs (</a:t>
                      </a:r>
                      <a:r>
                        <a:rPr lang="en-US" sz="1500" baseline="0" dirty="0">
                          <a:solidFill>
                            <a:schemeClr val="bg1"/>
                          </a:solidFill>
                          <a:latin typeface="Flama Book" pitchFamily="50" charset="0"/>
                        </a:rPr>
                        <a:t>Country level) </a:t>
                      </a:r>
                    </a:p>
                    <a:p>
                      <a:pPr lvl="0">
                        <a:spcBef>
                          <a:spcPts val="0"/>
                        </a:spcBef>
                        <a:buNone/>
                      </a:pPr>
                      <a:endParaRPr lang="en-US" sz="1500" baseline="0" dirty="0">
                        <a:solidFill>
                          <a:schemeClr val="bg1"/>
                        </a:solidFill>
                        <a:latin typeface="Flama Book" pitchFamily="50" charset="0"/>
                      </a:endParaRPr>
                    </a:p>
                    <a:p>
                      <a:pPr lvl="0">
                        <a:spcBef>
                          <a:spcPts val="0"/>
                        </a:spcBef>
                        <a:buNone/>
                      </a:pPr>
                      <a:endParaRPr lang="en-US" sz="1500" baseline="0" dirty="0">
                        <a:solidFill>
                          <a:schemeClr val="bg1"/>
                        </a:solidFill>
                        <a:latin typeface="Flama Book" pitchFamily="50" charset="0"/>
                      </a:endParaRP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743564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Shape 85"/>
          <p:cNvSpPr txBox="1">
            <a:spLocks noGrp="1"/>
          </p:cNvSpPr>
          <p:nvPr>
            <p:ph type="body" idx="1"/>
          </p:nvPr>
        </p:nvSpPr>
        <p:spPr>
          <a:xfrm>
            <a:off x="640081" y="1340692"/>
            <a:ext cx="10713719" cy="4351338"/>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buClr>
                <a:schemeClr val="lt1"/>
              </a:buClr>
              <a:buSzPct val="100000"/>
              <a:buFont typeface="Arial"/>
              <a:buNone/>
            </a:pPr>
            <a:endParaRPr b="0" i="0" u="none" strike="noStrike" cap="none" dirty="0">
              <a:solidFill>
                <a:schemeClr val="lt1"/>
              </a:solidFill>
              <a:latin typeface="Flama Book" pitchFamily="50" charset="0"/>
              <a:sym typeface="Arial"/>
            </a:endParaRPr>
          </a:p>
        </p:txBody>
      </p:sp>
      <p:sp>
        <p:nvSpPr>
          <p:cNvPr id="4" name="Title 1"/>
          <p:cNvSpPr>
            <a:spLocks noGrp="1"/>
          </p:cNvSpPr>
          <p:nvPr>
            <p:ph type="title"/>
          </p:nvPr>
        </p:nvSpPr>
        <p:spPr>
          <a:xfrm>
            <a:off x="639763" y="155575"/>
            <a:ext cx="10714037" cy="1204913"/>
          </a:xfrm>
        </p:spPr>
        <p:txBody>
          <a:bodyPr>
            <a:normAutofit/>
          </a:bodyPr>
          <a:lstStyle/>
          <a:p>
            <a:r>
              <a:rPr lang="en-US" dirty="0">
                <a:latin typeface="Flama Extrabold" pitchFamily="50" charset="0"/>
              </a:rPr>
              <a:t>Appendix</a:t>
            </a:r>
          </a:p>
        </p:txBody>
      </p:sp>
      <p:sp>
        <p:nvSpPr>
          <p:cNvPr id="6" name="TextBox 5"/>
          <p:cNvSpPr txBox="1"/>
          <p:nvPr/>
        </p:nvSpPr>
        <p:spPr>
          <a:xfrm>
            <a:off x="9320270" y="0"/>
            <a:ext cx="2533879" cy="307777"/>
          </a:xfrm>
          <a:prstGeom prst="rect">
            <a:avLst/>
          </a:prstGeom>
          <a:noFill/>
        </p:spPr>
        <p:txBody>
          <a:bodyPr wrap="square" rtlCol="0">
            <a:spAutoFit/>
          </a:bodyPr>
          <a:lstStyle/>
          <a:p>
            <a:r>
              <a:rPr lang="en-US" dirty="0">
                <a:solidFill>
                  <a:schemeClr val="accent1"/>
                </a:solidFill>
              </a:rPr>
              <a:t>CONFIDENTIAL</a:t>
            </a:r>
          </a:p>
        </p:txBody>
      </p:sp>
    </p:spTree>
    <p:extLst>
      <p:ext uri="{BB962C8B-B14F-4D97-AF65-F5344CB8AC3E}">
        <p14:creationId xmlns:p14="http://schemas.microsoft.com/office/powerpoint/2010/main" val="3602523956"/>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974" y="1"/>
            <a:ext cx="10464800" cy="914399"/>
          </a:xfrm>
        </p:spPr>
        <p:txBody>
          <a:bodyPr>
            <a:normAutofit/>
          </a:bodyPr>
          <a:lstStyle/>
          <a:p>
            <a:r>
              <a:rPr lang="en-US" sz="3600" dirty="0">
                <a:solidFill>
                  <a:schemeClr val="bg1"/>
                </a:solidFill>
                <a:latin typeface="Flama Extrabold" pitchFamily="50" charset="0"/>
              </a:rPr>
              <a:t>Participation Fee </a:t>
            </a:r>
          </a:p>
        </p:txBody>
      </p:sp>
      <p:sp>
        <p:nvSpPr>
          <p:cNvPr id="3" name="Content Placeholder 2"/>
          <p:cNvSpPr>
            <a:spLocks noGrp="1"/>
          </p:cNvSpPr>
          <p:nvPr>
            <p:ph idx="1"/>
          </p:nvPr>
        </p:nvSpPr>
        <p:spPr>
          <a:xfrm>
            <a:off x="406400" y="750065"/>
            <a:ext cx="11480800" cy="5867400"/>
          </a:xfrm>
        </p:spPr>
        <p:txBody>
          <a:bodyPr numCol="1">
            <a:noAutofit/>
          </a:bodyPr>
          <a:lstStyle/>
          <a:p>
            <a:pPr marL="0" indent="0">
              <a:buNone/>
            </a:pPr>
            <a:endParaRPr lang="en-US" b="1" dirty="0">
              <a:solidFill>
                <a:schemeClr val="bg1"/>
              </a:solidFill>
              <a:latin typeface="Flama Book" pitchFamily="50" charset="0"/>
            </a:endParaRPr>
          </a:p>
          <a:p>
            <a:r>
              <a:rPr lang="en-US" sz="1600" dirty="0">
                <a:solidFill>
                  <a:schemeClr val="bg1"/>
                </a:solidFill>
                <a:latin typeface="Flama Book" pitchFamily="50" charset="0"/>
              </a:rPr>
              <a:t>In addition to the </a:t>
            </a:r>
            <a:r>
              <a:rPr lang="en-US" sz="1600" dirty="0">
                <a:solidFill>
                  <a:schemeClr val="bg1"/>
                </a:solidFill>
                <a:latin typeface="Flama Book" pitchFamily="50" charset="0"/>
                <a:hlinkClick r:id="rId3"/>
              </a:rPr>
              <a:t>Global Compact annual contribution</a:t>
            </a:r>
            <a:r>
              <a:rPr lang="en-US" sz="1600" dirty="0">
                <a:solidFill>
                  <a:schemeClr val="bg1"/>
                </a:solidFill>
                <a:latin typeface="Flama Book" pitchFamily="50" charset="0"/>
              </a:rPr>
              <a:t>, Water Action Platform participants will be requested to pay a platform participant fee based on a company’s annual sales/revenue. This will replace the Mandate’s annual solicitation. </a:t>
            </a:r>
          </a:p>
          <a:p>
            <a:endParaRPr lang="en-US" sz="1600" dirty="0">
              <a:solidFill>
                <a:schemeClr val="bg1"/>
              </a:solidFill>
              <a:latin typeface="Flama Book" pitchFamily="50" charset="0"/>
            </a:endParaRPr>
          </a:p>
          <a:p>
            <a:pPr lvl="1"/>
            <a:endParaRPr lang="en-US" b="1" dirty="0">
              <a:solidFill>
                <a:schemeClr val="bg1"/>
              </a:solidFill>
              <a:latin typeface="Flama Book" pitchFamily="50" charset="0"/>
            </a:endParaRPr>
          </a:p>
          <a:p>
            <a:pPr lvl="1"/>
            <a:endParaRPr lang="en-US" b="1" dirty="0">
              <a:solidFill>
                <a:schemeClr val="bg1"/>
              </a:solidFill>
              <a:latin typeface="Flama Book" pitchFamily="50" charset="0"/>
            </a:endParaRPr>
          </a:p>
          <a:p>
            <a:pPr lvl="1"/>
            <a:endParaRPr lang="en-US" b="1" dirty="0">
              <a:solidFill>
                <a:schemeClr val="bg1"/>
              </a:solidFill>
              <a:latin typeface="Flama Book" pitchFamily="50" charset="0"/>
            </a:endParaRPr>
          </a:p>
          <a:p>
            <a:pPr lvl="1"/>
            <a:endParaRPr lang="en-US" b="1" dirty="0">
              <a:solidFill>
                <a:schemeClr val="bg1"/>
              </a:solidFill>
              <a:latin typeface="Flama Book" pitchFamily="50" charset="0"/>
            </a:endParaRPr>
          </a:p>
          <a:p>
            <a:pPr lvl="1"/>
            <a:endParaRPr lang="en-US" b="1" dirty="0">
              <a:solidFill>
                <a:schemeClr val="bg1"/>
              </a:solidFill>
              <a:latin typeface="Flama Book" pitchFamily="50" charset="0"/>
            </a:endParaRPr>
          </a:p>
          <a:p>
            <a:pPr lvl="1"/>
            <a:endParaRPr lang="en-US" b="1" dirty="0">
              <a:solidFill>
                <a:schemeClr val="bg1"/>
              </a:solidFill>
              <a:latin typeface="Flama Book" pitchFamily="50" charset="0"/>
            </a:endParaRPr>
          </a:p>
          <a:p>
            <a:pPr marL="0" indent="0">
              <a:buNone/>
            </a:pPr>
            <a:endParaRPr lang="en-US" b="1" dirty="0">
              <a:solidFill>
                <a:schemeClr val="bg1"/>
              </a:solidFill>
              <a:latin typeface="Flama Book" pitchFamily="50" charset="0"/>
            </a:endParaRPr>
          </a:p>
          <a:p>
            <a:pPr marL="0" indent="0">
              <a:buNone/>
            </a:pPr>
            <a:endParaRPr lang="en-US" b="1" dirty="0">
              <a:solidFill>
                <a:schemeClr val="bg1"/>
              </a:solidFill>
              <a:latin typeface="Flama Book" pitchFamily="50" charset="0"/>
            </a:endParaRPr>
          </a:p>
          <a:p>
            <a:pPr marL="0" indent="0">
              <a:buNone/>
            </a:pPr>
            <a:endParaRPr lang="en-US" b="1" dirty="0">
              <a:solidFill>
                <a:schemeClr val="bg1"/>
              </a:solidFill>
              <a:latin typeface="Flama Book" pitchFamily="50" charset="0"/>
            </a:endParaRPr>
          </a:p>
          <a:p>
            <a:pPr marL="0" indent="0">
              <a:buNone/>
            </a:pPr>
            <a:endParaRPr lang="en-US" b="1" dirty="0">
              <a:solidFill>
                <a:schemeClr val="bg1"/>
              </a:solidFill>
              <a:latin typeface="Flama Book" pitchFamily="50" charset="0"/>
            </a:endParaRPr>
          </a:p>
          <a:p>
            <a:pPr marL="0" indent="0">
              <a:buNone/>
            </a:pPr>
            <a:endParaRPr lang="en-US" b="1" dirty="0">
              <a:solidFill>
                <a:schemeClr val="bg1"/>
              </a:solidFill>
              <a:latin typeface="Flama Book" pitchFamily="50" charset="0"/>
            </a:endParaRPr>
          </a:p>
          <a:p>
            <a:pPr marL="0" indent="0">
              <a:buNone/>
            </a:pPr>
            <a:endParaRPr lang="en-US" sz="1600" b="1" dirty="0">
              <a:solidFill>
                <a:schemeClr val="bg1"/>
              </a:solidFill>
              <a:latin typeface="Flama Book" pitchFamily="50" charset="0"/>
            </a:endParaRPr>
          </a:p>
          <a:p>
            <a:pPr marL="285750" indent="-285750">
              <a:buFont typeface="Arial" panose="020B0604020202020204" pitchFamily="34" charset="0"/>
              <a:buChar char="•"/>
            </a:pPr>
            <a:r>
              <a:rPr lang="en-US" sz="1600" b="1" dirty="0">
                <a:solidFill>
                  <a:schemeClr val="bg1"/>
                </a:solidFill>
                <a:latin typeface="Flama Book" pitchFamily="50" charset="0"/>
              </a:rPr>
              <a:t>In 2018, the water stewardship platform will institute a transition year for current Mandate endorsers and sponsors</a:t>
            </a:r>
          </a:p>
          <a:p>
            <a:pPr marL="285750" indent="-285750">
              <a:buFont typeface="Arial" panose="020B0604020202020204" pitchFamily="34" charset="0"/>
              <a:buChar char="•"/>
            </a:pPr>
            <a:r>
              <a:rPr lang="en-US" sz="1600" b="1" dirty="0">
                <a:solidFill>
                  <a:schemeClr val="bg1"/>
                </a:solidFill>
                <a:latin typeface="Flama Book" pitchFamily="50" charset="0"/>
              </a:rPr>
              <a:t>        Levels of contributions made in 2017 will be maintained in 2018, though will transition to standard fee structure identified above in 2019. </a:t>
            </a:r>
          </a:p>
          <a:p>
            <a:pPr marL="285750" lvl="5" indent="-285750">
              <a:buFont typeface="Arial" panose="020B0604020202020204" pitchFamily="34" charset="0"/>
              <a:buChar char="•"/>
            </a:pPr>
            <a:endParaRPr lang="en-US" sz="1600" b="1" dirty="0">
              <a:solidFill>
                <a:schemeClr val="bg1"/>
              </a:solidFill>
              <a:latin typeface="Flama Book" pitchFamily="50" charset="0"/>
            </a:endParaRPr>
          </a:p>
          <a:p>
            <a:pPr marL="285750" indent="-285750">
              <a:buFont typeface="Arial" panose="020B0604020202020204" pitchFamily="34" charset="0"/>
              <a:buChar char="•"/>
            </a:pPr>
            <a:r>
              <a:rPr lang="en-US" sz="1600" b="1" dirty="0">
                <a:solidFill>
                  <a:schemeClr val="bg1"/>
                </a:solidFill>
                <a:latin typeface="Flama Book" pitchFamily="50" charset="0"/>
              </a:rPr>
              <a:t>In addition to Action Platform Participant Fees – endorsers will also be able to support  water-related activities by sponsoring the Mandate’s multi-stakeholder conference held during Stockholm World Water Week. Event Sponsorship will be set at 30,000 US.</a:t>
            </a:r>
          </a:p>
          <a:p>
            <a:pPr lvl="1">
              <a:buFont typeface="Arial" panose="020B0604020202020204" pitchFamily="34" charset="0"/>
              <a:buChar char="•"/>
            </a:pPr>
            <a:endParaRPr lang="en-US" b="1" dirty="0">
              <a:solidFill>
                <a:schemeClr val="bg1"/>
              </a:solidFill>
              <a:latin typeface="+mn-lt"/>
            </a:endParaRPr>
          </a:p>
        </p:txBody>
      </p:sp>
      <p:graphicFrame>
        <p:nvGraphicFramePr>
          <p:cNvPr id="6" name="Table 5"/>
          <p:cNvGraphicFramePr>
            <a:graphicFrameLocks noGrp="1"/>
          </p:cNvGraphicFramePr>
          <p:nvPr>
            <p:extLst>
              <p:ext uri="{D42A27DB-BD31-4B8C-83A1-F6EECF244321}">
                <p14:modId xmlns:p14="http://schemas.microsoft.com/office/powerpoint/2010/main" val="156605502"/>
              </p:ext>
            </p:extLst>
          </p:nvPr>
        </p:nvGraphicFramePr>
        <p:xfrm>
          <a:off x="954229" y="1905918"/>
          <a:ext cx="7213599" cy="2042160"/>
        </p:xfrm>
        <a:graphic>
          <a:graphicData uri="http://schemas.openxmlformats.org/drawingml/2006/table">
            <a:tbl>
              <a:tblPr firstRow="1" bandRow="1">
                <a:tableStyleId>{F5AB1C69-6EDB-4FF4-983F-18BD219EF322}</a:tableStyleId>
              </a:tblPr>
              <a:tblGrid>
                <a:gridCol w="2404533">
                  <a:extLst>
                    <a:ext uri="{9D8B030D-6E8A-4147-A177-3AD203B41FA5}">
                      <a16:colId xmlns:a16="http://schemas.microsoft.com/office/drawing/2014/main" xmlns="" val="20000"/>
                    </a:ext>
                  </a:extLst>
                </a:gridCol>
                <a:gridCol w="2404533">
                  <a:extLst>
                    <a:ext uri="{9D8B030D-6E8A-4147-A177-3AD203B41FA5}">
                      <a16:colId xmlns:a16="http://schemas.microsoft.com/office/drawing/2014/main" xmlns="" val="20001"/>
                    </a:ext>
                  </a:extLst>
                </a:gridCol>
                <a:gridCol w="2404533">
                  <a:extLst>
                    <a:ext uri="{9D8B030D-6E8A-4147-A177-3AD203B41FA5}">
                      <a16:colId xmlns:a16="http://schemas.microsoft.com/office/drawing/2014/main" xmlns="" val="20002"/>
                    </a:ext>
                  </a:extLst>
                </a:gridCol>
              </a:tblGrid>
              <a:tr h="242348">
                <a:tc>
                  <a:txBody>
                    <a:bodyPr/>
                    <a:lstStyle/>
                    <a:p>
                      <a:r>
                        <a:rPr lang="en-US" sz="1000" dirty="0"/>
                        <a:t>Annual</a:t>
                      </a:r>
                      <a:r>
                        <a:rPr lang="en-US" sz="1000" baseline="0" dirty="0"/>
                        <a:t> Sales/Revenue (USD)</a:t>
                      </a:r>
                      <a:endParaRPr lang="en-US" sz="1000" dirty="0"/>
                    </a:p>
                  </a:txBody>
                  <a:tcPr marL="121920" marR="121920"/>
                </a:tc>
                <a:tc>
                  <a:txBody>
                    <a:bodyPr/>
                    <a:lstStyle/>
                    <a:p>
                      <a:r>
                        <a:rPr lang="en-US" sz="1000" dirty="0"/>
                        <a:t>Water Action Platform</a:t>
                      </a:r>
                      <a:r>
                        <a:rPr lang="en-US" sz="1000" baseline="0" dirty="0"/>
                        <a:t> Fee (Annual in USD)</a:t>
                      </a:r>
                      <a:endParaRPr lang="en-US" sz="1000" dirty="0"/>
                    </a:p>
                  </a:txBody>
                  <a:tcPr marL="121920" marR="121920"/>
                </a:tc>
                <a:tc>
                  <a:txBody>
                    <a:bodyPr/>
                    <a:lstStyle/>
                    <a:p>
                      <a:r>
                        <a:rPr lang="en-US" sz="1000" dirty="0"/>
                        <a:t>Global</a:t>
                      </a:r>
                      <a:r>
                        <a:rPr lang="en-US" sz="1000" baseline="0" dirty="0"/>
                        <a:t> Compact Mandatory Annual Contribution Fee (in USD)</a:t>
                      </a:r>
                      <a:endParaRPr lang="en-US" sz="1000" dirty="0"/>
                    </a:p>
                  </a:txBody>
                  <a:tcPr marL="121920" marR="121920"/>
                </a:tc>
                <a:extLst>
                  <a:ext uri="{0D108BD9-81ED-4DB2-BD59-A6C34878D82A}">
                    <a16:rowId xmlns:a16="http://schemas.microsoft.com/office/drawing/2014/main" xmlns="" val="10000"/>
                  </a:ext>
                </a:extLst>
              </a:tr>
              <a:tr h="253363">
                <a:tc>
                  <a:txBody>
                    <a:bodyPr/>
                    <a:lstStyle/>
                    <a:p>
                      <a:r>
                        <a:rPr lang="en-US" sz="1200" dirty="0"/>
                        <a:t>&gt; 5b </a:t>
                      </a:r>
                    </a:p>
                  </a:txBody>
                  <a:tcPr marL="121920" marR="121920"/>
                </a:tc>
                <a:tc>
                  <a:txBody>
                    <a:bodyPr/>
                    <a:lstStyle/>
                    <a:p>
                      <a:r>
                        <a:rPr lang="en-US" sz="1200" dirty="0"/>
                        <a:t>20,000</a:t>
                      </a:r>
                    </a:p>
                  </a:txBody>
                  <a:tcPr marL="121920" marR="121920"/>
                </a:tc>
                <a:tc>
                  <a:txBody>
                    <a:bodyPr/>
                    <a:lstStyle/>
                    <a:p>
                      <a:r>
                        <a:rPr lang="en-US" sz="1200" dirty="0"/>
                        <a:t>20,000</a:t>
                      </a:r>
                    </a:p>
                  </a:txBody>
                  <a:tcPr marL="121920" marR="121920"/>
                </a:tc>
                <a:extLst>
                  <a:ext uri="{0D108BD9-81ED-4DB2-BD59-A6C34878D82A}">
                    <a16:rowId xmlns:a16="http://schemas.microsoft.com/office/drawing/2014/main" xmlns="" val="10001"/>
                  </a:ext>
                </a:extLst>
              </a:tr>
              <a:tr h="253363">
                <a:tc>
                  <a:txBody>
                    <a:bodyPr/>
                    <a:lstStyle/>
                    <a:p>
                      <a:r>
                        <a:rPr lang="en-US" sz="1200" dirty="0"/>
                        <a:t>1-5 b</a:t>
                      </a:r>
                    </a:p>
                  </a:txBody>
                  <a:tcPr marL="121920" marR="121920"/>
                </a:tc>
                <a:tc>
                  <a:txBody>
                    <a:bodyPr/>
                    <a:lstStyle/>
                    <a:p>
                      <a:r>
                        <a:rPr lang="en-US" sz="1200" dirty="0"/>
                        <a:t>15,000</a:t>
                      </a:r>
                    </a:p>
                  </a:txBody>
                  <a:tcPr marL="121920" marR="121920"/>
                </a:tc>
                <a:tc>
                  <a:txBody>
                    <a:bodyPr/>
                    <a:lstStyle/>
                    <a:p>
                      <a:r>
                        <a:rPr lang="en-US" sz="1200" dirty="0"/>
                        <a:t>15,000</a:t>
                      </a:r>
                    </a:p>
                  </a:txBody>
                  <a:tcPr marL="121920" marR="121920"/>
                </a:tc>
                <a:extLst>
                  <a:ext uri="{0D108BD9-81ED-4DB2-BD59-A6C34878D82A}">
                    <a16:rowId xmlns:a16="http://schemas.microsoft.com/office/drawing/2014/main" xmlns="" val="10002"/>
                  </a:ext>
                </a:extLst>
              </a:tr>
              <a:tr h="253363">
                <a:tc>
                  <a:txBody>
                    <a:bodyPr/>
                    <a:lstStyle/>
                    <a:p>
                      <a:r>
                        <a:rPr lang="en-US" sz="1200" dirty="0"/>
                        <a:t>250 m – 1 b</a:t>
                      </a:r>
                    </a:p>
                  </a:txBody>
                  <a:tcPr marL="121920" marR="121920"/>
                </a:tc>
                <a:tc>
                  <a:txBody>
                    <a:bodyPr/>
                    <a:lstStyle/>
                    <a:p>
                      <a:r>
                        <a:rPr lang="en-US" sz="1200" dirty="0"/>
                        <a:t>10,000</a:t>
                      </a:r>
                    </a:p>
                  </a:txBody>
                  <a:tcPr marL="121920" marR="121920"/>
                </a:tc>
                <a:tc>
                  <a:txBody>
                    <a:bodyPr/>
                    <a:lstStyle/>
                    <a:p>
                      <a:r>
                        <a:rPr lang="en-US" sz="1200" dirty="0"/>
                        <a:t>10,000</a:t>
                      </a:r>
                    </a:p>
                  </a:txBody>
                  <a:tcPr marL="121920" marR="121920"/>
                </a:tc>
                <a:extLst>
                  <a:ext uri="{0D108BD9-81ED-4DB2-BD59-A6C34878D82A}">
                    <a16:rowId xmlns:a16="http://schemas.microsoft.com/office/drawing/2014/main" xmlns="" val="10003"/>
                  </a:ext>
                </a:extLst>
              </a:tr>
              <a:tr h="253363">
                <a:tc>
                  <a:txBody>
                    <a:bodyPr/>
                    <a:lstStyle/>
                    <a:p>
                      <a:r>
                        <a:rPr lang="en-US" sz="1200" dirty="0"/>
                        <a:t>50 m – 250 m</a:t>
                      </a:r>
                    </a:p>
                  </a:txBody>
                  <a:tcPr marL="121920" marR="121920"/>
                </a:tc>
                <a:tc>
                  <a:txBody>
                    <a:bodyPr/>
                    <a:lstStyle/>
                    <a:p>
                      <a:r>
                        <a:rPr lang="en-US" sz="1200" dirty="0"/>
                        <a:t>5,000</a:t>
                      </a:r>
                    </a:p>
                  </a:txBody>
                  <a:tcPr marL="121920" marR="121920"/>
                </a:tc>
                <a:tc>
                  <a:txBody>
                    <a:bodyPr/>
                    <a:lstStyle/>
                    <a:p>
                      <a:r>
                        <a:rPr lang="en-US" sz="1200" dirty="0"/>
                        <a:t>5,000</a:t>
                      </a:r>
                    </a:p>
                  </a:txBody>
                  <a:tcPr marL="121920" marR="121920"/>
                </a:tc>
                <a:extLst>
                  <a:ext uri="{0D108BD9-81ED-4DB2-BD59-A6C34878D82A}">
                    <a16:rowId xmlns:a16="http://schemas.microsoft.com/office/drawing/2014/main" xmlns="" val="10004"/>
                  </a:ext>
                </a:extLst>
              </a:tr>
              <a:tr h="253363">
                <a:tc>
                  <a:txBody>
                    <a:bodyPr/>
                    <a:lstStyle/>
                    <a:p>
                      <a:r>
                        <a:rPr lang="en-US" sz="1200" dirty="0"/>
                        <a:t>25-50m</a:t>
                      </a:r>
                    </a:p>
                  </a:txBody>
                  <a:tcPr marL="121920" marR="121920"/>
                </a:tc>
                <a:tc>
                  <a:txBody>
                    <a:bodyPr/>
                    <a:lstStyle/>
                    <a:p>
                      <a:r>
                        <a:rPr lang="en-US" sz="1200" dirty="0"/>
                        <a:t>2,500</a:t>
                      </a:r>
                    </a:p>
                  </a:txBody>
                  <a:tcPr marL="121920" marR="121920"/>
                </a:tc>
                <a:tc>
                  <a:txBody>
                    <a:bodyPr/>
                    <a:lstStyle/>
                    <a:p>
                      <a:r>
                        <a:rPr lang="en-US" sz="1200" dirty="0"/>
                        <a:t>250</a:t>
                      </a:r>
                    </a:p>
                  </a:txBody>
                  <a:tcPr marL="121920" marR="121920"/>
                </a:tc>
                <a:extLst>
                  <a:ext uri="{0D108BD9-81ED-4DB2-BD59-A6C34878D82A}">
                    <a16:rowId xmlns:a16="http://schemas.microsoft.com/office/drawing/2014/main" xmlns="" val="10005"/>
                  </a:ext>
                </a:extLst>
              </a:tr>
              <a:tr h="253363">
                <a:tc>
                  <a:txBody>
                    <a:bodyPr/>
                    <a:lstStyle/>
                    <a:p>
                      <a:r>
                        <a:rPr lang="en-US" sz="1200" dirty="0"/>
                        <a:t>&lt; 25 m</a:t>
                      </a:r>
                    </a:p>
                  </a:txBody>
                  <a:tcPr marL="121920" marR="121920"/>
                </a:tc>
                <a:tc>
                  <a:txBody>
                    <a:bodyPr/>
                    <a:lstStyle/>
                    <a:p>
                      <a:r>
                        <a:rPr lang="en-US" sz="1200" dirty="0"/>
                        <a:t>500</a:t>
                      </a:r>
                    </a:p>
                  </a:txBody>
                  <a:tcPr marL="121920" marR="121920"/>
                </a:tc>
                <a:tc>
                  <a:txBody>
                    <a:bodyPr/>
                    <a:lstStyle/>
                    <a:p>
                      <a:r>
                        <a:rPr lang="en-US" sz="1200" dirty="0"/>
                        <a:t>500</a:t>
                      </a:r>
                    </a:p>
                  </a:txBody>
                  <a:tcPr marL="121920" marR="121920"/>
                </a:tc>
                <a:extLst>
                  <a:ext uri="{0D108BD9-81ED-4DB2-BD59-A6C34878D82A}">
                    <a16:rowId xmlns:a16="http://schemas.microsoft.com/office/drawing/2014/main" xmlns="" val="10006"/>
                  </a:ext>
                </a:extLst>
              </a:tr>
            </a:tbl>
          </a:graphicData>
        </a:graphic>
      </p:graphicFrame>
      <p:sp>
        <p:nvSpPr>
          <p:cNvPr id="8" name="TextBox 7"/>
          <p:cNvSpPr txBox="1"/>
          <p:nvPr/>
        </p:nvSpPr>
        <p:spPr>
          <a:xfrm>
            <a:off x="8764530" y="1918501"/>
            <a:ext cx="2336800" cy="1384995"/>
          </a:xfrm>
          <a:prstGeom prst="rect">
            <a:avLst/>
          </a:prstGeom>
          <a:noFill/>
          <a:ln>
            <a:solidFill>
              <a:schemeClr val="tx1"/>
            </a:solidFill>
          </a:ln>
        </p:spPr>
        <p:txBody>
          <a:bodyPr wrap="square" rtlCol="0">
            <a:spAutoFit/>
          </a:bodyPr>
          <a:lstStyle/>
          <a:p>
            <a:r>
              <a:rPr lang="en-US" sz="1200" b="1" u="sng" dirty="0">
                <a:solidFill>
                  <a:schemeClr val="bg1"/>
                </a:solidFill>
              </a:rPr>
              <a:t>Example: </a:t>
            </a:r>
            <a:r>
              <a:rPr lang="en-US" sz="1200" dirty="0">
                <a:solidFill>
                  <a:schemeClr val="bg1"/>
                </a:solidFill>
              </a:rPr>
              <a:t> A company with annual revenues of 3 billion will need to make a 15,000 Annual contribution to the GCO and another 15,000  (on an annual basis) to join the Action Platform </a:t>
            </a:r>
          </a:p>
        </p:txBody>
      </p:sp>
      <p:sp>
        <p:nvSpPr>
          <p:cNvPr id="7" name="TextBox 6"/>
          <p:cNvSpPr txBox="1"/>
          <p:nvPr/>
        </p:nvSpPr>
        <p:spPr>
          <a:xfrm>
            <a:off x="9320270" y="0"/>
            <a:ext cx="2533879" cy="307777"/>
          </a:xfrm>
          <a:prstGeom prst="rect">
            <a:avLst/>
          </a:prstGeom>
          <a:noFill/>
        </p:spPr>
        <p:txBody>
          <a:bodyPr wrap="square" rtlCol="0">
            <a:spAutoFit/>
          </a:bodyPr>
          <a:lstStyle/>
          <a:p>
            <a:r>
              <a:rPr lang="en-US" dirty="0">
                <a:solidFill>
                  <a:schemeClr val="accent1"/>
                </a:solidFill>
              </a:rPr>
              <a:t>CONFIDENTIAL</a:t>
            </a:r>
          </a:p>
        </p:txBody>
      </p:sp>
    </p:spTree>
    <p:extLst>
      <p:ext uri="{BB962C8B-B14F-4D97-AF65-F5344CB8AC3E}">
        <p14:creationId xmlns:p14="http://schemas.microsoft.com/office/powerpoint/2010/main" val="687193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595" y="23872"/>
            <a:ext cx="10464800" cy="914399"/>
          </a:xfrm>
        </p:spPr>
        <p:txBody>
          <a:bodyPr>
            <a:normAutofit/>
          </a:bodyPr>
          <a:lstStyle/>
          <a:p>
            <a:r>
              <a:rPr lang="en-US" sz="3600" b="1" dirty="0">
                <a:solidFill>
                  <a:schemeClr val="bg1"/>
                </a:solidFill>
                <a:latin typeface="Flama Extrabold" pitchFamily="50" charset="0"/>
              </a:rPr>
              <a:t>Patron Level Sponsorship </a:t>
            </a:r>
          </a:p>
        </p:txBody>
      </p:sp>
      <p:sp>
        <p:nvSpPr>
          <p:cNvPr id="3" name="Content Placeholder 2"/>
          <p:cNvSpPr>
            <a:spLocks noGrp="1"/>
          </p:cNvSpPr>
          <p:nvPr>
            <p:ph idx="1"/>
          </p:nvPr>
        </p:nvSpPr>
        <p:spPr>
          <a:xfrm>
            <a:off x="357715" y="998862"/>
            <a:ext cx="11480800" cy="5181600"/>
          </a:xfrm>
        </p:spPr>
        <p:txBody>
          <a:bodyPr numCol="1">
            <a:normAutofit/>
          </a:bodyPr>
          <a:lstStyle/>
          <a:p>
            <a:pPr marL="0" indent="0" fontAlgn="base">
              <a:buNone/>
            </a:pPr>
            <a:r>
              <a:rPr lang="en-US" sz="1600" b="1" dirty="0">
                <a:solidFill>
                  <a:schemeClr val="bg1"/>
                </a:solidFill>
                <a:latin typeface="Flama Book" pitchFamily="50" charset="0"/>
              </a:rPr>
              <a:t>While each sponsorship package is tailored to fit the needs of the specific patron sponsor, patron level sponsorship for the water stewardship platform is available for a USD 100,000 annual investment*:</a:t>
            </a:r>
          </a:p>
          <a:p>
            <a:pPr marL="0" indent="0" fontAlgn="base">
              <a:buNone/>
            </a:pPr>
            <a:endParaRPr lang="en-US" sz="1600" b="1" dirty="0">
              <a:solidFill>
                <a:schemeClr val="bg1"/>
              </a:solidFill>
              <a:latin typeface="Flama Book" pitchFamily="50" charset="0"/>
            </a:endParaRPr>
          </a:p>
          <a:p>
            <a:pPr marL="0" indent="0" fontAlgn="base">
              <a:buNone/>
            </a:pPr>
            <a:r>
              <a:rPr lang="en-US" sz="1600" dirty="0">
                <a:solidFill>
                  <a:schemeClr val="bg1"/>
                </a:solidFill>
                <a:latin typeface="Flama Book" pitchFamily="50" charset="0"/>
              </a:rPr>
              <a:t> - Each Action Platform offers up to four organizations the opportunity to assume a leadership position </a:t>
            </a:r>
          </a:p>
          <a:p>
            <a:pPr marL="0" indent="0" fontAlgn="base">
              <a:buNone/>
            </a:pPr>
            <a:endParaRPr lang="en-US" sz="1600" dirty="0">
              <a:solidFill>
                <a:schemeClr val="bg1"/>
              </a:solidFill>
              <a:latin typeface="Flama Book" pitchFamily="50" charset="0"/>
            </a:endParaRPr>
          </a:p>
          <a:p>
            <a:pPr marL="0" indent="0" fontAlgn="base">
              <a:buNone/>
            </a:pPr>
            <a:r>
              <a:rPr lang="en-US" sz="1600" u="sng" dirty="0">
                <a:solidFill>
                  <a:schemeClr val="bg1"/>
                </a:solidFill>
                <a:latin typeface="Flama Book" pitchFamily="50" charset="0"/>
              </a:rPr>
              <a:t>Benefits:</a:t>
            </a:r>
          </a:p>
          <a:p>
            <a:r>
              <a:rPr lang="en-US" sz="1600" dirty="0">
                <a:solidFill>
                  <a:schemeClr val="bg1"/>
                </a:solidFill>
                <a:latin typeface="Flama Book" pitchFamily="50" charset="0"/>
              </a:rPr>
              <a:t>Enjoy visibility on a global platform, among sustainability thought-leaders and experts</a:t>
            </a:r>
          </a:p>
          <a:p>
            <a:r>
              <a:rPr lang="en-US" sz="1600" dirty="0">
                <a:solidFill>
                  <a:schemeClr val="bg1"/>
                </a:solidFill>
                <a:latin typeface="Flama Book" pitchFamily="50" charset="0"/>
              </a:rPr>
              <a:t>Logo/ name recognition in Action Platform specific media and promotional material and at all events and recognition in publications </a:t>
            </a:r>
          </a:p>
          <a:p>
            <a:r>
              <a:rPr lang="en-US" sz="1600" dirty="0">
                <a:solidFill>
                  <a:schemeClr val="bg1"/>
                </a:solidFill>
                <a:latin typeface="Flama Book" pitchFamily="50" charset="0"/>
              </a:rPr>
              <a:t>Help shape strategic direction of the Action Platform</a:t>
            </a:r>
          </a:p>
          <a:p>
            <a:endParaRPr lang="en-US" sz="1600" dirty="0">
              <a:solidFill>
                <a:schemeClr val="bg1"/>
              </a:solidFill>
              <a:latin typeface="Flama Book" pitchFamily="50" charset="0"/>
            </a:endParaRPr>
          </a:p>
          <a:p>
            <a:pPr marL="0" indent="0">
              <a:buNone/>
            </a:pPr>
            <a:r>
              <a:rPr lang="en-US" sz="1600" dirty="0">
                <a:solidFill>
                  <a:schemeClr val="bg1"/>
                </a:solidFill>
                <a:latin typeface="Flama Book" pitchFamily="50" charset="0"/>
              </a:rPr>
              <a:t>Patron Sponsorship Package also includes:</a:t>
            </a:r>
          </a:p>
          <a:p>
            <a:r>
              <a:rPr lang="en-US" sz="1600" dirty="0">
                <a:solidFill>
                  <a:schemeClr val="bg1"/>
                </a:solidFill>
                <a:latin typeface="Flama Book" pitchFamily="50" charset="0"/>
              </a:rPr>
              <a:t>Use of Global Compact “We Support” logo.</a:t>
            </a:r>
          </a:p>
          <a:p>
            <a:r>
              <a:rPr lang="en-US" sz="1600" dirty="0">
                <a:solidFill>
                  <a:schemeClr val="bg1"/>
                </a:solidFill>
                <a:latin typeface="Flama Book" pitchFamily="50" charset="0"/>
              </a:rPr>
              <a:t>Concierge relationship management to navigate and work with the UN Global Compact, Action Platforms and Local Networks.</a:t>
            </a:r>
          </a:p>
          <a:p>
            <a:r>
              <a:rPr lang="en-US" sz="1600" dirty="0">
                <a:solidFill>
                  <a:schemeClr val="bg1"/>
                </a:solidFill>
                <a:latin typeface="Flama Book" pitchFamily="50" charset="0"/>
              </a:rPr>
              <a:t>Special and early invitations to UN Global Compact flagship events and programmatic events.</a:t>
            </a:r>
          </a:p>
          <a:p>
            <a:pPr lvl="1"/>
            <a:r>
              <a:rPr lang="en-US" sz="1600" dirty="0">
                <a:solidFill>
                  <a:schemeClr val="bg1"/>
                </a:solidFill>
                <a:latin typeface="Flama Book" pitchFamily="50" charset="0"/>
              </a:rPr>
              <a:t>Participation in high level convening of AP patrons, UNGC Board Members, and UN Heads during General Assembly week</a:t>
            </a:r>
          </a:p>
          <a:p>
            <a:r>
              <a:rPr lang="en-US" sz="1600" dirty="0">
                <a:solidFill>
                  <a:schemeClr val="bg1"/>
                </a:solidFill>
                <a:latin typeface="Flama Book" pitchFamily="50" charset="0"/>
              </a:rPr>
              <a:t>First right of refusal for sponsorship renewal at the end of each calendar year.</a:t>
            </a:r>
          </a:p>
          <a:p>
            <a:endParaRPr lang="en-US" sz="1600" dirty="0">
              <a:solidFill>
                <a:schemeClr val="bg1"/>
              </a:solidFill>
              <a:latin typeface="Flama Book" pitchFamily="50" charset="0"/>
            </a:endParaRPr>
          </a:p>
          <a:p>
            <a:pPr marL="0" indent="0" algn="r">
              <a:buNone/>
            </a:pPr>
            <a:r>
              <a:rPr lang="en-US" sz="1600" dirty="0">
                <a:solidFill>
                  <a:schemeClr val="bg1"/>
                </a:solidFill>
                <a:latin typeface="Flama Book" pitchFamily="50" charset="0"/>
              </a:rPr>
              <a:t>*Please note this investment is in addition to </a:t>
            </a:r>
            <a:r>
              <a:rPr lang="en-US" sz="1600" dirty="0">
                <a:solidFill>
                  <a:schemeClr val="bg1"/>
                </a:solidFill>
                <a:latin typeface="Flama Book" pitchFamily="50" charset="0"/>
                <a:hlinkClick r:id="rId2" action="ppaction://hlinkfile"/>
              </a:rPr>
              <a:t>Global Compact annual contribution</a:t>
            </a:r>
            <a:r>
              <a:rPr lang="en-US" sz="1600" dirty="0"/>
              <a:t>, </a:t>
            </a:r>
            <a:endParaRPr lang="en-US" sz="1600" dirty="0">
              <a:latin typeface="+mn-lt"/>
            </a:endParaRPr>
          </a:p>
          <a:p>
            <a:pPr marL="0" indent="0">
              <a:buNone/>
            </a:pPr>
            <a:endParaRPr lang="en-US" sz="1600" dirty="0">
              <a:latin typeface="+mn-lt"/>
            </a:endParaRPr>
          </a:p>
          <a:p>
            <a:endParaRPr lang="en-US" sz="1500" dirty="0">
              <a:latin typeface="+mn-lt"/>
            </a:endParaRPr>
          </a:p>
        </p:txBody>
      </p:sp>
      <p:sp>
        <p:nvSpPr>
          <p:cNvPr id="18" name="Content Placeholder 2"/>
          <p:cNvSpPr txBox="1">
            <a:spLocks/>
          </p:cNvSpPr>
          <p:nvPr/>
        </p:nvSpPr>
        <p:spPr>
          <a:xfrm>
            <a:off x="613832" y="1981200"/>
            <a:ext cx="10968567" cy="4572000"/>
          </a:xfrm>
          <a:prstGeom prst="rect">
            <a:avLst/>
          </a:prstGeom>
        </p:spPr>
        <p:txBody>
          <a:bodyPr vert="horz" lIns="91440" tIns="45720" rIns="91440" bIns="45720" numCol="1" spcCol="274320" rtlCol="0">
            <a:noAutofit/>
          </a:bodyPr>
          <a:lstStyle>
            <a:lvl1pPr marL="176213" indent="-176213" algn="l" defTabSz="457200" rtl="0" eaLnBrk="1" latinLnBrk="0" hangingPunct="1">
              <a:spcBef>
                <a:spcPts val="600"/>
              </a:spcBef>
              <a:buFont typeface="Arial"/>
              <a:buChar char="•"/>
              <a:defRPr sz="1800" b="0" i="0" kern="1200">
                <a:solidFill>
                  <a:schemeClr val="tx2"/>
                </a:solidFill>
                <a:latin typeface="Flama-Book"/>
                <a:ea typeface="+mn-ea"/>
                <a:cs typeface="Flama-Book"/>
              </a:defRPr>
            </a:lvl1pPr>
            <a:lvl2pPr marL="452438" indent="-165100" algn="l" defTabSz="457200" rtl="0" eaLnBrk="1" latinLnBrk="0" hangingPunct="1">
              <a:spcBef>
                <a:spcPts val="300"/>
              </a:spcBef>
              <a:spcAft>
                <a:spcPts val="600"/>
              </a:spcAft>
              <a:buFont typeface="Arial"/>
              <a:buChar char="–"/>
              <a:defRPr sz="1600" b="0" i="0" kern="1200">
                <a:solidFill>
                  <a:schemeClr val="tx2"/>
                </a:solidFill>
                <a:latin typeface="Flama-Light"/>
                <a:ea typeface="+mn-ea"/>
                <a:cs typeface="Flama-Light"/>
              </a:defRPr>
            </a:lvl2pPr>
            <a:lvl3pPr marL="915988" indent="-231775" algn="l" defTabSz="457200" rtl="0" eaLnBrk="1" latinLnBrk="0" hangingPunct="1">
              <a:spcBef>
                <a:spcPct val="20000"/>
              </a:spcBef>
              <a:buFont typeface="Arial"/>
              <a:buChar char="•"/>
              <a:defRPr sz="1200" b="0" i="0" kern="1200">
                <a:solidFill>
                  <a:schemeClr val="tx2"/>
                </a:solidFill>
                <a:latin typeface="Flama-Light"/>
                <a:ea typeface="+mn-ea"/>
                <a:cs typeface="Flama-Light"/>
              </a:defRPr>
            </a:lvl3pPr>
            <a:lvl4pPr marL="1258888" indent="-231775" algn="l" defTabSz="457200" rtl="0" eaLnBrk="1" latinLnBrk="0" hangingPunct="1">
              <a:spcBef>
                <a:spcPct val="20000"/>
              </a:spcBef>
              <a:buFont typeface="Arial"/>
              <a:buChar char="–"/>
              <a:tabLst/>
              <a:defRPr sz="1100" b="0" i="0" kern="1200">
                <a:solidFill>
                  <a:schemeClr val="tx2"/>
                </a:solidFill>
                <a:latin typeface="Flama-Light"/>
                <a:ea typeface="+mn-ea"/>
                <a:cs typeface="Flama-Light"/>
              </a:defRPr>
            </a:lvl4pPr>
            <a:lvl5pPr marL="1601788" indent="-231775" algn="l" defTabSz="457200" rtl="0" eaLnBrk="1" latinLnBrk="0" hangingPunct="1">
              <a:spcBef>
                <a:spcPct val="20000"/>
              </a:spcBef>
              <a:buFont typeface="Arial"/>
              <a:buChar char="»"/>
              <a:defRPr sz="1100" b="0" i="0" kern="1200">
                <a:solidFill>
                  <a:schemeClr val="tx2"/>
                </a:solidFill>
                <a:latin typeface="Flama-Light"/>
                <a:ea typeface="+mn-ea"/>
                <a:cs typeface="Flama-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400" dirty="0">
              <a:latin typeface="+mj-lt"/>
            </a:endParaRPr>
          </a:p>
          <a:p>
            <a:pPr marL="0" indent="0">
              <a:buNone/>
            </a:pPr>
            <a:endParaRPr lang="en-US" sz="1400" b="1" dirty="0"/>
          </a:p>
          <a:p>
            <a:pPr marL="0" indent="0">
              <a:buFont typeface="Arial"/>
              <a:buNone/>
            </a:pPr>
            <a:endParaRPr lang="en-US" sz="1400" b="1" dirty="0"/>
          </a:p>
          <a:p>
            <a:pPr marL="0" indent="0">
              <a:buFont typeface="Arial"/>
              <a:buNone/>
            </a:pPr>
            <a:endParaRPr lang="en-US" sz="1400" b="1" dirty="0"/>
          </a:p>
          <a:p>
            <a:pPr marL="0" indent="0">
              <a:buFont typeface="Arial"/>
              <a:buNone/>
            </a:pPr>
            <a:endParaRPr lang="en-US" sz="1400" dirty="0"/>
          </a:p>
          <a:p>
            <a:pPr marL="0" indent="0">
              <a:buFont typeface="Arial"/>
              <a:buNone/>
            </a:pPr>
            <a:endParaRPr lang="en-US" sz="1400" b="1" dirty="0"/>
          </a:p>
          <a:p>
            <a:pPr marL="0" indent="0">
              <a:buFont typeface="Arial"/>
              <a:buNone/>
            </a:pPr>
            <a:endParaRPr lang="en-US" sz="1400" b="1" dirty="0"/>
          </a:p>
        </p:txBody>
      </p:sp>
      <p:sp>
        <p:nvSpPr>
          <p:cNvPr id="6" name="TextBox 5"/>
          <p:cNvSpPr txBox="1"/>
          <p:nvPr/>
        </p:nvSpPr>
        <p:spPr>
          <a:xfrm>
            <a:off x="9320270" y="0"/>
            <a:ext cx="2533879" cy="307777"/>
          </a:xfrm>
          <a:prstGeom prst="rect">
            <a:avLst/>
          </a:prstGeom>
          <a:noFill/>
        </p:spPr>
        <p:txBody>
          <a:bodyPr wrap="square" rtlCol="0">
            <a:spAutoFit/>
          </a:bodyPr>
          <a:lstStyle/>
          <a:p>
            <a:r>
              <a:rPr lang="en-US" dirty="0">
                <a:solidFill>
                  <a:schemeClr val="accent1"/>
                </a:solidFill>
              </a:rPr>
              <a:t>CONFIDENTIAL</a:t>
            </a:r>
          </a:p>
        </p:txBody>
      </p:sp>
    </p:spTree>
    <p:extLst>
      <p:ext uri="{BB962C8B-B14F-4D97-AF65-F5344CB8AC3E}">
        <p14:creationId xmlns:p14="http://schemas.microsoft.com/office/powerpoint/2010/main" val="1270916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5" name="Title 1"/>
          <p:cNvSpPr>
            <a:spLocks noGrp="1"/>
          </p:cNvSpPr>
          <p:nvPr>
            <p:ph type="title"/>
          </p:nvPr>
        </p:nvSpPr>
        <p:spPr>
          <a:xfrm>
            <a:off x="860100" y="1291653"/>
            <a:ext cx="10714037" cy="1204913"/>
          </a:xfrm>
        </p:spPr>
        <p:txBody>
          <a:bodyPr>
            <a:normAutofit fontScale="90000"/>
          </a:bodyPr>
          <a:lstStyle/>
          <a:p>
            <a:pPr algn="ctr" eaLnBrk="1" hangingPunct="1"/>
            <a:r>
              <a:rPr lang="en-US" sz="4000" b="1" dirty="0">
                <a:solidFill>
                  <a:prstClr val="white"/>
                </a:solidFill>
                <a:latin typeface="Flama Extrabold" pitchFamily="50" charset="0"/>
                <a:cs typeface="Times New Roman" pitchFamily="18" charset="0"/>
              </a:rPr>
              <a:t>CEO Water Mandate </a:t>
            </a:r>
            <a:br>
              <a:rPr lang="en-US" sz="4000" b="1" dirty="0">
                <a:solidFill>
                  <a:prstClr val="white"/>
                </a:solidFill>
                <a:latin typeface="Flama Extrabold" pitchFamily="50" charset="0"/>
                <a:cs typeface="Times New Roman" pitchFamily="18" charset="0"/>
              </a:rPr>
            </a:br>
            <a:r>
              <a:rPr lang="en-US" sz="4000" b="1" dirty="0">
                <a:solidFill>
                  <a:prstClr val="white"/>
                </a:solidFill>
                <a:latin typeface="Flama Extrabold" pitchFamily="50" charset="0"/>
                <a:cs typeface="Times New Roman" pitchFamily="18" charset="0"/>
              </a:rPr>
              <a:t>Objective</a:t>
            </a:r>
            <a:r>
              <a:rPr lang="en-US" sz="3600" b="1" dirty="0">
                <a:solidFill>
                  <a:prstClr val="white"/>
                </a:solidFill>
                <a:latin typeface="Flama Extrabold" pitchFamily="50" charset="0"/>
                <a:cs typeface="Times New Roman" pitchFamily="18" charset="0"/>
              </a:rPr>
              <a:t/>
            </a:r>
            <a:br>
              <a:rPr lang="en-US" sz="3600" b="1" dirty="0">
                <a:solidFill>
                  <a:prstClr val="white"/>
                </a:solidFill>
                <a:latin typeface="Flama Extrabold" pitchFamily="50" charset="0"/>
                <a:cs typeface="Times New Roman" pitchFamily="18" charset="0"/>
              </a:rPr>
            </a:br>
            <a:r>
              <a:rPr lang="en-US" b="1" dirty="0">
                <a:solidFill>
                  <a:prstClr val="white"/>
                </a:solidFill>
                <a:latin typeface="Cambria" panose="02040503050406030204" pitchFamily="18" charset="0"/>
                <a:cs typeface="Times New Roman" pitchFamily="18" charset="0"/>
              </a:rPr>
              <a:t/>
            </a:r>
            <a:br>
              <a:rPr lang="en-US" b="1" dirty="0">
                <a:solidFill>
                  <a:prstClr val="white"/>
                </a:solidFill>
                <a:latin typeface="Cambria" panose="02040503050406030204" pitchFamily="18" charset="0"/>
                <a:cs typeface="Times New Roman" pitchFamily="18" charset="0"/>
              </a:rPr>
            </a:br>
            <a:r>
              <a:rPr lang="en-US" b="1" dirty="0">
                <a:solidFill>
                  <a:prstClr val="white"/>
                </a:solidFill>
                <a:latin typeface="Flama Book" pitchFamily="50" charset="0"/>
              </a:rPr>
              <a:t>To mobilize a critical mass of business leaders </a:t>
            </a:r>
            <a:br>
              <a:rPr lang="en-US" b="1" dirty="0">
                <a:solidFill>
                  <a:prstClr val="white"/>
                </a:solidFill>
                <a:latin typeface="Flama Book" pitchFamily="50" charset="0"/>
              </a:rPr>
            </a:br>
            <a:r>
              <a:rPr lang="en-US" b="1" dirty="0">
                <a:solidFill>
                  <a:prstClr val="white"/>
                </a:solidFill>
                <a:latin typeface="Flama Book" pitchFamily="50" charset="0"/>
              </a:rPr>
              <a:t>to address global water challenges</a:t>
            </a:r>
            <a:br>
              <a:rPr lang="en-US" b="1" dirty="0">
                <a:solidFill>
                  <a:prstClr val="white"/>
                </a:solidFill>
                <a:latin typeface="Flama Book" pitchFamily="50" charset="0"/>
              </a:rPr>
            </a:br>
            <a:r>
              <a:rPr lang="en-US" b="1" dirty="0">
                <a:solidFill>
                  <a:prstClr val="white"/>
                </a:solidFill>
                <a:latin typeface="Flama Book" pitchFamily="50" charset="0"/>
              </a:rPr>
              <a:t>through corporate water stewardship, </a:t>
            </a:r>
            <a:br>
              <a:rPr lang="en-US" b="1" dirty="0">
                <a:solidFill>
                  <a:prstClr val="white"/>
                </a:solidFill>
                <a:latin typeface="Flama Book" pitchFamily="50" charset="0"/>
              </a:rPr>
            </a:br>
            <a:r>
              <a:rPr lang="en-US" b="1" dirty="0">
                <a:solidFill>
                  <a:prstClr val="white"/>
                </a:solidFill>
                <a:latin typeface="Flama Book" pitchFamily="50" charset="0"/>
              </a:rPr>
              <a:t>in partnership with the United Nations, governments,</a:t>
            </a:r>
            <a:br>
              <a:rPr lang="en-US" b="1" dirty="0">
                <a:solidFill>
                  <a:prstClr val="white"/>
                </a:solidFill>
                <a:latin typeface="Flama Book" pitchFamily="50" charset="0"/>
              </a:rPr>
            </a:br>
            <a:r>
              <a:rPr lang="en-US" b="1" dirty="0">
                <a:solidFill>
                  <a:prstClr val="white"/>
                </a:solidFill>
                <a:latin typeface="Flama Book" pitchFamily="50" charset="0"/>
              </a:rPr>
              <a:t>civil society organizations, and other stakeholders</a:t>
            </a:r>
            <a:endParaRPr lang="en-US" dirty="0">
              <a:latin typeface="Flama Extrabold" pitchFamily="50" charset="0"/>
            </a:endParaRPr>
          </a:p>
        </p:txBody>
      </p:sp>
      <p:sp>
        <p:nvSpPr>
          <p:cNvPr id="2" name="Rectangle 1"/>
          <p:cNvSpPr/>
          <p:nvPr/>
        </p:nvSpPr>
        <p:spPr>
          <a:xfrm>
            <a:off x="0" y="3929899"/>
            <a:ext cx="12192000" cy="2093205"/>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7641774" y="4216706"/>
            <a:ext cx="1371600" cy="1249680"/>
            <a:chOff x="6139545" y="1701245"/>
            <a:chExt cx="1371600" cy="1249680"/>
          </a:xfrm>
        </p:grpSpPr>
        <p:sp>
          <p:nvSpPr>
            <p:cNvPr id="29" name="Rounded Rectangle 28"/>
            <p:cNvSpPr>
              <a:spLocks/>
            </p:cNvSpPr>
            <p:nvPr/>
          </p:nvSpPr>
          <p:spPr>
            <a:xfrm>
              <a:off x="6139545" y="2402285"/>
              <a:ext cx="1371600" cy="548640"/>
            </a:xfrm>
            <a:prstGeom prst="round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lnSpc>
                  <a:spcPct val="115000"/>
                </a:lnSpc>
                <a:spcBef>
                  <a:spcPct val="0"/>
                </a:spcBef>
                <a:spcAft>
                  <a:spcPct val="0"/>
                </a:spcAft>
              </a:pPr>
              <a:r>
                <a:rPr lang="en-US" sz="900" b="1">
                  <a:solidFill>
                    <a:srgbClr val="FFFFFF"/>
                  </a:solidFill>
                  <a:latin typeface="Arial Black" panose="020B0A04020102020204" pitchFamily="34" charset="0"/>
                  <a:ea typeface="Calibri"/>
                  <a:cs typeface="Times New Roman"/>
                </a:rPr>
                <a:t>COMMUNITY ENGAGEMENT</a:t>
              </a:r>
              <a:endParaRPr lang="en-US" sz="900" b="1">
                <a:solidFill>
                  <a:prstClr val="white"/>
                </a:solidFill>
                <a:latin typeface="Arial Black" panose="020B0A04020102020204" pitchFamily="34" charset="0"/>
                <a:ea typeface="Calibri"/>
                <a:cs typeface="Times New Roman"/>
              </a:endParaRPr>
            </a:p>
          </p:txBody>
        </p:sp>
        <p:grpSp>
          <p:nvGrpSpPr>
            <p:cNvPr id="30" name="Group 29"/>
            <p:cNvGrpSpPr/>
            <p:nvPr/>
          </p:nvGrpSpPr>
          <p:grpSpPr>
            <a:xfrm>
              <a:off x="6505305" y="1701245"/>
              <a:ext cx="640080" cy="640080"/>
              <a:chOff x="6505305" y="1701245"/>
              <a:chExt cx="640080" cy="640080"/>
            </a:xfrm>
          </p:grpSpPr>
          <p:sp>
            <p:nvSpPr>
              <p:cNvPr id="31" name="Rounded Rectangle 30"/>
              <p:cNvSpPr>
                <a:spLocks/>
              </p:cNvSpPr>
              <p:nvPr/>
            </p:nvSpPr>
            <p:spPr>
              <a:xfrm>
                <a:off x="6505305" y="1701245"/>
                <a:ext cx="640080" cy="640080"/>
              </a:xfrm>
              <a:prstGeom prst="round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lnSpc>
                    <a:spcPct val="115000"/>
                  </a:lnSpc>
                  <a:spcBef>
                    <a:spcPct val="0"/>
                  </a:spcBef>
                  <a:spcAft>
                    <a:spcPct val="0"/>
                  </a:spcAft>
                </a:pPr>
                <a:endParaRPr lang="en-US" sz="900">
                  <a:solidFill>
                    <a:prstClr val="white"/>
                  </a:solidFill>
                  <a:ea typeface="Calibri"/>
                  <a:cs typeface="Times New Roman"/>
                </a:endParaRPr>
              </a:p>
            </p:txBody>
          </p:sp>
          <p:pic>
            <p:nvPicPr>
              <p:cNvPr id="32" name="Picture 5" descr="C:\Users\hrippman\Desktop\coopera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1025" y="1746965"/>
                <a:ext cx="548640" cy="548640"/>
              </a:xfrm>
              <a:prstGeom prst="rect">
                <a:avLst/>
              </a:prstGeom>
              <a:solidFill>
                <a:srgbClr val="ED1C24"/>
              </a:solidFill>
            </p:spPr>
          </p:pic>
        </p:grpSp>
      </p:grpSp>
      <p:grpSp>
        <p:nvGrpSpPr>
          <p:cNvPr id="33" name="Group 32"/>
          <p:cNvGrpSpPr/>
          <p:nvPr/>
        </p:nvGrpSpPr>
        <p:grpSpPr>
          <a:xfrm>
            <a:off x="4637316" y="4216706"/>
            <a:ext cx="1371600" cy="1249680"/>
            <a:chOff x="5769175" y="3322320"/>
            <a:chExt cx="1371600" cy="1249680"/>
          </a:xfrm>
        </p:grpSpPr>
        <p:pic>
          <p:nvPicPr>
            <p:cNvPr id="34" name="Picture 5" descr="C:\Users\hrippman\Desktop\UNGC colors and graphics\engagem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6899" y="3322320"/>
              <a:ext cx="636153" cy="640080"/>
            </a:xfrm>
            <a:prstGeom prst="rect">
              <a:avLst/>
            </a:prstGeom>
            <a:noFill/>
            <a:extLst>
              <a:ext uri="{909E8E84-426E-40DD-AFC4-6F175D3DCCD1}">
                <a14:hiddenFill xmlns:a14="http://schemas.microsoft.com/office/drawing/2010/main">
                  <a:solidFill>
                    <a:srgbClr val="FFFFFF"/>
                  </a:solidFill>
                </a14:hiddenFill>
              </a:ext>
            </a:extLst>
          </p:spPr>
        </p:pic>
        <p:sp>
          <p:nvSpPr>
            <p:cNvPr id="35" name="Rounded Rectangle 34"/>
            <p:cNvSpPr>
              <a:spLocks/>
            </p:cNvSpPr>
            <p:nvPr/>
          </p:nvSpPr>
          <p:spPr>
            <a:xfrm>
              <a:off x="5769175" y="4023360"/>
              <a:ext cx="1371600" cy="548640"/>
            </a:xfrm>
            <a:prstGeom prst="roundRect">
              <a:avLst/>
            </a:prstGeom>
            <a:solidFill>
              <a:srgbClr val="0054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lnSpc>
                  <a:spcPct val="115000"/>
                </a:lnSpc>
                <a:spcBef>
                  <a:spcPct val="0"/>
                </a:spcBef>
                <a:spcAft>
                  <a:spcPct val="0"/>
                </a:spcAft>
              </a:pPr>
              <a:r>
                <a:rPr lang="en-US" sz="900" b="1">
                  <a:solidFill>
                    <a:srgbClr val="FFFFFF"/>
                  </a:solidFill>
                  <a:latin typeface="Arial Black" panose="020B0A04020102020204" pitchFamily="34" charset="0"/>
                  <a:ea typeface="Calibri"/>
                  <a:cs typeface="Times New Roman"/>
                </a:rPr>
                <a:t>COLLECTIVE ACTION</a:t>
              </a:r>
              <a:endParaRPr lang="en-US" sz="900" b="1">
                <a:solidFill>
                  <a:prstClr val="white"/>
                </a:solidFill>
                <a:latin typeface="Arial Black" panose="020B0A04020102020204" pitchFamily="34" charset="0"/>
                <a:ea typeface="Calibri"/>
                <a:cs typeface="Times New Roman"/>
              </a:endParaRPr>
            </a:p>
          </p:txBody>
        </p:sp>
      </p:grpSp>
      <p:grpSp>
        <p:nvGrpSpPr>
          <p:cNvPr id="36" name="Group 35"/>
          <p:cNvGrpSpPr/>
          <p:nvPr/>
        </p:nvGrpSpPr>
        <p:grpSpPr>
          <a:xfrm>
            <a:off x="1632858" y="4216706"/>
            <a:ext cx="1371600" cy="1249680"/>
            <a:chOff x="558380" y="3322320"/>
            <a:chExt cx="1371600" cy="1249680"/>
          </a:xfrm>
        </p:grpSpPr>
        <p:grpSp>
          <p:nvGrpSpPr>
            <p:cNvPr id="37" name="Group 36"/>
            <p:cNvGrpSpPr/>
            <p:nvPr/>
          </p:nvGrpSpPr>
          <p:grpSpPr>
            <a:xfrm>
              <a:off x="749516" y="3322320"/>
              <a:ext cx="989329" cy="640080"/>
              <a:chOff x="164746" y="142875"/>
              <a:chExt cx="1044506" cy="640080"/>
            </a:xfrm>
          </p:grpSpPr>
          <p:pic>
            <p:nvPicPr>
              <p:cNvPr id="39" name="Picture 38" descr="C:\Users\hrippman\Desktop\Diy-Farm-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4746" y="325755"/>
                <a:ext cx="457199" cy="4572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descr="C:\Users\hrippman\Desktop\UNGC colors and graphics\operation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6454" y="142875"/>
                <a:ext cx="552798" cy="640080"/>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Rounded Rectangle 37"/>
            <p:cNvSpPr>
              <a:spLocks/>
            </p:cNvSpPr>
            <p:nvPr/>
          </p:nvSpPr>
          <p:spPr>
            <a:xfrm>
              <a:off x="558380" y="4023360"/>
              <a:ext cx="1371600" cy="548640"/>
            </a:xfrm>
            <a:prstGeom prst="roundRect">
              <a:avLst/>
            </a:prstGeom>
            <a:solidFill>
              <a:srgbClr val="0195C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lnSpc>
                  <a:spcPct val="115000"/>
                </a:lnSpc>
                <a:spcBef>
                  <a:spcPct val="0"/>
                </a:spcBef>
                <a:spcAft>
                  <a:spcPct val="0"/>
                </a:spcAft>
              </a:pPr>
              <a:r>
                <a:rPr lang="en-US" sz="900" b="1" dirty="0">
                  <a:solidFill>
                    <a:srgbClr val="FFFFFF"/>
                  </a:solidFill>
                  <a:latin typeface="Arial Black" panose="020B0A04020102020204" pitchFamily="34" charset="0"/>
                  <a:ea typeface="Calibri"/>
                  <a:cs typeface="Cambria"/>
                </a:rPr>
                <a:t>DIRECT OPERATIONS</a:t>
              </a:r>
              <a:endParaRPr lang="en-US" sz="900" b="1" dirty="0">
                <a:solidFill>
                  <a:prstClr val="white"/>
                </a:solidFill>
                <a:latin typeface="Arial Black" panose="020B0A04020102020204" pitchFamily="34" charset="0"/>
                <a:ea typeface="Calibri"/>
                <a:cs typeface="Times New Roman"/>
              </a:endParaRPr>
            </a:p>
          </p:txBody>
        </p:sp>
      </p:grpSp>
      <p:grpSp>
        <p:nvGrpSpPr>
          <p:cNvPr id="41" name="Group 40"/>
          <p:cNvGrpSpPr/>
          <p:nvPr/>
        </p:nvGrpSpPr>
        <p:grpSpPr>
          <a:xfrm>
            <a:off x="3135087" y="4216706"/>
            <a:ext cx="1371600" cy="1249680"/>
            <a:chOff x="1901058" y="3322320"/>
            <a:chExt cx="1371600" cy="1249680"/>
          </a:xfrm>
        </p:grpSpPr>
        <p:pic>
          <p:nvPicPr>
            <p:cNvPr id="42" name="Picture 4" descr="C:\Users\hrippman\Desktop\UNGC colors and graphics\contex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3246" y="3322320"/>
              <a:ext cx="707224" cy="640080"/>
            </a:xfrm>
            <a:prstGeom prst="rect">
              <a:avLst/>
            </a:prstGeom>
            <a:noFill/>
            <a:extLst>
              <a:ext uri="{909E8E84-426E-40DD-AFC4-6F175D3DCCD1}">
                <a14:hiddenFill xmlns:a14="http://schemas.microsoft.com/office/drawing/2010/main">
                  <a:solidFill>
                    <a:srgbClr val="FFFFFF"/>
                  </a:solidFill>
                </a14:hiddenFill>
              </a:ext>
            </a:extLst>
          </p:spPr>
        </p:pic>
        <p:sp>
          <p:nvSpPr>
            <p:cNvPr id="43" name="Rounded Rectangle 42"/>
            <p:cNvSpPr>
              <a:spLocks/>
            </p:cNvSpPr>
            <p:nvPr/>
          </p:nvSpPr>
          <p:spPr>
            <a:xfrm>
              <a:off x="1901058" y="4023360"/>
              <a:ext cx="1371600" cy="548640"/>
            </a:xfrm>
            <a:prstGeom prst="roundRect">
              <a:avLst/>
            </a:prstGeom>
            <a:solidFill>
              <a:srgbClr val="52C6D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Autofit/>
            </a:bodyPr>
            <a:lstStyle/>
            <a:p>
              <a:pPr algn="ctr" fontAlgn="base">
                <a:lnSpc>
                  <a:spcPct val="115000"/>
                </a:lnSpc>
                <a:spcBef>
                  <a:spcPct val="0"/>
                </a:spcBef>
                <a:spcAft>
                  <a:spcPct val="0"/>
                </a:spcAft>
              </a:pPr>
              <a:r>
                <a:rPr lang="en-US" sz="900" b="1">
                  <a:solidFill>
                    <a:srgbClr val="FFFFFF"/>
                  </a:solidFill>
                  <a:latin typeface="Arial Black" panose="020B0A04020102020204" pitchFamily="34" charset="0"/>
                  <a:ea typeface="Calibri"/>
                  <a:cs typeface="Cambria"/>
                </a:rPr>
                <a:t>SUPPLY CHAIN</a:t>
              </a:r>
            </a:p>
            <a:p>
              <a:pPr algn="ctr" fontAlgn="base">
                <a:lnSpc>
                  <a:spcPct val="115000"/>
                </a:lnSpc>
                <a:spcBef>
                  <a:spcPct val="0"/>
                </a:spcBef>
                <a:spcAft>
                  <a:spcPct val="0"/>
                </a:spcAft>
              </a:pPr>
              <a:r>
                <a:rPr lang="en-US" sz="900" b="1">
                  <a:solidFill>
                    <a:srgbClr val="FFFFFF"/>
                  </a:solidFill>
                  <a:latin typeface="Arial Black" panose="020B0A04020102020204" pitchFamily="34" charset="0"/>
                  <a:ea typeface="Calibri"/>
                  <a:cs typeface="Cambria"/>
                </a:rPr>
                <a:t>AND WATERSHEDS</a:t>
              </a:r>
              <a:endParaRPr lang="en-US" sz="900" b="1">
                <a:solidFill>
                  <a:prstClr val="white"/>
                </a:solidFill>
                <a:latin typeface="Arial Black" panose="020B0A04020102020204" pitchFamily="34" charset="0"/>
                <a:ea typeface="Calibri"/>
                <a:cs typeface="Times New Roman"/>
              </a:endParaRPr>
            </a:p>
          </p:txBody>
        </p:sp>
      </p:grpSp>
      <p:grpSp>
        <p:nvGrpSpPr>
          <p:cNvPr id="44" name="Group 43"/>
          <p:cNvGrpSpPr/>
          <p:nvPr/>
        </p:nvGrpSpPr>
        <p:grpSpPr>
          <a:xfrm>
            <a:off x="6139545" y="4216706"/>
            <a:ext cx="1371600" cy="1249680"/>
            <a:chOff x="4543611" y="3322320"/>
            <a:chExt cx="1371600" cy="1249680"/>
          </a:xfrm>
        </p:grpSpPr>
        <p:pic>
          <p:nvPicPr>
            <p:cNvPr id="45" name="Picture 2" descr="C:\Users\hrippman\Desktop\government buildin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94875" y="3322320"/>
              <a:ext cx="669073" cy="640080"/>
            </a:xfrm>
            <a:prstGeom prst="rect">
              <a:avLst/>
            </a:prstGeom>
            <a:noFill/>
            <a:extLst>
              <a:ext uri="{909E8E84-426E-40DD-AFC4-6F175D3DCCD1}">
                <a14:hiddenFill xmlns:a14="http://schemas.microsoft.com/office/drawing/2010/main">
                  <a:solidFill>
                    <a:srgbClr val="FFFFFF"/>
                  </a:solidFill>
                </a14:hiddenFill>
              </a:ext>
            </a:extLst>
          </p:spPr>
        </p:pic>
        <p:sp>
          <p:nvSpPr>
            <p:cNvPr id="46" name="Rounded Rectangle 45"/>
            <p:cNvSpPr>
              <a:spLocks/>
            </p:cNvSpPr>
            <p:nvPr/>
          </p:nvSpPr>
          <p:spPr>
            <a:xfrm>
              <a:off x="4543611" y="4023360"/>
              <a:ext cx="1371600" cy="548640"/>
            </a:xfrm>
            <a:prstGeom prst="roundRect">
              <a:avLst/>
            </a:prstGeom>
            <a:solidFill>
              <a:srgbClr val="F793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lnSpc>
                  <a:spcPct val="115000"/>
                </a:lnSpc>
                <a:spcBef>
                  <a:spcPct val="0"/>
                </a:spcBef>
                <a:spcAft>
                  <a:spcPct val="0"/>
                </a:spcAft>
              </a:pPr>
              <a:r>
                <a:rPr lang="en-US" sz="900" b="1">
                  <a:solidFill>
                    <a:srgbClr val="FFFFFF"/>
                  </a:solidFill>
                  <a:latin typeface="Arial Black" panose="020B0A04020102020204" pitchFamily="34" charset="0"/>
                  <a:ea typeface="Calibri"/>
                  <a:cs typeface="Times New Roman"/>
                </a:rPr>
                <a:t>PUBLIC</a:t>
              </a:r>
            </a:p>
            <a:p>
              <a:pPr algn="ctr" fontAlgn="base">
                <a:lnSpc>
                  <a:spcPct val="115000"/>
                </a:lnSpc>
                <a:spcBef>
                  <a:spcPct val="0"/>
                </a:spcBef>
                <a:spcAft>
                  <a:spcPct val="0"/>
                </a:spcAft>
              </a:pPr>
              <a:r>
                <a:rPr lang="en-US" sz="900" b="1">
                  <a:solidFill>
                    <a:srgbClr val="FFFFFF"/>
                  </a:solidFill>
                  <a:latin typeface="Arial Black" panose="020B0A04020102020204" pitchFamily="34" charset="0"/>
                  <a:ea typeface="Calibri"/>
                  <a:cs typeface="Times New Roman"/>
                </a:rPr>
                <a:t>POLICY</a:t>
              </a:r>
              <a:endParaRPr lang="en-US" sz="900" b="1">
                <a:solidFill>
                  <a:prstClr val="white"/>
                </a:solidFill>
                <a:latin typeface="Arial Black" panose="020B0A04020102020204" pitchFamily="34" charset="0"/>
                <a:ea typeface="Calibri"/>
                <a:cs typeface="Times New Roman"/>
              </a:endParaRPr>
            </a:p>
          </p:txBody>
        </p:sp>
      </p:grpSp>
      <p:grpSp>
        <p:nvGrpSpPr>
          <p:cNvPr id="47" name="Group 46"/>
          <p:cNvGrpSpPr/>
          <p:nvPr/>
        </p:nvGrpSpPr>
        <p:grpSpPr>
          <a:xfrm>
            <a:off x="9144003" y="4216706"/>
            <a:ext cx="1371600" cy="1249680"/>
            <a:chOff x="7641774" y="1701245"/>
            <a:chExt cx="1371600" cy="1249680"/>
          </a:xfrm>
        </p:grpSpPr>
        <p:pic>
          <p:nvPicPr>
            <p:cNvPr id="48" name="Picture 3" descr="C:\Users\hrippman\Desktop\UNGC colors and graphics\communication.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36846" y="1701245"/>
              <a:ext cx="981456" cy="640080"/>
            </a:xfrm>
            <a:prstGeom prst="rect">
              <a:avLst/>
            </a:prstGeom>
            <a:noFill/>
            <a:extLst>
              <a:ext uri="{909E8E84-426E-40DD-AFC4-6F175D3DCCD1}">
                <a14:hiddenFill xmlns:a14="http://schemas.microsoft.com/office/drawing/2010/main">
                  <a:solidFill>
                    <a:srgbClr val="FFFFFF"/>
                  </a:solidFill>
                </a14:hiddenFill>
              </a:ext>
            </a:extLst>
          </p:spPr>
        </p:pic>
        <p:sp>
          <p:nvSpPr>
            <p:cNvPr id="49" name="Rounded Rectangle 48"/>
            <p:cNvSpPr>
              <a:spLocks/>
            </p:cNvSpPr>
            <p:nvPr/>
          </p:nvSpPr>
          <p:spPr>
            <a:xfrm>
              <a:off x="7641774" y="2402285"/>
              <a:ext cx="1371600" cy="548640"/>
            </a:xfrm>
            <a:prstGeom prst="roundRect">
              <a:avLst/>
            </a:prstGeom>
            <a:solidFill>
              <a:srgbClr val="6884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Autofit/>
            </a:bodyPr>
            <a:lstStyle/>
            <a:p>
              <a:pPr algn="ctr" fontAlgn="base">
                <a:lnSpc>
                  <a:spcPct val="115000"/>
                </a:lnSpc>
                <a:spcBef>
                  <a:spcPct val="0"/>
                </a:spcBef>
                <a:spcAft>
                  <a:spcPct val="0"/>
                </a:spcAft>
              </a:pPr>
              <a:r>
                <a:rPr lang="en-US" sz="900" b="1">
                  <a:solidFill>
                    <a:srgbClr val="FFFFFF"/>
                  </a:solidFill>
                  <a:latin typeface="Arial Black" panose="020B0A04020102020204" pitchFamily="34" charset="0"/>
                  <a:ea typeface="Calibri"/>
                  <a:cs typeface="Times New Roman"/>
                </a:rPr>
                <a:t>TRANSPARENCY AND DISCLOSURE</a:t>
              </a:r>
              <a:endParaRPr lang="en-US" sz="900" b="1">
                <a:solidFill>
                  <a:prstClr val="white"/>
                </a:solidFill>
                <a:latin typeface="Arial Black" panose="020B0A04020102020204" pitchFamily="34" charset="0"/>
                <a:ea typeface="Calibri"/>
                <a:cs typeface="Times New Roman"/>
              </a:endParaRPr>
            </a:p>
          </p:txBody>
        </p:sp>
      </p:grpSp>
      <p:sp>
        <p:nvSpPr>
          <p:cNvPr id="50" name="TextBox 49"/>
          <p:cNvSpPr txBox="1"/>
          <p:nvPr/>
        </p:nvSpPr>
        <p:spPr>
          <a:xfrm>
            <a:off x="9320270" y="0"/>
            <a:ext cx="2533879" cy="307777"/>
          </a:xfrm>
          <a:prstGeom prst="rect">
            <a:avLst/>
          </a:prstGeom>
          <a:noFill/>
        </p:spPr>
        <p:txBody>
          <a:bodyPr wrap="square" rtlCol="0">
            <a:spAutoFit/>
          </a:bodyPr>
          <a:lstStyle/>
          <a:p>
            <a:r>
              <a:rPr lang="en-US" dirty="0">
                <a:solidFill>
                  <a:schemeClr val="accent1"/>
                </a:solidFill>
              </a:rPr>
              <a:t>CONFIDENTIAL</a:t>
            </a:r>
          </a:p>
        </p:txBody>
      </p:sp>
    </p:spTree>
    <p:extLst>
      <p:ext uri="{BB962C8B-B14F-4D97-AF65-F5344CB8AC3E}">
        <p14:creationId xmlns:p14="http://schemas.microsoft.com/office/powerpoint/2010/main" val="23230100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4" name="Title 1"/>
          <p:cNvSpPr>
            <a:spLocks noGrp="1"/>
          </p:cNvSpPr>
          <p:nvPr>
            <p:ph type="title"/>
          </p:nvPr>
        </p:nvSpPr>
        <p:spPr>
          <a:xfrm>
            <a:off x="219820" y="-72553"/>
            <a:ext cx="10714037" cy="1204913"/>
          </a:xfrm>
        </p:spPr>
        <p:txBody>
          <a:bodyPr>
            <a:normAutofit/>
          </a:bodyPr>
          <a:lstStyle/>
          <a:p>
            <a:pPr algn="ctr"/>
            <a:r>
              <a:rPr lang="en-US" b="1" dirty="0">
                <a:solidFill>
                  <a:schemeClr val="bg1"/>
                </a:solidFill>
                <a:latin typeface="Flama Extrabold" pitchFamily="50" charset="0"/>
                <a:cs typeface="Times New Roman" pitchFamily="18" charset="0"/>
              </a:rPr>
              <a:t>CEO Water Mandate 2016-2018 Strategic Plan</a:t>
            </a:r>
            <a:r>
              <a:rPr lang="en-US" b="1" dirty="0">
                <a:solidFill>
                  <a:srgbClr val="4BACC6">
                    <a:lumMod val="50000"/>
                  </a:srgbClr>
                </a:solidFill>
                <a:latin typeface="Flama Extrabold" pitchFamily="50" charset="0"/>
                <a:cs typeface="Times New Roman" pitchFamily="18" charset="0"/>
              </a:rPr>
              <a:t/>
            </a:r>
            <a:br>
              <a:rPr lang="en-US" b="1" dirty="0">
                <a:solidFill>
                  <a:srgbClr val="4BACC6">
                    <a:lumMod val="50000"/>
                  </a:srgbClr>
                </a:solidFill>
                <a:latin typeface="Flama Extrabold" pitchFamily="50" charset="0"/>
                <a:cs typeface="Times New Roman" pitchFamily="18" charset="0"/>
              </a:rPr>
            </a:br>
            <a:endParaRPr lang="en-US" dirty="0">
              <a:latin typeface="Flama Extrabold" pitchFamily="50" charset="0"/>
            </a:endParaRPr>
          </a:p>
        </p:txBody>
      </p:sp>
      <p:sp>
        <p:nvSpPr>
          <p:cNvPr id="15" name="TextBox 14"/>
          <p:cNvSpPr txBox="1"/>
          <p:nvPr/>
        </p:nvSpPr>
        <p:spPr>
          <a:xfrm>
            <a:off x="9658121" y="-72553"/>
            <a:ext cx="2533879" cy="307777"/>
          </a:xfrm>
          <a:prstGeom prst="rect">
            <a:avLst/>
          </a:prstGeom>
          <a:noFill/>
        </p:spPr>
        <p:txBody>
          <a:bodyPr wrap="square" rtlCol="0">
            <a:spAutoFit/>
          </a:bodyPr>
          <a:lstStyle/>
          <a:p>
            <a:r>
              <a:rPr lang="en-US" dirty="0">
                <a:solidFill>
                  <a:schemeClr val="accent1"/>
                </a:solidFill>
              </a:rPr>
              <a:t>CONFIDENTIAL</a:t>
            </a:r>
          </a:p>
        </p:txBody>
      </p:sp>
      <p:graphicFrame>
        <p:nvGraphicFramePr>
          <p:cNvPr id="16" name="Table 15"/>
          <p:cNvGraphicFramePr>
            <a:graphicFrameLocks noGrp="1"/>
          </p:cNvGraphicFramePr>
          <p:nvPr>
            <p:extLst>
              <p:ext uri="{D42A27DB-BD31-4B8C-83A1-F6EECF244321}">
                <p14:modId xmlns:p14="http://schemas.microsoft.com/office/powerpoint/2010/main" val="4136001782"/>
              </p:ext>
            </p:extLst>
          </p:nvPr>
        </p:nvGraphicFramePr>
        <p:xfrm>
          <a:off x="1992900" y="1080296"/>
          <a:ext cx="8264958" cy="4833491"/>
        </p:xfrm>
        <a:graphic>
          <a:graphicData uri="http://schemas.openxmlformats.org/drawingml/2006/table">
            <a:tbl>
              <a:tblPr firstRow="1" bandRow="1">
                <a:tableStyleId>{93296810-A885-4BE3-A3E7-6D5BEEA58F35}</a:tableStyleId>
              </a:tblPr>
              <a:tblGrid>
                <a:gridCol w="533401">
                  <a:extLst>
                    <a:ext uri="{9D8B030D-6E8A-4147-A177-3AD203B41FA5}">
                      <a16:colId xmlns:a16="http://schemas.microsoft.com/office/drawing/2014/main" xmlns="" val="20000"/>
                    </a:ext>
                  </a:extLst>
                </a:gridCol>
                <a:gridCol w="684665">
                  <a:extLst>
                    <a:ext uri="{9D8B030D-6E8A-4147-A177-3AD203B41FA5}">
                      <a16:colId xmlns:a16="http://schemas.microsoft.com/office/drawing/2014/main" xmlns="" val="20001"/>
                    </a:ext>
                  </a:extLst>
                </a:gridCol>
                <a:gridCol w="1829935">
                  <a:extLst>
                    <a:ext uri="{9D8B030D-6E8A-4147-A177-3AD203B41FA5}">
                      <a16:colId xmlns:a16="http://schemas.microsoft.com/office/drawing/2014/main" xmlns="" val="20002"/>
                    </a:ext>
                  </a:extLst>
                </a:gridCol>
                <a:gridCol w="848174">
                  <a:extLst>
                    <a:ext uri="{9D8B030D-6E8A-4147-A177-3AD203B41FA5}">
                      <a16:colId xmlns:a16="http://schemas.microsoft.com/office/drawing/2014/main" xmlns="" val="20003"/>
                    </a:ext>
                  </a:extLst>
                </a:gridCol>
                <a:gridCol w="1896145">
                  <a:extLst>
                    <a:ext uri="{9D8B030D-6E8A-4147-A177-3AD203B41FA5}">
                      <a16:colId xmlns:a16="http://schemas.microsoft.com/office/drawing/2014/main" xmlns="" val="20004"/>
                    </a:ext>
                  </a:extLst>
                </a:gridCol>
                <a:gridCol w="876999">
                  <a:extLst>
                    <a:ext uri="{9D8B030D-6E8A-4147-A177-3AD203B41FA5}">
                      <a16:colId xmlns:a16="http://schemas.microsoft.com/office/drawing/2014/main" xmlns="" val="20005"/>
                    </a:ext>
                  </a:extLst>
                </a:gridCol>
                <a:gridCol w="1595639">
                  <a:extLst>
                    <a:ext uri="{9D8B030D-6E8A-4147-A177-3AD203B41FA5}">
                      <a16:colId xmlns:a16="http://schemas.microsoft.com/office/drawing/2014/main" xmlns="" val="20006"/>
                    </a:ext>
                  </a:extLst>
                </a:gridCol>
              </a:tblGrid>
              <a:tr h="405173">
                <a:tc rowSpan="2">
                  <a:txBody>
                    <a:bodyPr/>
                    <a:lstStyle/>
                    <a:p>
                      <a:pPr marL="0" marR="0" algn="ctr">
                        <a:lnSpc>
                          <a:spcPct val="115000"/>
                        </a:lnSpc>
                        <a:spcBef>
                          <a:spcPts val="0"/>
                        </a:spcBef>
                        <a:spcAft>
                          <a:spcPts val="0"/>
                        </a:spcAft>
                      </a:pPr>
                      <a:r>
                        <a:rPr lang="en-US" sz="1200" dirty="0">
                          <a:effectLst/>
                        </a:rPr>
                        <a:t>GOALS</a:t>
                      </a:r>
                      <a:endParaRPr lang="en-US" sz="1200" b="1" dirty="0">
                        <a:solidFill>
                          <a:schemeClr val="bg1"/>
                        </a:solidFill>
                        <a:effectLst/>
                        <a:latin typeface="Flama Book" pitchFamily="50" charset="0"/>
                      </a:endParaRPr>
                    </a:p>
                  </a:txBody>
                  <a:tcPr marL="37901" marR="37901" marT="37901" marB="37901" vert="vert270" anchor="ctr">
                    <a:solidFill>
                      <a:schemeClr val="bg2"/>
                    </a:solidFill>
                  </a:tcPr>
                </a:tc>
                <a:tc gridSpan="6">
                  <a:txBody>
                    <a:bodyPr/>
                    <a:lstStyle/>
                    <a:p>
                      <a:pPr marL="0" marR="0" algn="ctr">
                        <a:lnSpc>
                          <a:spcPct val="115000"/>
                        </a:lnSpc>
                        <a:spcBef>
                          <a:spcPts val="0"/>
                        </a:spcBef>
                        <a:spcAft>
                          <a:spcPts val="0"/>
                        </a:spcAft>
                      </a:pPr>
                      <a:r>
                        <a:rPr lang="en-US" sz="1500" dirty="0">
                          <a:effectLst/>
                        </a:rPr>
                        <a:t>Support Achievement of 2030 Sustainable Development Goal 6:</a:t>
                      </a:r>
                    </a:p>
                    <a:p>
                      <a:pPr marL="0" marR="0" algn="ctr">
                        <a:lnSpc>
                          <a:spcPct val="115000"/>
                        </a:lnSpc>
                        <a:spcBef>
                          <a:spcPts val="0"/>
                        </a:spcBef>
                        <a:spcAft>
                          <a:spcPts val="0"/>
                        </a:spcAft>
                      </a:pPr>
                      <a:r>
                        <a:rPr lang="en-US" sz="1500" dirty="0">
                          <a:effectLst/>
                        </a:rPr>
                        <a:t>Sustainable Management and</a:t>
                      </a:r>
                      <a:r>
                        <a:rPr lang="en-US" sz="1500" baseline="0" dirty="0">
                          <a:effectLst/>
                        </a:rPr>
                        <a:t> Access to</a:t>
                      </a:r>
                      <a:r>
                        <a:rPr lang="en-US" sz="1500" dirty="0">
                          <a:effectLst/>
                        </a:rPr>
                        <a:t> Water and Sanitation for All</a:t>
                      </a:r>
                      <a:endParaRPr lang="en-US" sz="1500" dirty="0">
                        <a:solidFill>
                          <a:schemeClr val="tx1"/>
                        </a:solidFill>
                        <a:effectLst/>
                        <a:latin typeface="Flama Book" pitchFamily="50" charset="0"/>
                      </a:endParaRPr>
                    </a:p>
                  </a:txBody>
                  <a:tcPr marL="37901" marR="37901" marT="37901" marB="37901" anchor="ctr">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0">
                <a:tc vMerge="1">
                  <a:txBody>
                    <a:bodyPr/>
                    <a:lstStyle/>
                    <a:p>
                      <a:pPr marL="0" marR="0" algn="ctr">
                        <a:lnSpc>
                          <a:spcPct val="115000"/>
                        </a:lnSpc>
                        <a:spcBef>
                          <a:spcPts val="0"/>
                        </a:spcBef>
                        <a:spcAft>
                          <a:spcPts val="0"/>
                        </a:spcAft>
                      </a:pPr>
                      <a:endParaRPr lang="en-US" sz="1500" b="1" dirty="0">
                        <a:solidFill>
                          <a:schemeClr val="tx1"/>
                        </a:solidFill>
                        <a:effectLst/>
                        <a:latin typeface="+mn-lt"/>
                        <a:ea typeface="Times New Roman"/>
                        <a:cs typeface="Times New Roman"/>
                      </a:endParaRPr>
                    </a:p>
                  </a:txBody>
                  <a:tcPr marL="37901" marR="37901" marT="37901" marB="379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gridSpan="6">
                  <a:txBody>
                    <a:bodyPr/>
                    <a:lstStyle/>
                    <a:p>
                      <a:pPr marL="0" marR="0" algn="ctr">
                        <a:lnSpc>
                          <a:spcPct val="115000"/>
                        </a:lnSpc>
                        <a:spcBef>
                          <a:spcPts val="0"/>
                        </a:spcBef>
                        <a:spcAft>
                          <a:spcPts val="0"/>
                        </a:spcAft>
                      </a:pPr>
                      <a:r>
                        <a:rPr lang="en-US" sz="1500" dirty="0">
                          <a:effectLst/>
                        </a:rPr>
                        <a:t>Support Endorsers’ Commitments to</a:t>
                      </a:r>
                      <a:r>
                        <a:rPr lang="en-US" sz="1500" baseline="0" dirty="0">
                          <a:effectLst/>
                        </a:rPr>
                        <a:t> the Mandate’s </a:t>
                      </a:r>
                      <a:r>
                        <a:rPr lang="en-US" sz="1500" dirty="0">
                          <a:effectLst/>
                        </a:rPr>
                        <a:t>Six Core Elements</a:t>
                      </a:r>
                      <a:endParaRPr lang="en-US" sz="1500" b="1" dirty="0">
                        <a:solidFill>
                          <a:schemeClr val="tx1"/>
                        </a:solidFill>
                        <a:effectLst/>
                        <a:latin typeface="Flama Book" pitchFamily="50" charset="0"/>
                        <a:ea typeface="Times New Roman"/>
                        <a:cs typeface="Times New Roman"/>
                      </a:endParaRPr>
                    </a:p>
                  </a:txBody>
                  <a:tcPr marL="37901" marR="37901" marT="37901" marB="37901"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1124336">
                <a:tc rowSpan="2">
                  <a:txBody>
                    <a:bodyPr/>
                    <a:lstStyle/>
                    <a:p>
                      <a:pPr marL="0" marR="0" algn="ctr">
                        <a:lnSpc>
                          <a:spcPct val="115000"/>
                        </a:lnSpc>
                        <a:spcBef>
                          <a:spcPts val="0"/>
                        </a:spcBef>
                        <a:spcAft>
                          <a:spcPts val="0"/>
                        </a:spcAft>
                      </a:pPr>
                      <a:r>
                        <a:rPr lang="en-US" sz="1200" b="1" u="none" dirty="0">
                          <a:solidFill>
                            <a:schemeClr val="bg1"/>
                          </a:solidFill>
                          <a:effectLst/>
                        </a:rPr>
                        <a:t>WORKSTREAMS</a:t>
                      </a:r>
                      <a:endParaRPr lang="en-US" sz="1200" b="1" u="none" dirty="0">
                        <a:solidFill>
                          <a:schemeClr val="bg1"/>
                        </a:solidFill>
                        <a:effectLst/>
                        <a:latin typeface="Flama Book" pitchFamily="50" charset="0"/>
                        <a:ea typeface="Times New Roman"/>
                        <a:cs typeface="Times New Roman"/>
                      </a:endParaRPr>
                    </a:p>
                  </a:txBody>
                  <a:tcPr marL="37901" marR="37901" marT="37901" marB="37901" vert="vert270" anchor="ctr">
                    <a:solidFill>
                      <a:schemeClr val="bg2"/>
                    </a:solidFill>
                  </a:tcPr>
                </a:tc>
                <a:tc>
                  <a:txBody>
                    <a:bodyPr/>
                    <a:lstStyle/>
                    <a:p>
                      <a:pPr marL="0" marR="0" algn="ctr">
                        <a:lnSpc>
                          <a:spcPct val="115000"/>
                        </a:lnSpc>
                        <a:spcBef>
                          <a:spcPts val="0"/>
                        </a:spcBef>
                        <a:spcAft>
                          <a:spcPts val="0"/>
                        </a:spcAft>
                      </a:pPr>
                      <a:endParaRPr lang="en-US" sz="1100" b="1" u="none" dirty="0">
                        <a:solidFill>
                          <a:schemeClr val="bg1"/>
                        </a:solidFill>
                        <a:effectLst/>
                        <a:latin typeface="Flama Book" pitchFamily="50" charset="0"/>
                        <a:ea typeface="Times New Roman"/>
                        <a:cs typeface="Times New Roman"/>
                      </a:endParaRPr>
                    </a:p>
                  </a:txBody>
                  <a:tcPr marL="37901" marR="37901" marT="37901" marB="37901" anchor="ctr">
                    <a:solidFill>
                      <a:schemeClr val="accent3">
                        <a:lumMod val="75000"/>
                      </a:schemeClr>
                    </a:solidFill>
                  </a:tcPr>
                </a:tc>
                <a:tc>
                  <a:txBody>
                    <a:bodyPr/>
                    <a:lstStyle/>
                    <a:p>
                      <a:pPr marL="0" marR="0" algn="ctr">
                        <a:lnSpc>
                          <a:spcPct val="100000"/>
                        </a:lnSpc>
                        <a:spcBef>
                          <a:spcPts val="0"/>
                        </a:spcBef>
                        <a:spcAft>
                          <a:spcPts val="0"/>
                        </a:spcAft>
                      </a:pPr>
                      <a:r>
                        <a:rPr lang="en-US" sz="1400" u="none" dirty="0">
                          <a:solidFill>
                            <a:schemeClr val="bg1"/>
                          </a:solidFill>
                          <a:effectLst/>
                        </a:rPr>
                        <a:t>Operations,</a:t>
                      </a:r>
                      <a:endParaRPr lang="en-US" sz="1400" u="none" baseline="0" dirty="0">
                        <a:solidFill>
                          <a:schemeClr val="bg1"/>
                        </a:solidFill>
                        <a:effectLst/>
                      </a:endParaRPr>
                    </a:p>
                    <a:p>
                      <a:pPr marL="0" marR="0" algn="ctr">
                        <a:lnSpc>
                          <a:spcPct val="100000"/>
                        </a:lnSpc>
                        <a:spcBef>
                          <a:spcPts val="0"/>
                        </a:spcBef>
                        <a:spcAft>
                          <a:spcPts val="0"/>
                        </a:spcAft>
                      </a:pPr>
                      <a:r>
                        <a:rPr lang="en-US" sz="1400" u="none" baseline="0" dirty="0">
                          <a:solidFill>
                            <a:schemeClr val="bg1"/>
                          </a:solidFill>
                          <a:effectLst/>
                        </a:rPr>
                        <a:t>Supply Chain</a:t>
                      </a:r>
                    </a:p>
                    <a:p>
                      <a:pPr marL="0" marR="0" algn="ctr">
                        <a:lnSpc>
                          <a:spcPct val="100000"/>
                        </a:lnSpc>
                        <a:spcBef>
                          <a:spcPts val="0"/>
                        </a:spcBef>
                        <a:spcAft>
                          <a:spcPts val="0"/>
                        </a:spcAft>
                      </a:pPr>
                      <a:r>
                        <a:rPr lang="en-US" sz="1400" u="none" baseline="0" dirty="0">
                          <a:solidFill>
                            <a:schemeClr val="bg1"/>
                          </a:solidFill>
                          <a:effectLst/>
                        </a:rPr>
                        <a:t>and Watershed Management</a:t>
                      </a:r>
                      <a:endParaRPr lang="en-US" sz="1400" b="1" u="none" dirty="0">
                        <a:solidFill>
                          <a:schemeClr val="bg1"/>
                        </a:solidFill>
                        <a:effectLst/>
                        <a:latin typeface="Flama Book" pitchFamily="50" charset="0"/>
                        <a:ea typeface="Times New Roman"/>
                        <a:cs typeface="Times New Roman"/>
                      </a:endParaRPr>
                    </a:p>
                  </a:txBody>
                  <a:tcPr marL="37901" marR="37901" marT="37901" marB="37901" anchor="ctr">
                    <a:solidFill>
                      <a:schemeClr val="accent3">
                        <a:lumMod val="75000"/>
                      </a:schemeClr>
                    </a:solidFill>
                  </a:tcPr>
                </a:tc>
                <a:tc>
                  <a:txBody>
                    <a:bodyPr/>
                    <a:lstStyle/>
                    <a:p>
                      <a:pPr marL="0" marR="0" algn="ctr">
                        <a:lnSpc>
                          <a:spcPct val="115000"/>
                        </a:lnSpc>
                        <a:spcBef>
                          <a:spcPts val="0"/>
                        </a:spcBef>
                        <a:spcAft>
                          <a:spcPts val="0"/>
                        </a:spcAft>
                      </a:pPr>
                      <a:endParaRPr lang="en-US" sz="1400" b="1" u="none" dirty="0">
                        <a:solidFill>
                          <a:schemeClr val="bg1"/>
                        </a:solidFill>
                        <a:effectLst/>
                        <a:latin typeface="Flama Book" pitchFamily="50" charset="0"/>
                        <a:ea typeface="Times New Roman"/>
                        <a:cs typeface="Times New Roman"/>
                      </a:endParaRPr>
                    </a:p>
                  </a:txBody>
                  <a:tcPr marL="37901" marR="37901" marT="37901" marB="37901" anchor="ctr">
                    <a:solidFill>
                      <a:srgbClr val="7030A0"/>
                    </a:solidFill>
                  </a:tcPr>
                </a:tc>
                <a:tc>
                  <a:txBody>
                    <a:bodyPr/>
                    <a:lstStyle/>
                    <a:p>
                      <a:pPr marL="0" marR="0" algn="ctr">
                        <a:lnSpc>
                          <a:spcPct val="100000"/>
                        </a:lnSpc>
                        <a:spcBef>
                          <a:spcPts val="0"/>
                        </a:spcBef>
                        <a:spcAft>
                          <a:spcPts val="0"/>
                        </a:spcAft>
                      </a:pPr>
                      <a:r>
                        <a:rPr lang="en-US" sz="1400" u="none" dirty="0">
                          <a:solidFill>
                            <a:schemeClr val="bg1"/>
                          </a:solidFill>
                          <a:effectLst/>
                        </a:rPr>
                        <a:t>Collective Action,</a:t>
                      </a:r>
                      <a:endParaRPr lang="en-US" sz="1400" u="none" baseline="0" dirty="0">
                        <a:solidFill>
                          <a:schemeClr val="bg1"/>
                        </a:solidFill>
                        <a:effectLst/>
                      </a:endParaRPr>
                    </a:p>
                    <a:p>
                      <a:pPr marL="0" marR="0" algn="ctr">
                        <a:lnSpc>
                          <a:spcPct val="100000"/>
                        </a:lnSpc>
                        <a:spcBef>
                          <a:spcPts val="0"/>
                        </a:spcBef>
                        <a:spcAft>
                          <a:spcPts val="0"/>
                        </a:spcAft>
                      </a:pPr>
                      <a:r>
                        <a:rPr lang="en-US" sz="1400" u="none" dirty="0">
                          <a:solidFill>
                            <a:schemeClr val="bg1"/>
                          </a:solidFill>
                          <a:effectLst/>
                        </a:rPr>
                        <a:t>Community Engagement,</a:t>
                      </a:r>
                    </a:p>
                    <a:p>
                      <a:pPr marL="0" marR="0" algn="ctr">
                        <a:lnSpc>
                          <a:spcPct val="100000"/>
                        </a:lnSpc>
                        <a:spcBef>
                          <a:spcPts val="0"/>
                        </a:spcBef>
                        <a:spcAft>
                          <a:spcPts val="0"/>
                        </a:spcAft>
                      </a:pPr>
                      <a:r>
                        <a:rPr lang="en-US" sz="1400" u="none" dirty="0">
                          <a:solidFill>
                            <a:schemeClr val="bg1"/>
                          </a:solidFill>
                          <a:effectLst/>
                        </a:rPr>
                        <a:t>and Public Policy</a:t>
                      </a:r>
                      <a:endParaRPr lang="en-US" sz="1400" b="1" u="none" dirty="0">
                        <a:solidFill>
                          <a:schemeClr val="bg1"/>
                        </a:solidFill>
                        <a:effectLst/>
                        <a:latin typeface="Flama Book" pitchFamily="50" charset="0"/>
                        <a:ea typeface="Times New Roman"/>
                        <a:cs typeface="Times New Roman"/>
                      </a:endParaRPr>
                    </a:p>
                  </a:txBody>
                  <a:tcPr marL="37901" marR="37901" marT="37901" marB="37901" anchor="ctr">
                    <a:solidFill>
                      <a:srgbClr val="7030A0"/>
                    </a:solidFill>
                  </a:tcPr>
                </a:tc>
                <a:tc>
                  <a:txBody>
                    <a:bodyPr/>
                    <a:lstStyle/>
                    <a:p>
                      <a:pPr marL="0" marR="0" algn="ctr">
                        <a:lnSpc>
                          <a:spcPct val="115000"/>
                        </a:lnSpc>
                        <a:spcBef>
                          <a:spcPts val="0"/>
                        </a:spcBef>
                        <a:spcAft>
                          <a:spcPts val="0"/>
                        </a:spcAft>
                      </a:pPr>
                      <a:endParaRPr lang="en-US" sz="1400" b="1" u="none" dirty="0">
                        <a:solidFill>
                          <a:schemeClr val="bg1"/>
                        </a:solidFill>
                        <a:effectLst/>
                        <a:latin typeface="Flama Book" pitchFamily="50" charset="0"/>
                        <a:ea typeface="Times New Roman"/>
                        <a:cs typeface="Times New Roman"/>
                      </a:endParaRPr>
                    </a:p>
                  </a:txBody>
                  <a:tcPr marL="37901" marR="37901" marT="37901" marB="37901" anchor="ctr">
                    <a:solidFill>
                      <a:schemeClr val="accent6"/>
                    </a:solidFill>
                  </a:tcPr>
                </a:tc>
                <a:tc>
                  <a:txBody>
                    <a:bodyPr/>
                    <a:lstStyle/>
                    <a:p>
                      <a:pPr marL="0" marR="0" algn="ctr">
                        <a:lnSpc>
                          <a:spcPct val="100000"/>
                        </a:lnSpc>
                        <a:spcBef>
                          <a:spcPts val="0"/>
                        </a:spcBef>
                        <a:spcAft>
                          <a:spcPts val="0"/>
                        </a:spcAft>
                      </a:pPr>
                      <a:r>
                        <a:rPr lang="en-US" sz="1400" u="none" dirty="0">
                          <a:effectLst/>
                        </a:rPr>
                        <a:t>Transparency</a:t>
                      </a:r>
                    </a:p>
                    <a:p>
                      <a:pPr marL="0" marR="0" algn="ctr">
                        <a:lnSpc>
                          <a:spcPct val="100000"/>
                        </a:lnSpc>
                        <a:spcBef>
                          <a:spcPts val="0"/>
                        </a:spcBef>
                        <a:spcAft>
                          <a:spcPts val="0"/>
                        </a:spcAft>
                      </a:pPr>
                      <a:r>
                        <a:rPr lang="en-US" sz="1400" u="none" dirty="0">
                          <a:effectLst/>
                        </a:rPr>
                        <a:t>and</a:t>
                      </a:r>
                    </a:p>
                    <a:p>
                      <a:pPr marL="0" marR="0" algn="ctr">
                        <a:lnSpc>
                          <a:spcPct val="100000"/>
                        </a:lnSpc>
                        <a:spcBef>
                          <a:spcPts val="0"/>
                        </a:spcBef>
                        <a:spcAft>
                          <a:spcPts val="0"/>
                        </a:spcAft>
                      </a:pPr>
                      <a:r>
                        <a:rPr lang="en-US" sz="1400" u="none" dirty="0">
                          <a:effectLst/>
                        </a:rPr>
                        <a:t>Disclosure</a:t>
                      </a:r>
                      <a:endParaRPr lang="en-US" sz="1400" b="1" u="none" dirty="0">
                        <a:solidFill>
                          <a:schemeClr val="bg1"/>
                        </a:solidFill>
                        <a:effectLst/>
                        <a:latin typeface="Flama Book" pitchFamily="50" charset="0"/>
                        <a:ea typeface="Times New Roman"/>
                        <a:cs typeface="Times New Roman"/>
                      </a:endParaRPr>
                    </a:p>
                  </a:txBody>
                  <a:tcPr marL="37901" marR="37901" marT="37901" marB="37901" anchor="ctr">
                    <a:solidFill>
                      <a:schemeClr val="accent6"/>
                    </a:solidFill>
                  </a:tcPr>
                </a:tc>
                <a:extLst>
                  <a:ext uri="{0D108BD9-81ED-4DB2-BD59-A6C34878D82A}">
                    <a16:rowId xmlns:a16="http://schemas.microsoft.com/office/drawing/2014/main" xmlns="" val="10002"/>
                  </a:ext>
                </a:extLst>
              </a:tr>
              <a:tr h="862930">
                <a:tc vMerge="1">
                  <a:txBody>
                    <a:bodyPr/>
                    <a:lstStyle/>
                    <a:p>
                      <a:pPr marL="171450" indent="-171450" algn="ctr">
                        <a:spcBef>
                          <a:spcPts val="600"/>
                        </a:spcBef>
                        <a:buFont typeface="Arial" panose="020B0604020202020204" pitchFamily="34" charset="0"/>
                        <a:buChar char="•"/>
                      </a:pPr>
                      <a:endParaRPr lang="en-US" sz="1400" b="1" dirty="0">
                        <a:solidFill>
                          <a:srgbClr val="FF0000"/>
                        </a:solidFill>
                        <a:effectLst/>
                        <a:latin typeface="+mn-lt"/>
                      </a:endParaRPr>
                    </a:p>
                  </a:txBody>
                  <a:tcPr marL="37901" marR="37901" marT="37901" marB="379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gridSpan="2">
                  <a:txBody>
                    <a:bodyPr/>
                    <a:lstStyle/>
                    <a:p>
                      <a:pPr marL="171450" lvl="0" indent="-171450" algn="ctr">
                        <a:spcBef>
                          <a:spcPts val="600"/>
                        </a:spcBef>
                        <a:buFont typeface="Arial" panose="020B0604020202020204" pitchFamily="34" charset="0"/>
                        <a:buChar char="•"/>
                      </a:pPr>
                      <a:r>
                        <a:rPr lang="en-US" sz="1400" kern="1200" dirty="0">
                          <a:effectLst/>
                        </a:rPr>
                        <a:t>The Water Stewardship</a:t>
                      </a:r>
                      <a:r>
                        <a:rPr lang="en-US" sz="1400" kern="1200" baseline="0" dirty="0">
                          <a:effectLst/>
                        </a:rPr>
                        <a:t>     </a:t>
                      </a:r>
                      <a:r>
                        <a:rPr lang="en-US" sz="1400" kern="1200" dirty="0">
                          <a:effectLst/>
                        </a:rPr>
                        <a:t>Toolbox</a:t>
                      </a:r>
                    </a:p>
                    <a:p>
                      <a:pPr marL="171450" indent="-171450" algn="ctr">
                        <a:spcBef>
                          <a:spcPts val="600"/>
                        </a:spcBef>
                        <a:buFont typeface="Arial" panose="020B0604020202020204" pitchFamily="34" charset="0"/>
                        <a:buChar char="•"/>
                      </a:pPr>
                      <a:r>
                        <a:rPr lang="en-US" sz="1400" kern="1200" dirty="0">
                          <a:effectLst/>
                        </a:rPr>
                        <a:t>Supply Chain                   </a:t>
                      </a:r>
                      <a:r>
                        <a:rPr lang="en-US" sz="1400" kern="1200" baseline="0" dirty="0">
                          <a:effectLst/>
                        </a:rPr>
                        <a:t>  </a:t>
                      </a:r>
                      <a:r>
                        <a:rPr lang="en-US" sz="1400" kern="1200" dirty="0">
                          <a:effectLst/>
                        </a:rPr>
                        <a:t> Working Group</a:t>
                      </a:r>
                      <a:endParaRPr lang="en-US" sz="1400" b="1" dirty="0">
                        <a:solidFill>
                          <a:srgbClr val="FF0000"/>
                        </a:solidFill>
                        <a:effectLst/>
                        <a:latin typeface="Flama Book" pitchFamily="50" charset="0"/>
                      </a:endParaRPr>
                    </a:p>
                  </a:txBody>
                  <a:tcPr marL="37901" marR="37901" marT="37901" marB="37901" anchor="ctr">
                    <a:solidFill>
                      <a:srgbClr val="92D050"/>
                    </a:solidFill>
                  </a:tcPr>
                </a:tc>
                <a:tc hMerge="1">
                  <a:txBody>
                    <a:bodyPr/>
                    <a:lstStyle/>
                    <a:p>
                      <a:endParaRPr lang="en-US"/>
                    </a:p>
                  </a:txBody>
                  <a:tcPr/>
                </a:tc>
                <a:tc gridSpan="2">
                  <a:txBody>
                    <a:bodyPr/>
                    <a:lstStyle/>
                    <a:p>
                      <a:pPr marL="171450" lvl="0" indent="-171450" algn="ctr">
                        <a:spcBef>
                          <a:spcPts val="600"/>
                        </a:spcBef>
                        <a:buFont typeface="Arial" panose="020B0604020202020204" pitchFamily="34" charset="0"/>
                        <a:buChar char="•"/>
                      </a:pPr>
                      <a:r>
                        <a:rPr lang="en-US" sz="1400" kern="1200" baseline="0" dirty="0">
                          <a:effectLst/>
                        </a:rPr>
                        <a:t>Best Practices for Effective Collective Action on Water</a:t>
                      </a:r>
                    </a:p>
                    <a:p>
                      <a:pPr marL="171450" marR="0" lvl="0" indent="-171450" algn="ctr"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400" kern="1200" dirty="0">
                          <a:effectLst/>
                        </a:rPr>
                        <a:t>Integrity in Water Stewardship</a:t>
                      </a:r>
                      <a:r>
                        <a:rPr lang="en-US" sz="1400" kern="1200" baseline="0" dirty="0">
                          <a:effectLst/>
                        </a:rPr>
                        <a:t> Initiatives</a:t>
                      </a:r>
                      <a:endParaRPr lang="en-US" sz="1400" b="1" kern="1200" baseline="0" dirty="0">
                        <a:solidFill>
                          <a:schemeClr val="dk1"/>
                        </a:solidFill>
                        <a:effectLst/>
                        <a:latin typeface="Flama Book" pitchFamily="50" charset="0"/>
                        <a:ea typeface="+mn-ea"/>
                        <a:cs typeface="+mn-cs"/>
                      </a:endParaRPr>
                    </a:p>
                  </a:txBody>
                  <a:tcPr marL="37901" marR="37901" marT="37901" marB="37901" anchor="ctr">
                    <a:solidFill>
                      <a:schemeClr val="tx1">
                        <a:lumMod val="20000"/>
                        <a:lumOff val="80000"/>
                      </a:schemeClr>
                    </a:solidFill>
                  </a:tcPr>
                </a:tc>
                <a:tc hMerge="1">
                  <a:txBody>
                    <a:bodyPr/>
                    <a:lstStyle/>
                    <a:p>
                      <a:endParaRPr lang="en-US"/>
                    </a:p>
                  </a:txBody>
                  <a:tcPr/>
                </a:tc>
                <a:tc gridSpan="2">
                  <a:txBody>
                    <a:bodyPr/>
                    <a:lstStyle/>
                    <a:p>
                      <a:pPr marL="171450" indent="-171450" algn="ctr">
                        <a:spcBef>
                          <a:spcPts val="600"/>
                        </a:spcBef>
                        <a:buFont typeface="Arial" panose="020B0604020202020204" pitchFamily="34" charset="0"/>
                        <a:buChar char="•"/>
                      </a:pPr>
                      <a:r>
                        <a:rPr lang="en-US" sz="1400" kern="1200" dirty="0">
                          <a:effectLst/>
                        </a:rPr>
                        <a:t>Harmonized Corporate Water Reporting</a:t>
                      </a:r>
                    </a:p>
                    <a:p>
                      <a:pPr marL="171450" indent="-171450" algn="ctr">
                        <a:spcBef>
                          <a:spcPts val="600"/>
                        </a:spcBef>
                        <a:buFont typeface="Arial" panose="020B0604020202020204" pitchFamily="34" charset="0"/>
                        <a:buChar char="•"/>
                      </a:pPr>
                      <a:r>
                        <a:rPr lang="en-US" sz="1400" kern="1200" dirty="0">
                          <a:effectLst/>
                        </a:rPr>
                        <a:t>Alignment with SDG6</a:t>
                      </a:r>
                      <a:r>
                        <a:rPr lang="en-US" sz="1400" kern="1200" baseline="0" dirty="0">
                          <a:effectLst/>
                        </a:rPr>
                        <a:t> </a:t>
                      </a:r>
                      <a:r>
                        <a:rPr lang="en-US" sz="1400" kern="1200" dirty="0">
                          <a:effectLst/>
                        </a:rPr>
                        <a:t>Impact Metrics</a:t>
                      </a:r>
                      <a:endParaRPr lang="en-US" sz="1400" b="1" kern="1200" dirty="0">
                        <a:solidFill>
                          <a:schemeClr val="dk1"/>
                        </a:solidFill>
                        <a:effectLst/>
                        <a:latin typeface="Flama Book" pitchFamily="50" charset="0"/>
                        <a:ea typeface="+mn-ea"/>
                        <a:cs typeface="+mn-cs"/>
                      </a:endParaRPr>
                    </a:p>
                  </a:txBody>
                  <a:tcPr marL="37901" marR="37901" marT="37901" marB="37901" anchor="ctr">
                    <a:solidFill>
                      <a:schemeClr val="accent6">
                        <a:lumMod val="40000"/>
                        <a:lumOff val="60000"/>
                      </a:schemeClr>
                    </a:solidFill>
                  </a:tcPr>
                </a:tc>
                <a:tc hMerge="1">
                  <a:txBody>
                    <a:bodyPr/>
                    <a:lstStyle/>
                    <a:p>
                      <a:endParaRPr lang="en-US"/>
                    </a:p>
                  </a:txBody>
                  <a:tcPr/>
                </a:tc>
                <a:extLst>
                  <a:ext uri="{0D108BD9-81ED-4DB2-BD59-A6C34878D82A}">
                    <a16:rowId xmlns:a16="http://schemas.microsoft.com/office/drawing/2014/main" xmlns="" val="10003"/>
                  </a:ext>
                </a:extLst>
              </a:tr>
              <a:tr h="302685">
                <a:tc rowSpan="6">
                  <a:txBody>
                    <a:bodyPr/>
                    <a:lstStyle/>
                    <a:p>
                      <a:pPr marL="0" marR="0" algn="ctr">
                        <a:lnSpc>
                          <a:spcPct val="115000"/>
                        </a:lnSpc>
                        <a:spcBef>
                          <a:spcPts val="0"/>
                        </a:spcBef>
                        <a:spcAft>
                          <a:spcPts val="0"/>
                        </a:spcAft>
                      </a:pPr>
                      <a:r>
                        <a:rPr lang="en-US" sz="1200" b="1" u="none" baseline="0" dirty="0">
                          <a:solidFill>
                            <a:schemeClr val="bg1"/>
                          </a:solidFill>
                          <a:effectLst/>
                        </a:rPr>
                        <a:t>SUPPORTING</a:t>
                      </a:r>
                      <a:r>
                        <a:rPr lang="en-US" sz="1200" u="none" baseline="0" dirty="0">
                          <a:solidFill>
                            <a:schemeClr val="bg1"/>
                          </a:solidFill>
                          <a:effectLst/>
                        </a:rPr>
                        <a:t> </a:t>
                      </a:r>
                      <a:r>
                        <a:rPr lang="en-US" sz="1200" b="1" u="none" baseline="0" dirty="0">
                          <a:solidFill>
                            <a:schemeClr val="bg1"/>
                          </a:solidFill>
                          <a:effectLst/>
                        </a:rPr>
                        <a:t>FUNCTIONS</a:t>
                      </a:r>
                      <a:endParaRPr lang="en-US" sz="1200" b="1" u="none" baseline="0" dirty="0">
                        <a:solidFill>
                          <a:schemeClr val="bg1"/>
                        </a:solidFill>
                        <a:effectLst/>
                        <a:latin typeface="Flama Book" pitchFamily="50" charset="0"/>
                      </a:endParaRPr>
                    </a:p>
                  </a:txBody>
                  <a:tcPr marL="4211" marR="4211" marT="4211" marB="0" vert="vert270" anchor="ctr">
                    <a:solidFill>
                      <a:schemeClr val="bg2"/>
                    </a:solidFill>
                  </a:tcPr>
                </a:tc>
                <a:tc gridSpan="6">
                  <a:txBody>
                    <a:bodyPr/>
                    <a:lstStyle/>
                    <a:p>
                      <a:pPr marL="0" marR="0" algn="ctr">
                        <a:lnSpc>
                          <a:spcPct val="115000"/>
                        </a:lnSpc>
                        <a:spcBef>
                          <a:spcPts val="0"/>
                        </a:spcBef>
                        <a:spcAft>
                          <a:spcPts val="0"/>
                        </a:spcAft>
                      </a:pPr>
                      <a:r>
                        <a:rPr lang="en-US" sz="1500" u="none" dirty="0">
                          <a:effectLst/>
                        </a:rPr>
                        <a:t>Strategic Planning</a:t>
                      </a:r>
                      <a:r>
                        <a:rPr lang="en-US" sz="1500" u="none" baseline="0" dirty="0">
                          <a:effectLst/>
                        </a:rPr>
                        <a:t> and Partnerships</a:t>
                      </a:r>
                      <a:endParaRPr lang="en-US" sz="1500" b="1" u="none" baseline="0" dirty="0">
                        <a:effectLst/>
                        <a:latin typeface="Flama Book" pitchFamily="50" charset="0"/>
                      </a:endParaRPr>
                    </a:p>
                  </a:txBody>
                  <a:tcPr marL="4211" marR="4211" marT="4211"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r h="302685">
                <a:tc v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sz="1500" b="1" u="none">
                        <a:effectLst/>
                        <a:latin typeface="+mn-lt"/>
                      </a:endParaRPr>
                    </a:p>
                  </a:txBody>
                  <a:tcPr marL="4211" marR="4211" marT="421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gridSpan="6">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500" u="none" dirty="0">
                          <a:effectLst/>
                        </a:rPr>
                        <a:t>Project and Working Group Facilitation</a:t>
                      </a:r>
                      <a:endParaRPr lang="en-US" sz="1500" b="1" u="none" dirty="0">
                        <a:effectLst/>
                        <a:latin typeface="Flama Book" pitchFamily="50" charset="0"/>
                      </a:endParaRPr>
                    </a:p>
                  </a:txBody>
                  <a:tcPr marL="4211" marR="4211" marT="4211"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5"/>
                  </a:ext>
                </a:extLst>
              </a:tr>
              <a:tr h="285128">
                <a:tc v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sz="1500" b="1" u="none" dirty="0">
                        <a:effectLst/>
                        <a:latin typeface="+mn-lt"/>
                      </a:endParaRPr>
                    </a:p>
                  </a:txBody>
                  <a:tcPr marL="4211" marR="4211" marT="421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gridSpan="6">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500" u="none">
                          <a:effectLst/>
                        </a:rPr>
                        <a:t>Technology and Communications</a:t>
                      </a:r>
                      <a:endParaRPr lang="en-US" sz="1500" b="1" u="none" dirty="0">
                        <a:effectLst/>
                        <a:latin typeface="Flama Book" pitchFamily="50" charset="0"/>
                      </a:endParaRPr>
                    </a:p>
                  </a:txBody>
                  <a:tcPr marL="4211" marR="4211" marT="4211" marB="0" anchor="ctr"/>
                </a:tc>
                <a:tc hMerge="1">
                  <a:txBody>
                    <a:bodyPr/>
                    <a:lstStyle/>
                    <a:p>
                      <a:endParaRPr lang="en-US"/>
                    </a:p>
                  </a:txBody>
                  <a:tcPr/>
                </a:tc>
                <a:tc hMerge="1">
                  <a:txBody>
                    <a:bodyPr/>
                    <a:lstStyle/>
                    <a:p>
                      <a:pPr marL="0" marR="0" algn="ctr">
                        <a:lnSpc>
                          <a:spcPct val="115000"/>
                        </a:lnSpc>
                        <a:spcBef>
                          <a:spcPts val="0"/>
                        </a:spcBef>
                        <a:spcAft>
                          <a:spcPts val="0"/>
                        </a:spcAft>
                      </a:pPr>
                      <a:endParaRPr lang="en-US" sz="1100" dirty="0">
                        <a:effectLst/>
                        <a:latin typeface="Calibri"/>
                        <a:ea typeface="Times New Roman"/>
                        <a:cs typeface="Times New Roman"/>
                      </a:endParaRPr>
                    </a:p>
                  </a:txBody>
                  <a:tcPr marL="4211" marR="4211" marT="4211"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endParaRPr lang="en-US"/>
                    </a:p>
                  </a:txBody>
                  <a:tcPr/>
                </a:tc>
                <a:tc hMerge="1">
                  <a:txBody>
                    <a:bodyPr/>
                    <a:lstStyle/>
                    <a:p>
                      <a:pPr marL="0" marR="0" algn="ctr">
                        <a:lnSpc>
                          <a:spcPct val="115000"/>
                        </a:lnSpc>
                        <a:spcBef>
                          <a:spcPts val="0"/>
                        </a:spcBef>
                        <a:spcAft>
                          <a:spcPts val="0"/>
                        </a:spcAft>
                      </a:pPr>
                      <a:endParaRPr lang="en-US" sz="1100" dirty="0">
                        <a:solidFill>
                          <a:srgbClr val="FF0000"/>
                        </a:solidFill>
                        <a:effectLst/>
                        <a:latin typeface="Calibri"/>
                        <a:ea typeface="Times New Roman"/>
                        <a:cs typeface="Times New Roman"/>
                      </a:endParaRPr>
                    </a:p>
                  </a:txBody>
                  <a:tcPr marL="4211" marR="4211" marT="4211"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endParaRPr lang="en-US"/>
                    </a:p>
                  </a:txBody>
                  <a:tcPr/>
                </a:tc>
                <a:extLst>
                  <a:ext uri="{0D108BD9-81ED-4DB2-BD59-A6C34878D82A}">
                    <a16:rowId xmlns:a16="http://schemas.microsoft.com/office/drawing/2014/main" xmlns="" val="10006"/>
                  </a:ext>
                </a:extLst>
              </a:tr>
              <a:tr h="302685">
                <a:tc vMerge="1">
                  <a:txBody>
                    <a:bodyPr/>
                    <a:lstStyle/>
                    <a:p>
                      <a:pPr marL="0" marR="0" algn="ctr">
                        <a:lnSpc>
                          <a:spcPct val="115000"/>
                        </a:lnSpc>
                        <a:spcBef>
                          <a:spcPts val="0"/>
                        </a:spcBef>
                        <a:spcAft>
                          <a:spcPts val="0"/>
                        </a:spcAft>
                      </a:pPr>
                      <a:endParaRPr lang="en-US" sz="1500" b="1" u="none" dirty="0">
                        <a:effectLst/>
                        <a:latin typeface="+mn-lt"/>
                      </a:endParaRPr>
                    </a:p>
                  </a:txBody>
                  <a:tcPr marL="4211" marR="4211" marT="421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gridSpan="6">
                  <a:txBody>
                    <a:bodyPr/>
                    <a:lstStyle/>
                    <a:p>
                      <a:pPr marL="0" marR="0" algn="ctr">
                        <a:lnSpc>
                          <a:spcPct val="115000"/>
                        </a:lnSpc>
                        <a:spcBef>
                          <a:spcPts val="0"/>
                        </a:spcBef>
                        <a:spcAft>
                          <a:spcPts val="0"/>
                        </a:spcAft>
                      </a:pPr>
                      <a:r>
                        <a:rPr lang="en-US" sz="1500" u="none">
                          <a:effectLst/>
                        </a:rPr>
                        <a:t>Events</a:t>
                      </a:r>
                      <a:endParaRPr lang="en-US" sz="1500" b="1" u="none" dirty="0">
                        <a:effectLst/>
                        <a:latin typeface="Flama Book" pitchFamily="50" charset="0"/>
                      </a:endParaRPr>
                    </a:p>
                  </a:txBody>
                  <a:tcPr marL="4211" marR="4211" marT="4211"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285128">
                <a:tc vMerge="1">
                  <a:txBody>
                    <a:bodyPr/>
                    <a:lstStyle/>
                    <a:p>
                      <a:pPr marL="0" marR="0" algn="ctr">
                        <a:lnSpc>
                          <a:spcPct val="115000"/>
                        </a:lnSpc>
                        <a:spcBef>
                          <a:spcPts val="0"/>
                        </a:spcBef>
                        <a:spcAft>
                          <a:spcPts val="0"/>
                        </a:spcAft>
                      </a:pPr>
                      <a:endParaRPr lang="en-US" sz="1500" b="1" u="none" dirty="0">
                        <a:effectLst/>
                        <a:latin typeface="+mn-lt"/>
                      </a:endParaRPr>
                    </a:p>
                  </a:txBody>
                  <a:tcPr marL="4211" marR="4211" marT="421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gridSpan="6">
                  <a:txBody>
                    <a:bodyPr/>
                    <a:lstStyle/>
                    <a:p>
                      <a:pPr marL="0" marR="0" algn="ctr">
                        <a:lnSpc>
                          <a:spcPct val="115000"/>
                        </a:lnSpc>
                        <a:spcBef>
                          <a:spcPts val="0"/>
                        </a:spcBef>
                        <a:spcAft>
                          <a:spcPts val="0"/>
                        </a:spcAft>
                      </a:pPr>
                      <a:r>
                        <a:rPr lang="en-US" sz="1500" u="none">
                          <a:effectLst/>
                        </a:rPr>
                        <a:t>Governance and Accountability</a:t>
                      </a:r>
                      <a:endParaRPr lang="en-US" sz="1500" b="1" u="none" dirty="0">
                        <a:effectLst/>
                        <a:latin typeface="Flama Book" pitchFamily="50" charset="0"/>
                      </a:endParaRPr>
                    </a:p>
                  </a:txBody>
                  <a:tcPr marL="4211" marR="4211" marT="4211"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r h="285128">
                <a:tc vMerge="1">
                  <a:txBody>
                    <a:bodyPr/>
                    <a:lstStyle/>
                    <a:p>
                      <a:pPr marL="0" marR="0" algn="ctr">
                        <a:lnSpc>
                          <a:spcPct val="115000"/>
                        </a:lnSpc>
                        <a:spcBef>
                          <a:spcPts val="0"/>
                        </a:spcBef>
                        <a:spcAft>
                          <a:spcPts val="0"/>
                        </a:spcAft>
                      </a:pPr>
                      <a:endParaRPr lang="en-US" sz="1500" dirty="0">
                        <a:effectLst/>
                        <a:latin typeface="+mn-lt"/>
                      </a:endParaRPr>
                    </a:p>
                  </a:txBody>
                  <a:tcPr marL="4211" marR="4211" marT="421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gridSpan="6">
                  <a:txBody>
                    <a:bodyPr/>
                    <a:lstStyle/>
                    <a:p>
                      <a:pPr marL="0" marR="0" algn="ctr">
                        <a:lnSpc>
                          <a:spcPct val="115000"/>
                        </a:lnSpc>
                        <a:spcBef>
                          <a:spcPts val="0"/>
                        </a:spcBef>
                        <a:spcAft>
                          <a:spcPts val="0"/>
                        </a:spcAft>
                      </a:pPr>
                      <a:r>
                        <a:rPr lang="en-US" sz="1500" u="none" dirty="0">
                          <a:effectLst/>
                        </a:rPr>
                        <a:t>Recruiting and Fundraising</a:t>
                      </a:r>
                      <a:endParaRPr lang="en-US" sz="1500" dirty="0">
                        <a:effectLst/>
                        <a:latin typeface="Flama Book" pitchFamily="50" charset="0"/>
                      </a:endParaRPr>
                    </a:p>
                  </a:txBody>
                  <a:tcPr marL="4211" marR="4211" marT="4211"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9"/>
                  </a:ext>
                </a:extLst>
              </a:tr>
            </a:tbl>
          </a:graphicData>
        </a:graphic>
      </p:graphicFrame>
      <p:pic>
        <p:nvPicPr>
          <p:cNvPr id="17"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6863" y="2365488"/>
            <a:ext cx="640080" cy="45720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grpSp>
        <p:nvGrpSpPr>
          <p:cNvPr id="18" name="Group 17"/>
          <p:cNvGrpSpPr/>
          <p:nvPr/>
        </p:nvGrpSpPr>
        <p:grpSpPr>
          <a:xfrm>
            <a:off x="5121548" y="2344635"/>
            <a:ext cx="640080" cy="457200"/>
            <a:chOff x="3747600" y="1769674"/>
            <a:chExt cx="914400" cy="457200"/>
          </a:xfrm>
        </p:grpSpPr>
        <p:sp>
          <p:nvSpPr>
            <p:cNvPr id="19" name="Rectangle 18"/>
            <p:cNvSpPr/>
            <p:nvPr/>
          </p:nvSpPr>
          <p:spPr>
            <a:xfrm>
              <a:off x="3747600" y="1769674"/>
              <a:ext cx="914400" cy="45720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grpSp>
          <p:nvGrpSpPr>
            <p:cNvPr id="20" name="Group 19"/>
            <p:cNvGrpSpPr/>
            <p:nvPr/>
          </p:nvGrpSpPr>
          <p:grpSpPr>
            <a:xfrm>
              <a:off x="3765679" y="1826824"/>
              <a:ext cx="867745" cy="342900"/>
              <a:chOff x="8915400" y="3101975"/>
              <a:chExt cx="867745" cy="457200"/>
            </a:xfrm>
            <a:solidFill>
              <a:schemeClr val="bg1"/>
            </a:solidFill>
          </p:grpSpPr>
          <p:pic>
            <p:nvPicPr>
              <p:cNvPr id="21" name="Picture 3" descr="H:\_IMAGES\Icons\person purpl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78535" y="3126880"/>
                <a:ext cx="168401" cy="414528"/>
              </a:xfrm>
              <a:prstGeom prst="rect">
                <a:avLst/>
              </a:prstGeom>
              <a:solidFill>
                <a:srgbClr val="FFFFFF"/>
              </a:solidFill>
              <a:ln>
                <a:noFill/>
              </a:ln>
              <a:extLst/>
            </p:spPr>
          </p:pic>
          <p:pic>
            <p:nvPicPr>
              <p:cNvPr id="22" name="Picture 4" descr="H:\_IMAGES\Icons\ladies room purpl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47736" y="3101975"/>
                <a:ext cx="235409" cy="457200"/>
              </a:xfrm>
              <a:prstGeom prst="rect">
                <a:avLst/>
              </a:prstGeom>
              <a:grpFill/>
              <a:ln>
                <a:noFill/>
              </a:ln>
              <a:extLst/>
            </p:spPr>
          </p:pic>
          <p:pic>
            <p:nvPicPr>
              <p:cNvPr id="23" name="Picture 4" descr="H:\_IMAGES\Icons\ladies room purpl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34476" y="3101975"/>
                <a:ext cx="235409" cy="457200"/>
              </a:xfrm>
              <a:prstGeom prst="rect">
                <a:avLst/>
              </a:prstGeom>
              <a:grpFill/>
              <a:ln>
                <a:noFill/>
              </a:ln>
              <a:extLst/>
            </p:spPr>
          </p:pic>
          <p:pic>
            <p:nvPicPr>
              <p:cNvPr id="24" name="Picture 4" descr="H:\_IMAGES\Icons\ladies room purpl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15400" y="3101975"/>
                <a:ext cx="235409" cy="457200"/>
              </a:xfrm>
              <a:prstGeom prst="rect">
                <a:avLst/>
              </a:prstGeom>
              <a:grpFill/>
              <a:ln>
                <a:noFill/>
              </a:ln>
              <a:extLst/>
            </p:spPr>
          </p:pic>
        </p:grpSp>
      </p:grpSp>
      <p:pic>
        <p:nvPicPr>
          <p:cNvPr id="25" name="Picture 3" descr="C:\Users\hrippman\Desktop\DO\IMAGES\Icons\t4 icon - olive.jpg"/>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48753" y="2376381"/>
            <a:ext cx="64008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028974"/>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4" name="Title 1"/>
          <p:cNvSpPr>
            <a:spLocks noGrp="1"/>
          </p:cNvSpPr>
          <p:nvPr>
            <p:ph type="title"/>
          </p:nvPr>
        </p:nvSpPr>
        <p:spPr>
          <a:xfrm>
            <a:off x="639763" y="155575"/>
            <a:ext cx="10714037" cy="1204913"/>
          </a:xfrm>
        </p:spPr>
        <p:txBody>
          <a:bodyPr>
            <a:normAutofit/>
          </a:bodyPr>
          <a:lstStyle/>
          <a:p>
            <a:r>
              <a:rPr lang="en-US" b="1" dirty="0">
                <a:solidFill>
                  <a:srgbClr val="4BACC6">
                    <a:lumMod val="50000"/>
                  </a:srgbClr>
                </a:solidFill>
                <a:latin typeface="Flama Extrabold" pitchFamily="50" charset="0"/>
                <a:cs typeface="Times New Roman" pitchFamily="18" charset="0"/>
              </a:rPr>
              <a:t/>
            </a:r>
            <a:br>
              <a:rPr lang="en-US" b="1" dirty="0">
                <a:solidFill>
                  <a:srgbClr val="4BACC6">
                    <a:lumMod val="50000"/>
                  </a:srgbClr>
                </a:solidFill>
                <a:latin typeface="Flama Extrabold" pitchFamily="50" charset="0"/>
                <a:cs typeface="Times New Roman" pitchFamily="18" charset="0"/>
              </a:rPr>
            </a:br>
            <a:endParaRPr lang="en-US" dirty="0">
              <a:latin typeface="Flama Extrabold" pitchFamily="50" charset="0"/>
            </a:endParaRPr>
          </a:p>
        </p:txBody>
      </p:sp>
      <p:sp>
        <p:nvSpPr>
          <p:cNvPr id="15" name="Title 1"/>
          <p:cNvSpPr txBox="1">
            <a:spLocks/>
          </p:cNvSpPr>
          <p:nvPr/>
        </p:nvSpPr>
        <p:spPr>
          <a:xfrm>
            <a:off x="1632858" y="155575"/>
            <a:ext cx="9144000" cy="3505200"/>
          </a:xfrm>
          <a:prstGeom prst="rect">
            <a:avLst/>
          </a:prstGeom>
          <a:noFill/>
        </p:spPr>
        <p:txBody>
          <a:bodyPr anchor="ctr">
            <a:noAutofit/>
          </a:bodyPr>
          <a:lstStyle>
            <a:lvl1pPr algn="ctr" rtl="0" eaLnBrk="0" fontAlgn="base" hangingPunct="0">
              <a:spcBef>
                <a:spcPct val="0"/>
              </a:spcBef>
              <a:spcAft>
                <a:spcPct val="0"/>
              </a:spcAft>
              <a:defRPr sz="3600">
                <a:solidFill>
                  <a:srgbClr val="CC3300"/>
                </a:solidFill>
                <a:latin typeface="+mj-lt"/>
                <a:ea typeface="+mj-ea"/>
                <a:cs typeface="+mj-cs"/>
              </a:defRPr>
            </a:lvl1pPr>
            <a:lvl2pPr algn="ctr" rtl="0" eaLnBrk="0" fontAlgn="base" hangingPunct="0">
              <a:spcBef>
                <a:spcPct val="0"/>
              </a:spcBef>
              <a:spcAft>
                <a:spcPct val="0"/>
              </a:spcAft>
              <a:defRPr sz="3600">
                <a:solidFill>
                  <a:srgbClr val="CC3300"/>
                </a:solidFill>
                <a:latin typeface="Arial" charset="0"/>
              </a:defRPr>
            </a:lvl2pPr>
            <a:lvl3pPr algn="ctr" rtl="0" eaLnBrk="0" fontAlgn="base" hangingPunct="0">
              <a:spcBef>
                <a:spcPct val="0"/>
              </a:spcBef>
              <a:spcAft>
                <a:spcPct val="0"/>
              </a:spcAft>
              <a:defRPr sz="3600">
                <a:solidFill>
                  <a:srgbClr val="CC3300"/>
                </a:solidFill>
                <a:latin typeface="Arial" charset="0"/>
              </a:defRPr>
            </a:lvl3pPr>
            <a:lvl4pPr algn="ctr" rtl="0" eaLnBrk="0" fontAlgn="base" hangingPunct="0">
              <a:spcBef>
                <a:spcPct val="0"/>
              </a:spcBef>
              <a:spcAft>
                <a:spcPct val="0"/>
              </a:spcAft>
              <a:defRPr sz="3600">
                <a:solidFill>
                  <a:srgbClr val="CC3300"/>
                </a:solidFill>
                <a:latin typeface="Arial" charset="0"/>
              </a:defRPr>
            </a:lvl4pPr>
            <a:lvl5pPr algn="ctr" rtl="0" eaLnBrk="0" fontAlgn="base" hangingPunct="0">
              <a:spcBef>
                <a:spcPct val="0"/>
              </a:spcBef>
              <a:spcAft>
                <a:spcPct val="0"/>
              </a:spcAft>
              <a:defRPr sz="3600">
                <a:solidFill>
                  <a:srgbClr val="CC3300"/>
                </a:solidFill>
                <a:latin typeface="Arial" charset="0"/>
              </a:defRPr>
            </a:lvl5pPr>
            <a:lvl6pPr marL="457200" algn="ctr" rtl="0" fontAlgn="base">
              <a:spcBef>
                <a:spcPct val="0"/>
              </a:spcBef>
              <a:spcAft>
                <a:spcPct val="0"/>
              </a:spcAft>
              <a:defRPr sz="3600">
                <a:solidFill>
                  <a:srgbClr val="CC3300"/>
                </a:solidFill>
                <a:latin typeface="Arial" charset="0"/>
              </a:defRPr>
            </a:lvl6pPr>
            <a:lvl7pPr marL="914400" algn="ctr" rtl="0" fontAlgn="base">
              <a:spcBef>
                <a:spcPct val="0"/>
              </a:spcBef>
              <a:spcAft>
                <a:spcPct val="0"/>
              </a:spcAft>
              <a:defRPr sz="3600">
                <a:solidFill>
                  <a:srgbClr val="CC3300"/>
                </a:solidFill>
                <a:latin typeface="Arial" charset="0"/>
              </a:defRPr>
            </a:lvl7pPr>
            <a:lvl8pPr marL="1371600" algn="ctr" rtl="0" fontAlgn="base">
              <a:spcBef>
                <a:spcPct val="0"/>
              </a:spcBef>
              <a:spcAft>
                <a:spcPct val="0"/>
              </a:spcAft>
              <a:defRPr sz="3600">
                <a:solidFill>
                  <a:srgbClr val="CC3300"/>
                </a:solidFill>
                <a:latin typeface="Arial" charset="0"/>
              </a:defRPr>
            </a:lvl8pPr>
            <a:lvl9pPr marL="1828800" algn="ctr" rtl="0" fontAlgn="base">
              <a:spcBef>
                <a:spcPct val="0"/>
              </a:spcBef>
              <a:spcAft>
                <a:spcPct val="0"/>
              </a:spcAft>
              <a:defRPr sz="3600">
                <a:solidFill>
                  <a:srgbClr val="CC3300"/>
                </a:solidFill>
                <a:latin typeface="Arial" charset="0"/>
              </a:defRPr>
            </a:lvl9pPr>
          </a:lstStyle>
          <a:p>
            <a:pPr eaLnBrk="1" hangingPunct="1"/>
            <a:endParaRPr lang="en-US" sz="2800" b="1" kern="0" dirty="0">
              <a:solidFill>
                <a:schemeClr val="bg1"/>
              </a:solidFill>
              <a:latin typeface="Calibri" panose="020F0502020204030204" pitchFamily="34" charset="0"/>
              <a:cs typeface="Times New Roman" pitchFamily="18" charset="0"/>
            </a:endParaRPr>
          </a:p>
          <a:p>
            <a:pPr eaLnBrk="1" hangingPunct="1"/>
            <a:r>
              <a:rPr lang="en-US" sz="2800" b="1" kern="0" dirty="0">
                <a:solidFill>
                  <a:schemeClr val="bg1"/>
                </a:solidFill>
                <a:latin typeface="Flama-Extrabold" pitchFamily="50" charset="0"/>
                <a:cs typeface="Times New Roman" pitchFamily="18" charset="0"/>
              </a:rPr>
              <a:t>CEO Water Mandate </a:t>
            </a:r>
          </a:p>
          <a:p>
            <a:pPr eaLnBrk="1" hangingPunct="1"/>
            <a:r>
              <a:rPr lang="en-US" sz="2800" b="1" kern="0" dirty="0">
                <a:solidFill>
                  <a:schemeClr val="bg1"/>
                </a:solidFill>
                <a:latin typeface="Flama-Extrabold" pitchFamily="50" charset="0"/>
                <a:cs typeface="Times New Roman" pitchFamily="18" charset="0"/>
              </a:rPr>
              <a:t>Objective of the Working Groups</a:t>
            </a:r>
            <a:r>
              <a:rPr lang="en-US" sz="2800" b="1" kern="0" dirty="0">
                <a:solidFill>
                  <a:schemeClr val="bg1"/>
                </a:solidFill>
                <a:latin typeface="Calibri" panose="020F0502020204030204" pitchFamily="34" charset="0"/>
                <a:cs typeface="Times New Roman" pitchFamily="18" charset="0"/>
              </a:rPr>
              <a:t/>
            </a:r>
            <a:br>
              <a:rPr lang="en-US" sz="2800" b="1" kern="0" dirty="0">
                <a:solidFill>
                  <a:schemeClr val="bg1"/>
                </a:solidFill>
                <a:latin typeface="Calibri" panose="020F0502020204030204" pitchFamily="34" charset="0"/>
                <a:cs typeface="Times New Roman" pitchFamily="18" charset="0"/>
              </a:rPr>
            </a:br>
            <a:endParaRPr lang="en-US" sz="800" b="1" kern="0" dirty="0">
              <a:solidFill>
                <a:schemeClr val="bg1"/>
              </a:solidFill>
              <a:latin typeface="Calibri" panose="020F0502020204030204" pitchFamily="34" charset="0"/>
              <a:cs typeface="Times New Roman" pitchFamily="18" charset="0"/>
            </a:endParaRPr>
          </a:p>
          <a:p>
            <a:pPr marL="342900" indent="-342900" eaLnBrk="1" hangingPunct="1">
              <a:buFont typeface="Arial" pitchFamily="34" charset="0"/>
              <a:buChar char="•"/>
            </a:pPr>
            <a:r>
              <a:rPr lang="en-US" sz="2000" b="1" dirty="0">
                <a:solidFill>
                  <a:schemeClr val="bg1"/>
                </a:solidFill>
                <a:latin typeface="Flama Book" pitchFamily="50" charset="0"/>
              </a:rPr>
              <a:t>Working groups  develop tools, guidance, projects, work with experts, and align with SDG6 to support  Mandate endorsers’ efforts to meet commitments for water stewardship</a:t>
            </a:r>
          </a:p>
          <a:p>
            <a:pPr marL="342900" indent="-342900" eaLnBrk="1" hangingPunct="1">
              <a:buFont typeface="Arial" pitchFamily="34" charset="0"/>
              <a:buChar char="•"/>
            </a:pPr>
            <a:r>
              <a:rPr lang="en-US" sz="2000" b="1" dirty="0">
                <a:solidFill>
                  <a:schemeClr val="bg1"/>
                </a:solidFill>
                <a:latin typeface="Flama Book" pitchFamily="50" charset="0"/>
              </a:rPr>
              <a:t>Mandate endorsers join to contribute to thought leadership, share best practice, and shape new projects </a:t>
            </a:r>
          </a:p>
          <a:p>
            <a:pPr marL="342900" indent="-342900" eaLnBrk="1" hangingPunct="1">
              <a:buFont typeface="Arial" pitchFamily="34" charset="0"/>
              <a:buChar char="•"/>
            </a:pPr>
            <a:endParaRPr lang="en-US" sz="2400" b="1" dirty="0">
              <a:solidFill>
                <a:schemeClr val="bg1"/>
              </a:solidFill>
              <a:latin typeface="Calibri" panose="020F0502020204030204" pitchFamily="34" charset="0"/>
            </a:endParaRPr>
          </a:p>
          <a:p>
            <a:pPr eaLnBrk="1" hangingPunct="1"/>
            <a:r>
              <a:rPr lang="en-US" sz="2000" dirty="0">
                <a:solidFill>
                  <a:schemeClr val="bg1"/>
                </a:solidFill>
                <a:latin typeface="Calibri" panose="020F0502020204030204" pitchFamily="34" charset="0"/>
              </a:rPr>
              <a:t>.</a:t>
            </a:r>
            <a:endParaRPr lang="en-US" sz="2000" b="1" kern="0" dirty="0">
              <a:solidFill>
                <a:schemeClr val="bg1"/>
              </a:solidFill>
              <a:latin typeface="Calibri" panose="020F0502020204030204" pitchFamily="34" charset="0"/>
              <a:cs typeface="Times New Roman" pitchFamily="18" charset="0"/>
            </a:endParaRPr>
          </a:p>
        </p:txBody>
      </p:sp>
      <p:sp>
        <p:nvSpPr>
          <p:cNvPr id="17" name="Rectangle 16"/>
          <p:cNvSpPr/>
          <p:nvPr/>
        </p:nvSpPr>
        <p:spPr>
          <a:xfrm>
            <a:off x="0" y="3440015"/>
            <a:ext cx="12192000" cy="2093205"/>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7641774" y="3726822"/>
            <a:ext cx="1371600" cy="1249680"/>
            <a:chOff x="6139545" y="1701245"/>
            <a:chExt cx="1371600" cy="1249680"/>
          </a:xfrm>
        </p:grpSpPr>
        <p:sp>
          <p:nvSpPr>
            <p:cNvPr id="19" name="Rounded Rectangle 18"/>
            <p:cNvSpPr>
              <a:spLocks/>
            </p:cNvSpPr>
            <p:nvPr/>
          </p:nvSpPr>
          <p:spPr>
            <a:xfrm>
              <a:off x="6139545" y="2402285"/>
              <a:ext cx="1371600" cy="548640"/>
            </a:xfrm>
            <a:prstGeom prst="round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lnSpc>
                  <a:spcPct val="115000"/>
                </a:lnSpc>
                <a:spcBef>
                  <a:spcPct val="0"/>
                </a:spcBef>
                <a:spcAft>
                  <a:spcPct val="0"/>
                </a:spcAft>
              </a:pPr>
              <a:r>
                <a:rPr lang="en-US" sz="900" b="1">
                  <a:solidFill>
                    <a:srgbClr val="FFFFFF"/>
                  </a:solidFill>
                  <a:latin typeface="Arial Black" panose="020B0A04020102020204" pitchFamily="34" charset="0"/>
                  <a:ea typeface="Calibri"/>
                  <a:cs typeface="Times New Roman"/>
                </a:rPr>
                <a:t>COMMUNITY ENGAGEMENT</a:t>
              </a:r>
              <a:endParaRPr lang="en-US" sz="900" b="1">
                <a:solidFill>
                  <a:prstClr val="white"/>
                </a:solidFill>
                <a:latin typeface="Arial Black" panose="020B0A04020102020204" pitchFamily="34" charset="0"/>
                <a:ea typeface="Calibri"/>
                <a:cs typeface="Times New Roman"/>
              </a:endParaRPr>
            </a:p>
          </p:txBody>
        </p:sp>
        <p:grpSp>
          <p:nvGrpSpPr>
            <p:cNvPr id="20" name="Group 19"/>
            <p:cNvGrpSpPr/>
            <p:nvPr/>
          </p:nvGrpSpPr>
          <p:grpSpPr>
            <a:xfrm>
              <a:off x="6505305" y="1701245"/>
              <a:ext cx="640080" cy="640080"/>
              <a:chOff x="6505305" y="1701245"/>
              <a:chExt cx="640080" cy="640080"/>
            </a:xfrm>
          </p:grpSpPr>
          <p:sp>
            <p:nvSpPr>
              <p:cNvPr id="21" name="Rounded Rectangle 20"/>
              <p:cNvSpPr>
                <a:spLocks/>
              </p:cNvSpPr>
              <p:nvPr/>
            </p:nvSpPr>
            <p:spPr>
              <a:xfrm>
                <a:off x="6505305" y="1701245"/>
                <a:ext cx="640080" cy="640080"/>
              </a:xfrm>
              <a:prstGeom prst="round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lnSpc>
                    <a:spcPct val="115000"/>
                  </a:lnSpc>
                  <a:spcBef>
                    <a:spcPct val="0"/>
                  </a:spcBef>
                  <a:spcAft>
                    <a:spcPct val="0"/>
                  </a:spcAft>
                </a:pPr>
                <a:endParaRPr lang="en-US" sz="900">
                  <a:solidFill>
                    <a:prstClr val="white"/>
                  </a:solidFill>
                  <a:ea typeface="Calibri"/>
                  <a:cs typeface="Times New Roman"/>
                </a:endParaRPr>
              </a:p>
            </p:txBody>
          </p:sp>
          <p:pic>
            <p:nvPicPr>
              <p:cNvPr id="22" name="Picture 5" descr="C:\Users\hrippman\Desktop\coopera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1025" y="1746965"/>
                <a:ext cx="548640" cy="548640"/>
              </a:xfrm>
              <a:prstGeom prst="rect">
                <a:avLst/>
              </a:prstGeom>
              <a:solidFill>
                <a:srgbClr val="ED1C24"/>
              </a:solidFill>
            </p:spPr>
          </p:pic>
        </p:grpSp>
      </p:grpSp>
      <p:grpSp>
        <p:nvGrpSpPr>
          <p:cNvPr id="23" name="Group 22"/>
          <p:cNvGrpSpPr/>
          <p:nvPr/>
        </p:nvGrpSpPr>
        <p:grpSpPr>
          <a:xfrm>
            <a:off x="4637316" y="3726822"/>
            <a:ext cx="1371600" cy="1249680"/>
            <a:chOff x="5769175" y="3322320"/>
            <a:chExt cx="1371600" cy="1249680"/>
          </a:xfrm>
        </p:grpSpPr>
        <p:pic>
          <p:nvPicPr>
            <p:cNvPr id="24" name="Picture 5" descr="C:\Users\hrippman\Desktop\UNGC colors and graphics\engagem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6899" y="3322320"/>
              <a:ext cx="636153" cy="640080"/>
            </a:xfrm>
            <a:prstGeom prst="rect">
              <a:avLst/>
            </a:prstGeom>
            <a:noFill/>
            <a:extLst>
              <a:ext uri="{909E8E84-426E-40DD-AFC4-6F175D3DCCD1}">
                <a14:hiddenFill xmlns:a14="http://schemas.microsoft.com/office/drawing/2010/main">
                  <a:solidFill>
                    <a:srgbClr val="FFFFFF"/>
                  </a:solidFill>
                </a14:hiddenFill>
              </a:ext>
            </a:extLst>
          </p:spPr>
        </p:pic>
        <p:sp>
          <p:nvSpPr>
            <p:cNvPr id="25" name="Rounded Rectangle 24"/>
            <p:cNvSpPr>
              <a:spLocks/>
            </p:cNvSpPr>
            <p:nvPr/>
          </p:nvSpPr>
          <p:spPr>
            <a:xfrm>
              <a:off x="5769175" y="4023360"/>
              <a:ext cx="1371600" cy="548640"/>
            </a:xfrm>
            <a:prstGeom prst="roundRect">
              <a:avLst/>
            </a:prstGeom>
            <a:solidFill>
              <a:srgbClr val="0054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lnSpc>
                  <a:spcPct val="115000"/>
                </a:lnSpc>
                <a:spcBef>
                  <a:spcPct val="0"/>
                </a:spcBef>
                <a:spcAft>
                  <a:spcPct val="0"/>
                </a:spcAft>
              </a:pPr>
              <a:r>
                <a:rPr lang="en-US" sz="900" b="1">
                  <a:solidFill>
                    <a:srgbClr val="FFFFFF"/>
                  </a:solidFill>
                  <a:latin typeface="Arial Black" panose="020B0A04020102020204" pitchFamily="34" charset="0"/>
                  <a:ea typeface="Calibri"/>
                  <a:cs typeface="Times New Roman"/>
                </a:rPr>
                <a:t>COLLECTIVE ACTION</a:t>
              </a:r>
              <a:endParaRPr lang="en-US" sz="900" b="1">
                <a:solidFill>
                  <a:prstClr val="white"/>
                </a:solidFill>
                <a:latin typeface="Arial Black" panose="020B0A04020102020204" pitchFamily="34" charset="0"/>
                <a:ea typeface="Calibri"/>
                <a:cs typeface="Times New Roman"/>
              </a:endParaRPr>
            </a:p>
          </p:txBody>
        </p:sp>
      </p:grpSp>
      <p:grpSp>
        <p:nvGrpSpPr>
          <p:cNvPr id="26" name="Group 25"/>
          <p:cNvGrpSpPr/>
          <p:nvPr/>
        </p:nvGrpSpPr>
        <p:grpSpPr>
          <a:xfrm>
            <a:off x="1632858" y="3726822"/>
            <a:ext cx="1371600" cy="1249680"/>
            <a:chOff x="558380" y="3322320"/>
            <a:chExt cx="1371600" cy="1249680"/>
          </a:xfrm>
        </p:grpSpPr>
        <p:grpSp>
          <p:nvGrpSpPr>
            <p:cNvPr id="27" name="Group 26"/>
            <p:cNvGrpSpPr/>
            <p:nvPr/>
          </p:nvGrpSpPr>
          <p:grpSpPr>
            <a:xfrm>
              <a:off x="749516" y="3322320"/>
              <a:ext cx="989329" cy="640080"/>
              <a:chOff x="164746" y="142875"/>
              <a:chExt cx="1044506" cy="640080"/>
            </a:xfrm>
          </p:grpSpPr>
          <p:pic>
            <p:nvPicPr>
              <p:cNvPr id="29" name="Picture 28" descr="C:\Users\hrippman\Desktop\Diy-Farm-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4746" y="325755"/>
                <a:ext cx="457199" cy="4572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C:\Users\hrippman\Desktop\UNGC colors and graphics\operation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6454" y="142875"/>
                <a:ext cx="552798" cy="640080"/>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Rounded Rectangle 27"/>
            <p:cNvSpPr>
              <a:spLocks/>
            </p:cNvSpPr>
            <p:nvPr/>
          </p:nvSpPr>
          <p:spPr>
            <a:xfrm>
              <a:off x="558380" y="4023360"/>
              <a:ext cx="1371600" cy="548640"/>
            </a:xfrm>
            <a:prstGeom prst="roundRect">
              <a:avLst/>
            </a:prstGeom>
            <a:solidFill>
              <a:srgbClr val="0195C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lnSpc>
                  <a:spcPct val="115000"/>
                </a:lnSpc>
                <a:spcBef>
                  <a:spcPct val="0"/>
                </a:spcBef>
                <a:spcAft>
                  <a:spcPct val="0"/>
                </a:spcAft>
              </a:pPr>
              <a:r>
                <a:rPr lang="en-US" sz="900" b="1" dirty="0">
                  <a:solidFill>
                    <a:srgbClr val="FFFFFF"/>
                  </a:solidFill>
                  <a:latin typeface="Arial Black" panose="020B0A04020102020204" pitchFamily="34" charset="0"/>
                  <a:ea typeface="Calibri"/>
                  <a:cs typeface="Cambria"/>
                </a:rPr>
                <a:t>DIRECT OPERATIONS</a:t>
              </a:r>
              <a:endParaRPr lang="en-US" sz="900" b="1" dirty="0">
                <a:solidFill>
                  <a:prstClr val="white"/>
                </a:solidFill>
                <a:latin typeface="Arial Black" panose="020B0A04020102020204" pitchFamily="34" charset="0"/>
                <a:ea typeface="Calibri"/>
                <a:cs typeface="Times New Roman"/>
              </a:endParaRPr>
            </a:p>
          </p:txBody>
        </p:sp>
      </p:grpSp>
      <p:grpSp>
        <p:nvGrpSpPr>
          <p:cNvPr id="31" name="Group 30"/>
          <p:cNvGrpSpPr/>
          <p:nvPr/>
        </p:nvGrpSpPr>
        <p:grpSpPr>
          <a:xfrm>
            <a:off x="3135087" y="3726822"/>
            <a:ext cx="1371600" cy="1249680"/>
            <a:chOff x="1901058" y="3322320"/>
            <a:chExt cx="1371600" cy="1249680"/>
          </a:xfrm>
        </p:grpSpPr>
        <p:pic>
          <p:nvPicPr>
            <p:cNvPr id="32" name="Picture 4" descr="C:\Users\hrippman\Desktop\UNGC colors and graphics\contex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3246" y="3322320"/>
              <a:ext cx="707224" cy="640080"/>
            </a:xfrm>
            <a:prstGeom prst="rect">
              <a:avLst/>
            </a:prstGeom>
            <a:noFill/>
            <a:extLst>
              <a:ext uri="{909E8E84-426E-40DD-AFC4-6F175D3DCCD1}">
                <a14:hiddenFill xmlns:a14="http://schemas.microsoft.com/office/drawing/2010/main">
                  <a:solidFill>
                    <a:srgbClr val="FFFFFF"/>
                  </a:solidFill>
                </a14:hiddenFill>
              </a:ext>
            </a:extLst>
          </p:spPr>
        </p:pic>
        <p:sp>
          <p:nvSpPr>
            <p:cNvPr id="33" name="Rounded Rectangle 32"/>
            <p:cNvSpPr>
              <a:spLocks/>
            </p:cNvSpPr>
            <p:nvPr/>
          </p:nvSpPr>
          <p:spPr>
            <a:xfrm>
              <a:off x="1901058" y="4023360"/>
              <a:ext cx="1371600" cy="548640"/>
            </a:xfrm>
            <a:prstGeom prst="roundRect">
              <a:avLst/>
            </a:prstGeom>
            <a:solidFill>
              <a:srgbClr val="52C6D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Autofit/>
            </a:bodyPr>
            <a:lstStyle/>
            <a:p>
              <a:pPr algn="ctr" fontAlgn="base">
                <a:lnSpc>
                  <a:spcPct val="115000"/>
                </a:lnSpc>
                <a:spcBef>
                  <a:spcPct val="0"/>
                </a:spcBef>
                <a:spcAft>
                  <a:spcPct val="0"/>
                </a:spcAft>
              </a:pPr>
              <a:r>
                <a:rPr lang="en-US" sz="900" b="1">
                  <a:solidFill>
                    <a:srgbClr val="FFFFFF"/>
                  </a:solidFill>
                  <a:latin typeface="Arial Black" panose="020B0A04020102020204" pitchFamily="34" charset="0"/>
                  <a:ea typeface="Calibri"/>
                  <a:cs typeface="Cambria"/>
                </a:rPr>
                <a:t>SUPPLY CHAIN</a:t>
              </a:r>
            </a:p>
            <a:p>
              <a:pPr algn="ctr" fontAlgn="base">
                <a:lnSpc>
                  <a:spcPct val="115000"/>
                </a:lnSpc>
                <a:spcBef>
                  <a:spcPct val="0"/>
                </a:spcBef>
                <a:spcAft>
                  <a:spcPct val="0"/>
                </a:spcAft>
              </a:pPr>
              <a:r>
                <a:rPr lang="en-US" sz="900" b="1">
                  <a:solidFill>
                    <a:srgbClr val="FFFFFF"/>
                  </a:solidFill>
                  <a:latin typeface="Arial Black" panose="020B0A04020102020204" pitchFamily="34" charset="0"/>
                  <a:ea typeface="Calibri"/>
                  <a:cs typeface="Cambria"/>
                </a:rPr>
                <a:t>AND WATERSHEDS</a:t>
              </a:r>
              <a:endParaRPr lang="en-US" sz="900" b="1">
                <a:solidFill>
                  <a:prstClr val="white"/>
                </a:solidFill>
                <a:latin typeface="Arial Black" panose="020B0A04020102020204" pitchFamily="34" charset="0"/>
                <a:ea typeface="Calibri"/>
                <a:cs typeface="Times New Roman"/>
              </a:endParaRPr>
            </a:p>
          </p:txBody>
        </p:sp>
      </p:grpSp>
      <p:grpSp>
        <p:nvGrpSpPr>
          <p:cNvPr id="34" name="Group 33"/>
          <p:cNvGrpSpPr/>
          <p:nvPr/>
        </p:nvGrpSpPr>
        <p:grpSpPr>
          <a:xfrm>
            <a:off x="6139545" y="3726822"/>
            <a:ext cx="1371600" cy="1249680"/>
            <a:chOff x="4543611" y="3322320"/>
            <a:chExt cx="1371600" cy="1249680"/>
          </a:xfrm>
        </p:grpSpPr>
        <p:pic>
          <p:nvPicPr>
            <p:cNvPr id="35" name="Picture 2" descr="C:\Users\hrippman\Desktop\government buildin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94875" y="3322320"/>
              <a:ext cx="669073" cy="640080"/>
            </a:xfrm>
            <a:prstGeom prst="rect">
              <a:avLst/>
            </a:prstGeom>
            <a:noFill/>
            <a:extLst>
              <a:ext uri="{909E8E84-426E-40DD-AFC4-6F175D3DCCD1}">
                <a14:hiddenFill xmlns:a14="http://schemas.microsoft.com/office/drawing/2010/main">
                  <a:solidFill>
                    <a:srgbClr val="FFFFFF"/>
                  </a:solidFill>
                </a14:hiddenFill>
              </a:ext>
            </a:extLst>
          </p:spPr>
        </p:pic>
        <p:sp>
          <p:nvSpPr>
            <p:cNvPr id="36" name="Rounded Rectangle 35"/>
            <p:cNvSpPr>
              <a:spLocks/>
            </p:cNvSpPr>
            <p:nvPr/>
          </p:nvSpPr>
          <p:spPr>
            <a:xfrm>
              <a:off x="4543611" y="4023360"/>
              <a:ext cx="1371600" cy="548640"/>
            </a:xfrm>
            <a:prstGeom prst="roundRect">
              <a:avLst/>
            </a:prstGeom>
            <a:solidFill>
              <a:srgbClr val="F793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lnSpc>
                  <a:spcPct val="115000"/>
                </a:lnSpc>
                <a:spcBef>
                  <a:spcPct val="0"/>
                </a:spcBef>
                <a:spcAft>
                  <a:spcPct val="0"/>
                </a:spcAft>
              </a:pPr>
              <a:r>
                <a:rPr lang="en-US" sz="900" b="1">
                  <a:solidFill>
                    <a:srgbClr val="FFFFFF"/>
                  </a:solidFill>
                  <a:latin typeface="Arial Black" panose="020B0A04020102020204" pitchFamily="34" charset="0"/>
                  <a:ea typeface="Calibri"/>
                  <a:cs typeface="Times New Roman"/>
                </a:rPr>
                <a:t>PUBLIC</a:t>
              </a:r>
            </a:p>
            <a:p>
              <a:pPr algn="ctr" fontAlgn="base">
                <a:lnSpc>
                  <a:spcPct val="115000"/>
                </a:lnSpc>
                <a:spcBef>
                  <a:spcPct val="0"/>
                </a:spcBef>
                <a:spcAft>
                  <a:spcPct val="0"/>
                </a:spcAft>
              </a:pPr>
              <a:r>
                <a:rPr lang="en-US" sz="900" b="1">
                  <a:solidFill>
                    <a:srgbClr val="FFFFFF"/>
                  </a:solidFill>
                  <a:latin typeface="Arial Black" panose="020B0A04020102020204" pitchFamily="34" charset="0"/>
                  <a:ea typeface="Calibri"/>
                  <a:cs typeface="Times New Roman"/>
                </a:rPr>
                <a:t>POLICY</a:t>
              </a:r>
              <a:endParaRPr lang="en-US" sz="900" b="1">
                <a:solidFill>
                  <a:prstClr val="white"/>
                </a:solidFill>
                <a:latin typeface="Arial Black" panose="020B0A04020102020204" pitchFamily="34" charset="0"/>
                <a:ea typeface="Calibri"/>
                <a:cs typeface="Times New Roman"/>
              </a:endParaRPr>
            </a:p>
          </p:txBody>
        </p:sp>
      </p:grpSp>
      <p:grpSp>
        <p:nvGrpSpPr>
          <p:cNvPr id="37" name="Group 36"/>
          <p:cNvGrpSpPr/>
          <p:nvPr/>
        </p:nvGrpSpPr>
        <p:grpSpPr>
          <a:xfrm>
            <a:off x="9144003" y="3726822"/>
            <a:ext cx="1371600" cy="1249680"/>
            <a:chOff x="7641774" y="1701245"/>
            <a:chExt cx="1371600" cy="1249680"/>
          </a:xfrm>
        </p:grpSpPr>
        <p:pic>
          <p:nvPicPr>
            <p:cNvPr id="38" name="Picture 3" descr="C:\Users\hrippman\Desktop\UNGC colors and graphics\communication.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36846" y="1701245"/>
              <a:ext cx="981456" cy="640080"/>
            </a:xfrm>
            <a:prstGeom prst="rect">
              <a:avLst/>
            </a:prstGeom>
            <a:noFill/>
            <a:extLst>
              <a:ext uri="{909E8E84-426E-40DD-AFC4-6F175D3DCCD1}">
                <a14:hiddenFill xmlns:a14="http://schemas.microsoft.com/office/drawing/2010/main">
                  <a:solidFill>
                    <a:srgbClr val="FFFFFF"/>
                  </a:solidFill>
                </a14:hiddenFill>
              </a:ext>
            </a:extLst>
          </p:spPr>
        </p:pic>
        <p:sp>
          <p:nvSpPr>
            <p:cNvPr id="39" name="Rounded Rectangle 38"/>
            <p:cNvSpPr>
              <a:spLocks/>
            </p:cNvSpPr>
            <p:nvPr/>
          </p:nvSpPr>
          <p:spPr>
            <a:xfrm>
              <a:off x="7641774" y="2402285"/>
              <a:ext cx="1371600" cy="548640"/>
            </a:xfrm>
            <a:prstGeom prst="roundRect">
              <a:avLst/>
            </a:prstGeom>
            <a:solidFill>
              <a:srgbClr val="6884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Autofit/>
            </a:bodyPr>
            <a:lstStyle/>
            <a:p>
              <a:pPr algn="ctr" fontAlgn="base">
                <a:lnSpc>
                  <a:spcPct val="115000"/>
                </a:lnSpc>
                <a:spcBef>
                  <a:spcPct val="0"/>
                </a:spcBef>
                <a:spcAft>
                  <a:spcPct val="0"/>
                </a:spcAft>
              </a:pPr>
              <a:r>
                <a:rPr lang="en-US" sz="900" b="1">
                  <a:solidFill>
                    <a:srgbClr val="FFFFFF"/>
                  </a:solidFill>
                  <a:latin typeface="Arial Black" panose="020B0A04020102020204" pitchFamily="34" charset="0"/>
                  <a:ea typeface="Calibri"/>
                  <a:cs typeface="Times New Roman"/>
                </a:rPr>
                <a:t>TRANSPARENCY AND DISCLOSURE</a:t>
              </a:r>
              <a:endParaRPr lang="en-US" sz="900" b="1">
                <a:solidFill>
                  <a:prstClr val="white"/>
                </a:solidFill>
                <a:latin typeface="Arial Black" panose="020B0A04020102020204" pitchFamily="34" charset="0"/>
                <a:ea typeface="Calibri"/>
                <a:cs typeface="Times New Roman"/>
              </a:endParaRPr>
            </a:p>
          </p:txBody>
        </p:sp>
      </p:grpSp>
      <p:sp>
        <p:nvSpPr>
          <p:cNvPr id="40" name="TextBox 39"/>
          <p:cNvSpPr txBox="1"/>
          <p:nvPr/>
        </p:nvSpPr>
        <p:spPr>
          <a:xfrm>
            <a:off x="9320270" y="0"/>
            <a:ext cx="2533879" cy="307777"/>
          </a:xfrm>
          <a:prstGeom prst="rect">
            <a:avLst/>
          </a:prstGeom>
          <a:noFill/>
        </p:spPr>
        <p:txBody>
          <a:bodyPr wrap="square" rtlCol="0">
            <a:spAutoFit/>
          </a:bodyPr>
          <a:lstStyle/>
          <a:p>
            <a:r>
              <a:rPr lang="en-US" dirty="0">
                <a:solidFill>
                  <a:schemeClr val="accent1"/>
                </a:solidFill>
              </a:rPr>
              <a:t>CONFIDENTIAL</a:t>
            </a:r>
          </a:p>
        </p:txBody>
      </p:sp>
    </p:spTree>
    <p:extLst>
      <p:ext uri="{BB962C8B-B14F-4D97-AF65-F5344CB8AC3E}">
        <p14:creationId xmlns:p14="http://schemas.microsoft.com/office/powerpoint/2010/main" val="3396449857"/>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4" name="Title 1"/>
          <p:cNvSpPr>
            <a:spLocks noGrp="1"/>
          </p:cNvSpPr>
          <p:nvPr>
            <p:ph type="title"/>
          </p:nvPr>
        </p:nvSpPr>
        <p:spPr>
          <a:xfrm>
            <a:off x="128791" y="-128800"/>
            <a:ext cx="10714037" cy="1204913"/>
          </a:xfrm>
        </p:spPr>
        <p:txBody>
          <a:bodyPr>
            <a:normAutofit/>
          </a:bodyPr>
          <a:lstStyle/>
          <a:p>
            <a:r>
              <a:rPr lang="en-US" b="1" dirty="0">
                <a:solidFill>
                  <a:schemeClr val="bg1"/>
                </a:solidFill>
                <a:latin typeface="Flama Extrabold" pitchFamily="50" charset="0"/>
                <a:cs typeface="Times New Roman" pitchFamily="18" charset="0"/>
              </a:rPr>
              <a:t>Overview of Current Working Group Structure</a:t>
            </a:r>
            <a:r>
              <a:rPr lang="en-US" b="1" dirty="0">
                <a:solidFill>
                  <a:srgbClr val="4BACC6">
                    <a:lumMod val="50000"/>
                  </a:srgbClr>
                </a:solidFill>
                <a:latin typeface="Flama Extrabold" pitchFamily="50" charset="0"/>
                <a:cs typeface="Times New Roman" pitchFamily="18" charset="0"/>
              </a:rPr>
              <a:t/>
            </a:r>
            <a:br>
              <a:rPr lang="en-US" b="1" dirty="0">
                <a:solidFill>
                  <a:srgbClr val="4BACC6">
                    <a:lumMod val="50000"/>
                  </a:srgbClr>
                </a:solidFill>
                <a:latin typeface="Flama Extrabold" pitchFamily="50" charset="0"/>
                <a:cs typeface="Times New Roman" pitchFamily="18" charset="0"/>
              </a:rPr>
            </a:br>
            <a:endParaRPr lang="en-US" dirty="0">
              <a:latin typeface="Flama Extrabold" pitchFamily="50" charset="0"/>
            </a:endParaRPr>
          </a:p>
        </p:txBody>
      </p:sp>
      <p:grpSp>
        <p:nvGrpSpPr>
          <p:cNvPr id="15" name="Group 14"/>
          <p:cNvGrpSpPr>
            <a:grpSpLocks noChangeAspect="1"/>
          </p:cNvGrpSpPr>
          <p:nvPr/>
        </p:nvGrpSpPr>
        <p:grpSpPr>
          <a:xfrm>
            <a:off x="1364532" y="502814"/>
            <a:ext cx="9339196" cy="5925173"/>
            <a:chOff x="148343" y="97877"/>
            <a:chExt cx="8902931" cy="5648388"/>
          </a:xfrm>
        </p:grpSpPr>
        <p:sp>
          <p:nvSpPr>
            <p:cNvPr id="16" name="Rectangle 15"/>
            <p:cNvSpPr/>
            <p:nvPr/>
          </p:nvSpPr>
          <p:spPr>
            <a:xfrm>
              <a:off x="831461" y="110052"/>
              <a:ext cx="1988820" cy="677067"/>
            </a:xfrm>
            <a:prstGeom prst="rect">
              <a:avLst/>
            </a:prstGeom>
            <a:solidFill>
              <a:srgbClr val="4472C4">
                <a:lumMod val="75000"/>
              </a:srgbClr>
            </a:solidFill>
            <a:ln w="12700" cap="flat" cmpd="sng" algn="ctr">
              <a:solidFill>
                <a:srgbClr val="4472C4">
                  <a:lumMod val="75000"/>
                </a:srgbClr>
              </a:solidFill>
              <a:prstDash val="solid"/>
              <a:miter lim="800000"/>
            </a:ln>
            <a:effectLst/>
          </p:spPr>
          <p:txBody>
            <a:bodyPr lIns="37153" tIns="37153" rIns="37153" bIns="37153" rtlCol="0" anchor="ctr"/>
            <a:lstStyle/>
            <a:p>
              <a:pPr marL="0" marR="0" lvl="0" indent="0" algn="ctr" defTabSz="371526"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Flama Book" pitchFamily="50" charset="0"/>
                </a:rPr>
                <a:t>Human Rights</a:t>
              </a:r>
            </a:p>
            <a:p>
              <a:pPr marL="0" marR="0" lvl="0" indent="0" algn="ctr" defTabSz="371526"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Flama Book" pitchFamily="50" charset="0"/>
                </a:rPr>
                <a:t>and WASH</a:t>
              </a:r>
            </a:p>
          </p:txBody>
        </p:sp>
        <p:sp>
          <p:nvSpPr>
            <p:cNvPr id="17" name="Rectangle 16"/>
            <p:cNvSpPr/>
            <p:nvPr/>
          </p:nvSpPr>
          <p:spPr>
            <a:xfrm>
              <a:off x="2908459" y="110052"/>
              <a:ext cx="1988820" cy="677067"/>
            </a:xfrm>
            <a:prstGeom prst="rect">
              <a:avLst/>
            </a:prstGeom>
            <a:solidFill>
              <a:srgbClr val="4472C4">
                <a:lumMod val="75000"/>
              </a:srgbClr>
            </a:solidFill>
            <a:ln w="12700" cap="flat" cmpd="sng" algn="ctr">
              <a:solidFill>
                <a:srgbClr val="4472C4">
                  <a:lumMod val="75000"/>
                </a:srgbClr>
              </a:solidFill>
              <a:prstDash val="solid"/>
              <a:miter lim="800000"/>
            </a:ln>
            <a:effectLst/>
          </p:spPr>
          <p:txBody>
            <a:bodyPr lIns="37153" tIns="37153" rIns="37153" bIns="37153" rtlCol="0" anchor="ctr"/>
            <a:lstStyle/>
            <a:p>
              <a:pPr marL="0" marR="0" lvl="0" indent="0" algn="ctr" defTabSz="371526"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Flama Book" pitchFamily="50" charset="0"/>
                </a:rPr>
                <a:t>Operations and Supply Chain Stewardship</a:t>
              </a:r>
            </a:p>
          </p:txBody>
        </p:sp>
        <p:sp>
          <p:nvSpPr>
            <p:cNvPr id="18" name="Rectangle 17"/>
            <p:cNvSpPr/>
            <p:nvPr/>
          </p:nvSpPr>
          <p:spPr>
            <a:xfrm>
              <a:off x="4985456" y="110051"/>
              <a:ext cx="1988820" cy="677067"/>
            </a:xfrm>
            <a:prstGeom prst="rect">
              <a:avLst/>
            </a:prstGeom>
            <a:solidFill>
              <a:srgbClr val="4472C4">
                <a:lumMod val="75000"/>
              </a:srgbClr>
            </a:solidFill>
            <a:ln w="12700" cap="flat" cmpd="sng" algn="ctr">
              <a:solidFill>
                <a:srgbClr val="4472C4">
                  <a:lumMod val="75000"/>
                </a:srgbClr>
              </a:solidFill>
              <a:prstDash val="solid"/>
              <a:miter lim="800000"/>
            </a:ln>
            <a:effectLst/>
          </p:spPr>
          <p:txBody>
            <a:bodyPr lIns="37153" tIns="37153" rIns="37153" bIns="37153" rtlCol="0" anchor="ctr"/>
            <a:lstStyle/>
            <a:p>
              <a:pPr marL="0" marR="0" lvl="0" indent="0" algn="ctr" defTabSz="371526"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white"/>
                  </a:solidFill>
                  <a:effectLst/>
                  <a:uLnTx/>
                  <a:uFillTx/>
                  <a:latin typeface="Flama Book" pitchFamily="50" charset="0"/>
                </a:rPr>
                <a:t>Metrics, Impact, </a:t>
              </a:r>
            </a:p>
            <a:p>
              <a:pPr marL="0" marR="0" lvl="0" indent="0" algn="ctr" defTabSz="371526"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white"/>
                  </a:solidFill>
                  <a:effectLst/>
                  <a:uLnTx/>
                  <a:uFillTx/>
                  <a:latin typeface="Flama Book" pitchFamily="50" charset="0"/>
                </a:rPr>
                <a:t>and Disclosure</a:t>
              </a:r>
            </a:p>
          </p:txBody>
        </p:sp>
        <p:sp>
          <p:nvSpPr>
            <p:cNvPr id="19" name="Rectangle 18"/>
            <p:cNvSpPr/>
            <p:nvPr/>
          </p:nvSpPr>
          <p:spPr>
            <a:xfrm>
              <a:off x="7062454" y="110051"/>
              <a:ext cx="1988820" cy="677067"/>
            </a:xfrm>
            <a:prstGeom prst="rect">
              <a:avLst/>
            </a:prstGeom>
            <a:solidFill>
              <a:srgbClr val="4472C4">
                <a:lumMod val="75000"/>
              </a:srgbClr>
            </a:solidFill>
            <a:ln w="12700" cap="flat" cmpd="sng" algn="ctr">
              <a:solidFill>
                <a:srgbClr val="4472C4">
                  <a:lumMod val="75000"/>
                </a:srgbClr>
              </a:solidFill>
              <a:prstDash val="solid"/>
              <a:miter lim="800000"/>
            </a:ln>
            <a:effectLst/>
          </p:spPr>
          <p:txBody>
            <a:bodyPr lIns="37153" tIns="37153" rIns="37153" bIns="37153" rtlCol="0" anchor="ctr"/>
            <a:lstStyle/>
            <a:p>
              <a:pPr marL="0" marR="0" lvl="0" indent="0" algn="ctr" defTabSz="371526"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Flama Book" pitchFamily="50" charset="0"/>
                </a:rPr>
                <a:t>Collective Action and Policy Engagement</a:t>
              </a:r>
            </a:p>
          </p:txBody>
        </p:sp>
        <p:sp>
          <p:nvSpPr>
            <p:cNvPr id="20" name="Rectangle 19"/>
            <p:cNvSpPr/>
            <p:nvPr/>
          </p:nvSpPr>
          <p:spPr>
            <a:xfrm>
              <a:off x="831461" y="5022999"/>
              <a:ext cx="1988820" cy="723266"/>
            </a:xfrm>
            <a:prstGeom prst="rect">
              <a:avLst/>
            </a:prstGeom>
            <a:solidFill>
              <a:srgbClr val="ED7D31">
                <a:lumMod val="60000"/>
                <a:lumOff val="40000"/>
                <a:alpha val="50196"/>
              </a:srgbClr>
            </a:solidFill>
            <a:ln w="12700" cap="flat" cmpd="sng" algn="ctr">
              <a:solidFill>
                <a:srgbClr val="4472C4">
                  <a:lumMod val="75000"/>
                </a:srgbClr>
              </a:solidFill>
              <a:prstDash val="solid"/>
              <a:miter lim="800000"/>
            </a:ln>
            <a:effectLst/>
          </p:spPr>
          <p:txBody>
            <a:bodyPr lIns="37153" tIns="37153" rIns="37153" bIns="37153" rtlCol="0" anchor="ctr"/>
            <a:lstStyle/>
            <a:p>
              <a:pPr marL="230913" marR="0" lvl="0" indent="-230913" defTabSz="371526" eaLnBrk="1" fontAlgn="auto" latinLnBrk="0" hangingPunct="1">
                <a:lnSpc>
                  <a:spcPct val="100000"/>
                </a:lnSpc>
                <a:spcBef>
                  <a:spcPts val="0"/>
                </a:spcBef>
                <a:spcAft>
                  <a:spcPts val="488"/>
                </a:spcAft>
                <a:buClrTx/>
                <a:buSzTx/>
                <a:buFontTx/>
                <a:buNone/>
                <a:tabLst/>
                <a:defRPr/>
              </a:pPr>
              <a:r>
                <a:rPr kumimoji="0" lang="en-US" sz="1100" b="1" i="0" u="none" strike="noStrike" kern="0" cap="none" spc="0" normalizeH="0" baseline="0" noProof="0">
                  <a:ln>
                    <a:noFill/>
                  </a:ln>
                  <a:solidFill>
                    <a:prstClr val="black"/>
                  </a:solidFill>
                  <a:effectLst/>
                  <a:uLnTx/>
                  <a:uFillTx/>
                  <a:latin typeface="Flama Book" pitchFamily="50" charset="0"/>
                </a:rPr>
                <a:t>6.1 Drinking water</a:t>
              </a:r>
            </a:p>
            <a:p>
              <a:pPr marL="230913" marR="0" lvl="0" indent="-230913" defTabSz="371526" eaLnBrk="1" fontAlgn="auto" latinLnBrk="0" hangingPunct="1">
                <a:lnSpc>
                  <a:spcPct val="100000"/>
                </a:lnSpc>
                <a:spcBef>
                  <a:spcPts val="0"/>
                </a:spcBef>
                <a:spcAft>
                  <a:spcPts val="488"/>
                </a:spcAft>
                <a:buClrTx/>
                <a:buSzTx/>
                <a:buFontTx/>
                <a:buNone/>
                <a:tabLst/>
                <a:defRPr/>
              </a:pPr>
              <a:r>
                <a:rPr kumimoji="0" lang="en-US" sz="1100" b="1" i="0" u="none" strike="noStrike" kern="0" cap="none" spc="0" normalizeH="0" baseline="0" noProof="0">
                  <a:ln>
                    <a:noFill/>
                  </a:ln>
                  <a:solidFill>
                    <a:prstClr val="black"/>
                  </a:solidFill>
                  <a:effectLst/>
                  <a:uLnTx/>
                  <a:uFillTx/>
                  <a:latin typeface="Flama Book" pitchFamily="50" charset="0"/>
                </a:rPr>
                <a:t>6.2 Sanitation and hygiene</a:t>
              </a:r>
            </a:p>
          </p:txBody>
        </p:sp>
        <p:sp>
          <p:nvSpPr>
            <p:cNvPr id="21" name="Rectangle 20"/>
            <p:cNvSpPr/>
            <p:nvPr/>
          </p:nvSpPr>
          <p:spPr>
            <a:xfrm>
              <a:off x="2908459" y="5022999"/>
              <a:ext cx="1988820" cy="723266"/>
            </a:xfrm>
            <a:prstGeom prst="rect">
              <a:avLst/>
            </a:prstGeom>
            <a:solidFill>
              <a:srgbClr val="ED7D31">
                <a:lumMod val="60000"/>
                <a:lumOff val="40000"/>
                <a:alpha val="50196"/>
              </a:srgbClr>
            </a:solidFill>
            <a:ln w="12700" cap="flat" cmpd="sng" algn="ctr">
              <a:solidFill>
                <a:srgbClr val="4472C4">
                  <a:lumMod val="75000"/>
                </a:srgbClr>
              </a:solidFill>
              <a:prstDash val="solid"/>
              <a:miter lim="800000"/>
            </a:ln>
            <a:effectLst/>
          </p:spPr>
          <p:txBody>
            <a:bodyPr lIns="37153" tIns="37153" rIns="37153" bIns="37153" rtlCol="0" anchor="ctr"/>
            <a:lstStyle/>
            <a:p>
              <a:pPr marL="230913" marR="0" lvl="0" indent="-230913" defTabSz="371526" eaLnBrk="1" fontAlgn="auto" latinLnBrk="0" hangingPunct="1">
                <a:lnSpc>
                  <a:spcPct val="100000"/>
                </a:lnSpc>
                <a:spcBef>
                  <a:spcPts val="0"/>
                </a:spcBef>
                <a:spcAft>
                  <a:spcPts val="488"/>
                </a:spcAft>
                <a:buClrTx/>
                <a:buSzTx/>
                <a:buFontTx/>
                <a:buNone/>
                <a:tabLst/>
                <a:defRPr/>
              </a:pPr>
              <a:r>
                <a:rPr kumimoji="0" lang="en-US" sz="1100" b="1" i="0" u="none" strike="noStrike" kern="0" cap="none" spc="0" normalizeH="0" baseline="0" noProof="0">
                  <a:ln>
                    <a:noFill/>
                  </a:ln>
                  <a:solidFill>
                    <a:prstClr val="black"/>
                  </a:solidFill>
                  <a:effectLst/>
                  <a:uLnTx/>
                  <a:uFillTx/>
                  <a:latin typeface="Flama Book" pitchFamily="50" charset="0"/>
                </a:rPr>
                <a:t>6.3 Water quality</a:t>
              </a:r>
            </a:p>
            <a:p>
              <a:pPr marL="230913" marR="0" lvl="0" indent="-230913" defTabSz="371526" eaLnBrk="1" fontAlgn="auto" latinLnBrk="0" hangingPunct="1">
                <a:lnSpc>
                  <a:spcPct val="100000"/>
                </a:lnSpc>
                <a:spcBef>
                  <a:spcPts val="0"/>
                </a:spcBef>
                <a:spcAft>
                  <a:spcPts val="488"/>
                </a:spcAft>
                <a:buClrTx/>
                <a:buSzTx/>
                <a:buFontTx/>
                <a:buNone/>
                <a:tabLst/>
                <a:defRPr/>
              </a:pPr>
              <a:r>
                <a:rPr kumimoji="0" lang="en-US" sz="1100" b="1" i="0" u="none" strike="noStrike" kern="0" cap="none" spc="0" normalizeH="0" baseline="0" noProof="0">
                  <a:ln>
                    <a:noFill/>
                  </a:ln>
                  <a:solidFill>
                    <a:prstClr val="black"/>
                  </a:solidFill>
                  <a:effectLst/>
                  <a:uLnTx/>
                  <a:uFillTx/>
                  <a:latin typeface="Flama Book" pitchFamily="50" charset="0"/>
                </a:rPr>
                <a:t>6.4 Water efficiency, scarcity,     and balance</a:t>
              </a:r>
            </a:p>
          </p:txBody>
        </p:sp>
        <p:sp>
          <p:nvSpPr>
            <p:cNvPr id="22" name="Rectangle 21"/>
            <p:cNvSpPr/>
            <p:nvPr/>
          </p:nvSpPr>
          <p:spPr>
            <a:xfrm>
              <a:off x="4985456" y="5022998"/>
              <a:ext cx="1988820" cy="723266"/>
            </a:xfrm>
            <a:prstGeom prst="rect">
              <a:avLst/>
            </a:prstGeom>
            <a:solidFill>
              <a:srgbClr val="ED7D31">
                <a:lumMod val="60000"/>
                <a:lumOff val="40000"/>
                <a:alpha val="50196"/>
              </a:srgbClr>
            </a:solidFill>
            <a:ln w="12700" cap="flat" cmpd="sng" algn="ctr">
              <a:solidFill>
                <a:srgbClr val="4472C4">
                  <a:lumMod val="75000"/>
                </a:srgbClr>
              </a:solidFill>
              <a:prstDash val="solid"/>
              <a:miter lim="800000"/>
            </a:ln>
            <a:effectLst/>
          </p:spPr>
          <p:txBody>
            <a:bodyPr lIns="37153" tIns="37153" rIns="37153" bIns="37153" rtlCol="0" anchor="ctr"/>
            <a:lstStyle/>
            <a:p>
              <a:pPr marL="230913" marR="0" lvl="0" indent="-230913" defTabSz="371526" eaLnBrk="1" fontAlgn="auto" latinLnBrk="0" hangingPunct="1">
                <a:lnSpc>
                  <a:spcPct val="100000"/>
                </a:lnSpc>
                <a:spcBef>
                  <a:spcPts val="0"/>
                </a:spcBef>
                <a:spcAft>
                  <a:spcPts val="488"/>
                </a:spcAft>
                <a:buClrTx/>
                <a:buSzTx/>
                <a:buFontTx/>
                <a:buNone/>
                <a:tabLst/>
                <a:defRPr/>
              </a:pPr>
              <a:r>
                <a:rPr kumimoji="0" lang="en-US" sz="1100" b="1" i="0" u="none" strike="noStrike" kern="0" cap="none" spc="0" normalizeH="0" baseline="0" noProof="0">
                  <a:ln>
                    <a:noFill/>
                  </a:ln>
                  <a:solidFill>
                    <a:prstClr val="black"/>
                  </a:solidFill>
                  <a:effectLst/>
                  <a:uLnTx/>
                  <a:uFillTx/>
                  <a:latin typeface="Flama Book" pitchFamily="50" charset="0"/>
                </a:rPr>
                <a:t>6.5 Integrated management</a:t>
              </a:r>
            </a:p>
            <a:p>
              <a:pPr marL="230913" marR="0" lvl="0" indent="-230913" defTabSz="371526" eaLnBrk="1" fontAlgn="auto" latinLnBrk="0" hangingPunct="1">
                <a:lnSpc>
                  <a:spcPct val="100000"/>
                </a:lnSpc>
                <a:spcBef>
                  <a:spcPts val="0"/>
                </a:spcBef>
                <a:spcAft>
                  <a:spcPts val="488"/>
                </a:spcAft>
                <a:buClrTx/>
                <a:buSzTx/>
                <a:buFontTx/>
                <a:buNone/>
                <a:tabLst/>
                <a:defRPr/>
              </a:pPr>
              <a:r>
                <a:rPr kumimoji="0" lang="en-US" sz="1100" b="1" i="0" u="none" strike="noStrike" kern="0" cap="none" spc="0" normalizeH="0" baseline="0" noProof="0">
                  <a:ln>
                    <a:noFill/>
                  </a:ln>
                  <a:solidFill>
                    <a:prstClr val="black"/>
                  </a:solidFill>
                  <a:effectLst/>
                  <a:uLnTx/>
                  <a:uFillTx/>
                  <a:latin typeface="Flama Book" pitchFamily="50" charset="0"/>
                </a:rPr>
                <a:t>6.6 Water-related ecosystems</a:t>
              </a:r>
            </a:p>
          </p:txBody>
        </p:sp>
        <p:sp>
          <p:nvSpPr>
            <p:cNvPr id="23" name="Rectangle 22"/>
            <p:cNvSpPr/>
            <p:nvPr/>
          </p:nvSpPr>
          <p:spPr>
            <a:xfrm>
              <a:off x="7062454" y="5022997"/>
              <a:ext cx="1988820" cy="723266"/>
            </a:xfrm>
            <a:prstGeom prst="rect">
              <a:avLst/>
            </a:prstGeom>
            <a:solidFill>
              <a:srgbClr val="ED7D31">
                <a:lumMod val="60000"/>
                <a:lumOff val="40000"/>
                <a:alpha val="50196"/>
              </a:srgbClr>
            </a:solidFill>
            <a:ln w="12700" cap="flat" cmpd="sng" algn="ctr">
              <a:solidFill>
                <a:srgbClr val="4472C4">
                  <a:lumMod val="75000"/>
                </a:srgbClr>
              </a:solidFill>
              <a:prstDash val="solid"/>
              <a:miter lim="800000"/>
            </a:ln>
            <a:effectLst/>
          </p:spPr>
          <p:txBody>
            <a:bodyPr lIns="37153" tIns="37153" rIns="37153" bIns="37153" rtlCol="0" anchor="ctr"/>
            <a:lstStyle/>
            <a:p>
              <a:pPr marL="230913" marR="0" lvl="0" indent="-230913" defTabSz="371526" eaLnBrk="1" fontAlgn="auto" latinLnBrk="0" hangingPunct="1">
                <a:lnSpc>
                  <a:spcPct val="100000"/>
                </a:lnSpc>
                <a:spcBef>
                  <a:spcPts val="0"/>
                </a:spcBef>
                <a:spcAft>
                  <a:spcPts val="488"/>
                </a:spcAft>
                <a:buClrTx/>
                <a:buSzTx/>
                <a:buFontTx/>
                <a:buNone/>
                <a:tabLst/>
                <a:defRPr/>
              </a:pPr>
              <a:r>
                <a:rPr kumimoji="0" lang="en-US" sz="1100" b="1" i="0" u="none" strike="noStrike" kern="0" cap="none" spc="0" normalizeH="0" baseline="0" noProof="0">
                  <a:ln>
                    <a:noFill/>
                  </a:ln>
                  <a:solidFill>
                    <a:prstClr val="black"/>
                  </a:solidFill>
                  <a:effectLst/>
                  <a:uLnTx/>
                  <a:uFillTx/>
                  <a:latin typeface="Flama Book" pitchFamily="50" charset="0"/>
                </a:rPr>
                <a:t>6.a  Cooperation and           capacity-building</a:t>
              </a:r>
            </a:p>
            <a:p>
              <a:pPr marL="230913" marR="0" lvl="0" indent="-230913" defTabSz="371526" eaLnBrk="1" fontAlgn="auto" latinLnBrk="0" hangingPunct="1">
                <a:lnSpc>
                  <a:spcPct val="100000"/>
                </a:lnSpc>
                <a:spcBef>
                  <a:spcPts val="0"/>
                </a:spcBef>
                <a:spcAft>
                  <a:spcPts val="488"/>
                </a:spcAft>
                <a:buClrTx/>
                <a:buSzTx/>
                <a:buFontTx/>
                <a:buNone/>
                <a:tabLst/>
                <a:defRPr/>
              </a:pPr>
              <a:r>
                <a:rPr kumimoji="0" lang="en-US" sz="1100" b="1" i="0" u="none" strike="noStrike" kern="0" cap="none" spc="0" normalizeH="0" baseline="0" noProof="0">
                  <a:ln>
                    <a:noFill/>
                  </a:ln>
                  <a:solidFill>
                    <a:prstClr val="black"/>
                  </a:solidFill>
                  <a:effectLst/>
                  <a:uLnTx/>
                  <a:uFillTx/>
                  <a:latin typeface="Flama Book" pitchFamily="50" charset="0"/>
                </a:rPr>
                <a:t>6.b Local communities</a:t>
              </a:r>
            </a:p>
          </p:txBody>
        </p:sp>
        <p:sp>
          <p:nvSpPr>
            <p:cNvPr id="24" name="Rectangle 23"/>
            <p:cNvSpPr/>
            <p:nvPr/>
          </p:nvSpPr>
          <p:spPr>
            <a:xfrm>
              <a:off x="831461" y="3094330"/>
              <a:ext cx="1988820" cy="1857379"/>
            </a:xfrm>
            <a:prstGeom prst="rect">
              <a:avLst/>
            </a:prstGeom>
            <a:solidFill>
              <a:srgbClr val="70AD47">
                <a:lumMod val="40000"/>
                <a:lumOff val="60000"/>
                <a:alpha val="50196"/>
              </a:srgbClr>
            </a:solidFill>
            <a:ln w="12700" cap="flat" cmpd="sng" algn="ctr">
              <a:solidFill>
                <a:srgbClr val="4472C4">
                  <a:lumMod val="75000"/>
                </a:srgbClr>
              </a:solidFill>
              <a:prstDash val="solid"/>
              <a:miter lim="800000"/>
            </a:ln>
            <a:effectLst/>
          </p:spPr>
          <p:txBody>
            <a:bodyPr lIns="37153" tIns="37153" rIns="37153" bIns="37153" rtlCol="0" anchor="t" anchorCtr="0"/>
            <a:lstStyle/>
            <a:p>
              <a:pPr marL="139321" marR="0" lvl="0" indent="-139321" defTabSz="371526" eaLnBrk="1" fontAlgn="auto" latinLnBrk="0" hangingPunct="1">
                <a:lnSpc>
                  <a:spcPct val="100000"/>
                </a:lnSpc>
                <a:spcBef>
                  <a:spcPts val="0"/>
                </a:spcBef>
                <a:spcAft>
                  <a:spcPts val="488"/>
                </a:spcAft>
                <a:buClrTx/>
                <a:buSzTx/>
                <a:buFont typeface="Arial" panose="020B0604020202020204" pitchFamily="34" charset="0"/>
                <a:buChar char="•"/>
                <a:tabLst/>
                <a:defRPr/>
              </a:pPr>
              <a:r>
                <a:rPr kumimoji="0" lang="en-US" sz="1100" b="1" i="0" u="none" strike="noStrike" kern="0" cap="none" spc="0" normalizeH="0" baseline="0" noProof="0">
                  <a:ln>
                    <a:noFill/>
                  </a:ln>
                  <a:solidFill>
                    <a:prstClr val="black"/>
                  </a:solidFill>
                  <a:effectLst/>
                  <a:uLnTx/>
                  <a:uFillTx/>
                  <a:latin typeface="Flama Book" pitchFamily="50" charset="0"/>
                </a:rPr>
                <a:t>Guidance for Companies on Respecting the Human Rights to Water and Sanitation</a:t>
              </a:r>
            </a:p>
          </p:txBody>
        </p:sp>
        <p:sp>
          <p:nvSpPr>
            <p:cNvPr id="25" name="Rectangle 24"/>
            <p:cNvSpPr/>
            <p:nvPr/>
          </p:nvSpPr>
          <p:spPr>
            <a:xfrm>
              <a:off x="2908459" y="3094330"/>
              <a:ext cx="1988820" cy="1857379"/>
            </a:xfrm>
            <a:prstGeom prst="rect">
              <a:avLst/>
            </a:prstGeom>
            <a:solidFill>
              <a:srgbClr val="70AD47">
                <a:lumMod val="40000"/>
                <a:lumOff val="60000"/>
                <a:alpha val="50196"/>
              </a:srgbClr>
            </a:solidFill>
            <a:ln w="12700" cap="flat" cmpd="sng" algn="ctr">
              <a:solidFill>
                <a:srgbClr val="4472C4">
                  <a:lumMod val="75000"/>
                </a:srgbClr>
              </a:solidFill>
              <a:prstDash val="solid"/>
              <a:miter lim="800000"/>
            </a:ln>
            <a:effectLst/>
          </p:spPr>
          <p:txBody>
            <a:bodyPr lIns="37153" tIns="37153" rIns="37153" bIns="37153" rtlCol="0" anchor="t" anchorCtr="0"/>
            <a:lstStyle/>
            <a:p>
              <a:pPr marL="141902" marR="0" lvl="0" indent="-141902" defTabSz="371526" eaLnBrk="1" fontAlgn="auto" latinLnBrk="0" hangingPunct="1">
                <a:lnSpc>
                  <a:spcPct val="100000"/>
                </a:lnSpc>
                <a:spcBef>
                  <a:spcPts val="0"/>
                </a:spcBef>
                <a:spcAft>
                  <a:spcPts val="488"/>
                </a:spcAft>
                <a:buClrTx/>
                <a:buSzTx/>
                <a:buFont typeface="Arial" panose="020B0604020202020204" pitchFamily="34" charset="0"/>
                <a:buChar char="•"/>
                <a:tabLst/>
                <a:defRPr/>
              </a:pPr>
              <a:r>
                <a:rPr kumimoji="0" lang="en-US" sz="1100" b="1" i="0" u="none" strike="noStrike" kern="0" cap="none" spc="0" normalizeH="0" baseline="0" noProof="0">
                  <a:ln>
                    <a:noFill/>
                  </a:ln>
                  <a:solidFill>
                    <a:prstClr val="black"/>
                  </a:solidFill>
                  <a:effectLst/>
                  <a:uLnTx/>
                  <a:uFillTx/>
                  <a:latin typeface="Flama Book" pitchFamily="50" charset="0"/>
                </a:rPr>
                <a:t>Water Stewardship Toolbox</a:t>
              </a:r>
            </a:p>
          </p:txBody>
        </p:sp>
        <p:sp>
          <p:nvSpPr>
            <p:cNvPr id="26" name="Rectangle 25"/>
            <p:cNvSpPr/>
            <p:nvPr/>
          </p:nvSpPr>
          <p:spPr>
            <a:xfrm>
              <a:off x="4985456" y="3094329"/>
              <a:ext cx="1988820" cy="1857379"/>
            </a:xfrm>
            <a:prstGeom prst="rect">
              <a:avLst/>
            </a:prstGeom>
            <a:solidFill>
              <a:srgbClr val="70AD47">
                <a:lumMod val="40000"/>
                <a:lumOff val="60000"/>
                <a:alpha val="50196"/>
              </a:srgbClr>
            </a:solidFill>
            <a:ln w="12700" cap="flat" cmpd="sng" algn="ctr">
              <a:solidFill>
                <a:srgbClr val="4472C4">
                  <a:lumMod val="75000"/>
                </a:srgbClr>
              </a:solidFill>
              <a:prstDash val="solid"/>
              <a:miter lim="800000"/>
            </a:ln>
            <a:effectLst/>
          </p:spPr>
          <p:txBody>
            <a:bodyPr lIns="37153" tIns="37153" rIns="37153" bIns="37153" rtlCol="0" anchor="t" anchorCtr="0"/>
            <a:lstStyle/>
            <a:p>
              <a:pPr marL="139321" marR="0" lvl="0" indent="-139321" defTabSz="371526" eaLnBrk="1" fontAlgn="auto" latinLnBrk="0" hangingPunct="1">
                <a:lnSpc>
                  <a:spcPct val="100000"/>
                </a:lnSpc>
                <a:spcBef>
                  <a:spcPts val="0"/>
                </a:spcBef>
                <a:spcAft>
                  <a:spcPts val="488"/>
                </a:spcAft>
                <a:buClrTx/>
                <a:buSzTx/>
                <a:buFont typeface="Arial" panose="020B0604020202020204" pitchFamily="34" charset="0"/>
                <a:buChar char="•"/>
                <a:tabLst/>
                <a:defRPr/>
              </a:pPr>
              <a:r>
                <a:rPr kumimoji="0" lang="en-US" sz="1100" b="1" i="0" u="none" strike="noStrike" kern="0" cap="none" spc="0" normalizeH="0" baseline="0" noProof="0" dirty="0">
                  <a:ln>
                    <a:noFill/>
                  </a:ln>
                  <a:solidFill>
                    <a:prstClr val="black"/>
                  </a:solidFill>
                  <a:effectLst/>
                  <a:uLnTx/>
                  <a:uFillTx/>
                  <a:latin typeface="Flama Book" pitchFamily="50" charset="0"/>
                </a:rPr>
                <a:t>Corporate Water Disclosure Guidelines</a:t>
              </a:r>
            </a:p>
            <a:p>
              <a:pPr marL="139321" marR="0" lvl="0" indent="-139321" defTabSz="371526" eaLnBrk="1" fontAlgn="auto" latinLnBrk="0" hangingPunct="1">
                <a:lnSpc>
                  <a:spcPct val="100000"/>
                </a:lnSpc>
                <a:spcBef>
                  <a:spcPts val="0"/>
                </a:spcBef>
                <a:spcAft>
                  <a:spcPts val="488"/>
                </a:spcAft>
                <a:buClrTx/>
                <a:buSzTx/>
                <a:buFont typeface="Arial" panose="020B0604020202020204" pitchFamily="34" charset="0"/>
                <a:buChar char="•"/>
                <a:tabLst/>
                <a:defRPr/>
              </a:pPr>
              <a:r>
                <a:rPr kumimoji="0" lang="en-US" sz="1100" b="1" i="0" u="none" strike="noStrike" kern="0" cap="none" spc="0" normalizeH="0" baseline="0" noProof="0" dirty="0">
                  <a:ln>
                    <a:noFill/>
                  </a:ln>
                  <a:solidFill>
                    <a:prstClr val="black"/>
                  </a:solidFill>
                  <a:effectLst/>
                  <a:uLnTx/>
                  <a:uFillTx/>
                  <a:latin typeface="Flama Book" pitchFamily="50" charset="0"/>
                </a:rPr>
                <a:t>Discussion Paper on Establishing Context-Based Water Targets</a:t>
              </a:r>
            </a:p>
          </p:txBody>
        </p:sp>
        <p:sp>
          <p:nvSpPr>
            <p:cNvPr id="27" name="Rectangle 26"/>
            <p:cNvSpPr/>
            <p:nvPr/>
          </p:nvSpPr>
          <p:spPr>
            <a:xfrm>
              <a:off x="7062454" y="3094328"/>
              <a:ext cx="1988820" cy="1857379"/>
            </a:xfrm>
            <a:prstGeom prst="rect">
              <a:avLst/>
            </a:prstGeom>
            <a:solidFill>
              <a:srgbClr val="70AD47">
                <a:lumMod val="40000"/>
                <a:lumOff val="60000"/>
                <a:alpha val="50196"/>
              </a:srgbClr>
            </a:solidFill>
            <a:ln w="12700" cap="flat" cmpd="sng" algn="ctr">
              <a:solidFill>
                <a:srgbClr val="4472C4">
                  <a:lumMod val="75000"/>
                </a:srgbClr>
              </a:solidFill>
              <a:prstDash val="solid"/>
              <a:miter lim="800000"/>
            </a:ln>
            <a:effectLst/>
          </p:spPr>
          <p:txBody>
            <a:bodyPr lIns="37153" tIns="37153" rIns="37153" bIns="37153" rtlCol="0" anchor="t" anchorCtr="0"/>
            <a:lstStyle/>
            <a:p>
              <a:pPr marL="139321" marR="0" lvl="0" indent="-139321" defTabSz="371526" eaLnBrk="1" fontAlgn="auto" latinLnBrk="0" hangingPunct="1">
                <a:lnSpc>
                  <a:spcPct val="100000"/>
                </a:lnSpc>
                <a:spcBef>
                  <a:spcPts val="0"/>
                </a:spcBef>
                <a:spcAft>
                  <a:spcPts val="488"/>
                </a:spcAft>
                <a:buClrTx/>
                <a:buSzTx/>
                <a:buFont typeface="Arial" panose="020B0604020202020204" pitchFamily="34" charset="0"/>
                <a:buChar char="•"/>
                <a:tabLst/>
                <a:defRPr/>
              </a:pPr>
              <a:r>
                <a:rPr kumimoji="0" lang="en-US" sz="1100" b="1" i="0" u="none" strike="noStrike" kern="0" cap="none" spc="0" normalizeH="0" baseline="0" noProof="0" dirty="0">
                  <a:ln>
                    <a:noFill/>
                  </a:ln>
                  <a:solidFill>
                    <a:prstClr val="black"/>
                  </a:solidFill>
                  <a:effectLst/>
                  <a:uLnTx/>
                  <a:uFillTx/>
                  <a:latin typeface="Flama Book" pitchFamily="50" charset="0"/>
                </a:rPr>
                <a:t>Water Action Hub</a:t>
              </a:r>
            </a:p>
            <a:p>
              <a:pPr marL="139321" marR="0" lvl="0" indent="-139321" defTabSz="371526" eaLnBrk="1" fontAlgn="auto" latinLnBrk="0" hangingPunct="1">
                <a:lnSpc>
                  <a:spcPct val="100000"/>
                </a:lnSpc>
                <a:spcBef>
                  <a:spcPts val="0"/>
                </a:spcBef>
                <a:spcAft>
                  <a:spcPts val="488"/>
                </a:spcAft>
                <a:buClrTx/>
                <a:buSzTx/>
                <a:buFont typeface="Arial" panose="020B0604020202020204" pitchFamily="34" charset="0"/>
                <a:buChar char="•"/>
                <a:tabLst/>
                <a:defRPr/>
              </a:pPr>
              <a:r>
                <a:rPr kumimoji="0" lang="en-US" sz="1100" b="1" i="0" u="none" strike="noStrike" kern="0" cap="none" spc="0" normalizeH="0" baseline="0" noProof="0" dirty="0">
                  <a:ln>
                    <a:noFill/>
                  </a:ln>
                  <a:solidFill>
                    <a:prstClr val="black"/>
                  </a:solidFill>
                  <a:effectLst/>
                  <a:uLnTx/>
                  <a:uFillTx/>
                  <a:latin typeface="Flama Book" pitchFamily="50" charset="0"/>
                </a:rPr>
                <a:t>Guide to Water-Related Collective Action</a:t>
              </a:r>
            </a:p>
            <a:p>
              <a:pPr marL="139321" marR="0" lvl="0" indent="-139321" defTabSz="371526" eaLnBrk="1" fontAlgn="auto" latinLnBrk="0" hangingPunct="1">
                <a:lnSpc>
                  <a:spcPct val="100000"/>
                </a:lnSpc>
                <a:spcBef>
                  <a:spcPts val="0"/>
                </a:spcBef>
                <a:spcAft>
                  <a:spcPts val="488"/>
                </a:spcAft>
                <a:buClrTx/>
                <a:buSzTx/>
                <a:buFont typeface="Arial" panose="020B0604020202020204" pitchFamily="34" charset="0"/>
                <a:buChar char="•"/>
                <a:tabLst/>
                <a:defRPr/>
              </a:pPr>
              <a:r>
                <a:rPr kumimoji="0" lang="en-US" sz="1100" b="1" i="0" u="none" strike="noStrike" kern="0" cap="none" spc="0" normalizeH="0" baseline="0" noProof="0" dirty="0">
                  <a:ln>
                    <a:noFill/>
                  </a:ln>
                  <a:solidFill>
                    <a:prstClr val="black"/>
                  </a:solidFill>
                  <a:effectLst/>
                  <a:uLnTx/>
                  <a:uFillTx/>
                  <a:latin typeface="Flama Book" pitchFamily="50" charset="0"/>
                </a:rPr>
                <a:t>Guide to Managing Integrity in Water Stewardship Initiatives</a:t>
              </a:r>
            </a:p>
            <a:p>
              <a:pPr marL="139321" marR="0" lvl="0" indent="-139321" defTabSz="371526" eaLnBrk="1" fontAlgn="auto" latinLnBrk="0" hangingPunct="1">
                <a:lnSpc>
                  <a:spcPct val="100000"/>
                </a:lnSpc>
                <a:spcBef>
                  <a:spcPts val="0"/>
                </a:spcBef>
                <a:spcAft>
                  <a:spcPts val="488"/>
                </a:spcAft>
                <a:buClrTx/>
                <a:buSzTx/>
                <a:buFont typeface="Arial" panose="020B0604020202020204" pitchFamily="34" charset="0"/>
                <a:buChar char="•"/>
                <a:tabLst/>
                <a:defRPr/>
              </a:pPr>
              <a:r>
                <a:rPr kumimoji="0" lang="en-US" sz="1100" b="1" i="0" u="none" strike="noStrike" kern="0" cap="none" spc="0" normalizeH="0" baseline="0" noProof="0" dirty="0">
                  <a:ln>
                    <a:noFill/>
                  </a:ln>
                  <a:solidFill>
                    <a:prstClr val="black"/>
                  </a:solidFill>
                  <a:effectLst/>
                  <a:uLnTx/>
                  <a:uFillTx/>
                  <a:latin typeface="Flama Book" pitchFamily="50" charset="0"/>
                </a:rPr>
                <a:t>Framework for Responsible Business Engagement with Water Policy</a:t>
              </a:r>
            </a:p>
          </p:txBody>
        </p:sp>
        <p:sp>
          <p:nvSpPr>
            <p:cNvPr id="28" name="Rectangle 27"/>
            <p:cNvSpPr/>
            <p:nvPr/>
          </p:nvSpPr>
          <p:spPr>
            <a:xfrm>
              <a:off x="1037201" y="905549"/>
              <a:ext cx="1577340" cy="585464"/>
            </a:xfrm>
            <a:prstGeom prst="rect">
              <a:avLst/>
            </a:prstGeom>
            <a:solidFill>
              <a:srgbClr val="5B9BD5">
                <a:lumMod val="60000"/>
                <a:lumOff val="40000"/>
              </a:srgbClr>
            </a:solidFill>
            <a:ln w="12700" cap="flat" cmpd="sng" algn="ctr">
              <a:solidFill>
                <a:srgbClr val="4472C4">
                  <a:lumMod val="75000"/>
                </a:srgbClr>
              </a:solidFill>
              <a:prstDash val="solid"/>
              <a:miter lim="800000"/>
            </a:ln>
            <a:effectLst/>
          </p:spPr>
          <p:txBody>
            <a:bodyPr lIns="37153" tIns="37153" rIns="37153" bIns="37153" rtlCol="0" anchor="ctr" anchorCtr="1"/>
            <a:lstStyle/>
            <a:p>
              <a:pPr marL="0" marR="0" lvl="0" indent="0" algn="ctr" defTabSz="371526"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Flama Book" pitchFamily="50" charset="0"/>
                </a:rPr>
                <a:t>WASH 4 WORK</a:t>
              </a:r>
            </a:p>
          </p:txBody>
        </p:sp>
        <p:sp>
          <p:nvSpPr>
            <p:cNvPr id="29" name="Rectangle 28"/>
            <p:cNvSpPr/>
            <p:nvPr/>
          </p:nvSpPr>
          <p:spPr>
            <a:xfrm>
              <a:off x="1037201" y="1616863"/>
              <a:ext cx="1577340" cy="585464"/>
            </a:xfrm>
            <a:prstGeom prst="rect">
              <a:avLst/>
            </a:prstGeom>
            <a:solidFill>
              <a:srgbClr val="5B9BD5">
                <a:lumMod val="60000"/>
                <a:lumOff val="40000"/>
              </a:srgbClr>
            </a:solidFill>
            <a:ln w="12700" cap="flat" cmpd="sng" algn="ctr">
              <a:solidFill>
                <a:srgbClr val="4472C4">
                  <a:lumMod val="75000"/>
                </a:srgbClr>
              </a:solidFill>
              <a:prstDash val="solid"/>
              <a:miter lim="800000"/>
            </a:ln>
            <a:effectLst/>
          </p:spPr>
          <p:txBody>
            <a:bodyPr lIns="37153" tIns="37153" rIns="37153" bIns="37153" rtlCol="0" anchor="ctr" anchorCtr="1"/>
            <a:lstStyle/>
            <a:p>
              <a:pPr marL="0" marR="0" lvl="0" indent="0" algn="ctr" defTabSz="371526"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Flama Book" pitchFamily="50" charset="0"/>
                </a:rPr>
                <a:t>WASH in the Supply Chain</a:t>
              </a:r>
            </a:p>
          </p:txBody>
        </p:sp>
        <p:sp>
          <p:nvSpPr>
            <p:cNvPr id="30" name="Rectangle 29"/>
            <p:cNvSpPr/>
            <p:nvPr/>
          </p:nvSpPr>
          <p:spPr>
            <a:xfrm>
              <a:off x="3114199" y="905549"/>
              <a:ext cx="1577340" cy="585464"/>
            </a:xfrm>
            <a:prstGeom prst="rect">
              <a:avLst/>
            </a:prstGeom>
            <a:solidFill>
              <a:srgbClr val="5B9BD5">
                <a:lumMod val="60000"/>
                <a:lumOff val="40000"/>
              </a:srgbClr>
            </a:solidFill>
            <a:ln w="12700" cap="flat" cmpd="sng" algn="ctr">
              <a:solidFill>
                <a:srgbClr val="4472C4">
                  <a:lumMod val="75000"/>
                </a:srgbClr>
              </a:solidFill>
              <a:prstDash val="solid"/>
              <a:miter lim="800000"/>
            </a:ln>
            <a:effectLst/>
          </p:spPr>
          <p:txBody>
            <a:bodyPr lIns="37153" tIns="37153" rIns="37153" bIns="37153" rtlCol="0" anchor="ctr" anchorCtr="1"/>
            <a:lstStyle/>
            <a:p>
              <a:pPr marL="0" marR="0" lvl="0" indent="0" algn="ctr" defTabSz="371526"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Flama Book" pitchFamily="50" charset="0"/>
                </a:rPr>
                <a:t>Water Stewardship Toolbox</a:t>
              </a:r>
            </a:p>
          </p:txBody>
        </p:sp>
        <p:sp>
          <p:nvSpPr>
            <p:cNvPr id="31" name="Rectangle 30"/>
            <p:cNvSpPr/>
            <p:nvPr/>
          </p:nvSpPr>
          <p:spPr>
            <a:xfrm>
              <a:off x="5191196" y="990600"/>
              <a:ext cx="1577340" cy="585464"/>
            </a:xfrm>
            <a:prstGeom prst="rect">
              <a:avLst/>
            </a:prstGeom>
            <a:solidFill>
              <a:srgbClr val="5B9BD5">
                <a:lumMod val="60000"/>
                <a:lumOff val="40000"/>
              </a:srgbClr>
            </a:solidFill>
            <a:ln w="12700" cap="flat" cmpd="sng" algn="ctr">
              <a:solidFill>
                <a:srgbClr val="4472C4">
                  <a:lumMod val="75000"/>
                </a:srgbClr>
              </a:solidFill>
              <a:prstDash val="solid"/>
              <a:miter lim="800000"/>
            </a:ln>
            <a:effectLst/>
          </p:spPr>
          <p:txBody>
            <a:bodyPr lIns="37153" tIns="37153" rIns="37153" bIns="37153" rtlCol="0" anchor="ctr" anchorCtr="1"/>
            <a:lstStyle/>
            <a:p>
              <a:pPr marL="0" marR="0" lvl="0" indent="0" algn="ctr" defTabSz="371526"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Flama Book" pitchFamily="50" charset="0"/>
                </a:rPr>
                <a:t>Context-Based Metrics</a:t>
              </a:r>
            </a:p>
          </p:txBody>
        </p:sp>
        <p:sp>
          <p:nvSpPr>
            <p:cNvPr id="32" name="Rectangle 31"/>
            <p:cNvSpPr/>
            <p:nvPr/>
          </p:nvSpPr>
          <p:spPr>
            <a:xfrm>
              <a:off x="5191196" y="1676400"/>
              <a:ext cx="1577340" cy="585464"/>
            </a:xfrm>
            <a:prstGeom prst="rect">
              <a:avLst/>
            </a:prstGeom>
            <a:solidFill>
              <a:srgbClr val="5B9BD5">
                <a:lumMod val="60000"/>
                <a:lumOff val="40000"/>
              </a:srgbClr>
            </a:solidFill>
            <a:ln w="12700" cap="flat" cmpd="sng" algn="ctr">
              <a:solidFill>
                <a:srgbClr val="4472C4">
                  <a:lumMod val="75000"/>
                </a:srgbClr>
              </a:solidFill>
              <a:prstDash val="solid"/>
              <a:miter lim="800000"/>
            </a:ln>
            <a:effectLst/>
          </p:spPr>
          <p:txBody>
            <a:bodyPr lIns="37153" tIns="37153" rIns="37153" bIns="37153" rtlCol="0" anchor="ctr" anchorCtr="1"/>
            <a:lstStyle/>
            <a:p>
              <a:pPr marL="0" marR="0" lvl="0" indent="0" algn="ctr" defTabSz="371526"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Flama Book" pitchFamily="50" charset="0"/>
                </a:rPr>
                <a:t>Linking Impacts to SDG6</a:t>
              </a:r>
            </a:p>
          </p:txBody>
        </p:sp>
        <p:sp>
          <p:nvSpPr>
            <p:cNvPr id="33" name="Rectangle 32"/>
            <p:cNvSpPr/>
            <p:nvPr/>
          </p:nvSpPr>
          <p:spPr>
            <a:xfrm>
              <a:off x="7268194" y="905549"/>
              <a:ext cx="1577340" cy="585464"/>
            </a:xfrm>
            <a:prstGeom prst="rect">
              <a:avLst/>
            </a:prstGeom>
            <a:solidFill>
              <a:srgbClr val="5B9BD5">
                <a:lumMod val="60000"/>
                <a:lumOff val="40000"/>
              </a:srgbClr>
            </a:solidFill>
            <a:ln w="12700" cap="flat" cmpd="sng" algn="ctr">
              <a:solidFill>
                <a:srgbClr val="4472C4">
                  <a:lumMod val="75000"/>
                </a:srgbClr>
              </a:solidFill>
              <a:prstDash val="solid"/>
              <a:miter lim="800000"/>
            </a:ln>
            <a:effectLst/>
          </p:spPr>
          <p:txBody>
            <a:bodyPr lIns="37153" tIns="37153" rIns="37153" bIns="37153" rtlCol="0" anchor="ctr" anchorCtr="1"/>
            <a:lstStyle/>
            <a:p>
              <a:pPr marL="0" marR="0" lvl="0" indent="0" algn="ctr" defTabSz="371526"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black"/>
                  </a:solidFill>
                  <a:effectLst/>
                  <a:uLnTx/>
                  <a:uFillTx/>
                  <a:latin typeface="Flama Book" pitchFamily="50" charset="0"/>
                </a:rPr>
                <a:t>Water Action Hub 2.0</a:t>
              </a:r>
            </a:p>
          </p:txBody>
        </p:sp>
        <p:sp>
          <p:nvSpPr>
            <p:cNvPr id="34" name="Rectangle 33"/>
            <p:cNvSpPr/>
            <p:nvPr/>
          </p:nvSpPr>
          <p:spPr>
            <a:xfrm>
              <a:off x="7268194" y="2328837"/>
              <a:ext cx="1577340" cy="585464"/>
            </a:xfrm>
            <a:prstGeom prst="rect">
              <a:avLst/>
            </a:prstGeom>
            <a:solidFill>
              <a:srgbClr val="5B9BD5">
                <a:lumMod val="60000"/>
                <a:lumOff val="40000"/>
              </a:srgbClr>
            </a:solidFill>
            <a:ln w="12700" cap="flat" cmpd="sng" algn="ctr">
              <a:solidFill>
                <a:srgbClr val="4472C4">
                  <a:lumMod val="75000"/>
                </a:srgbClr>
              </a:solidFill>
              <a:prstDash val="solid"/>
              <a:miter lim="800000"/>
            </a:ln>
            <a:effectLst/>
          </p:spPr>
          <p:txBody>
            <a:bodyPr lIns="37153" tIns="37153" rIns="37153" bIns="37153" rtlCol="0" anchor="ctr" anchorCtr="1"/>
            <a:lstStyle/>
            <a:p>
              <a:pPr marL="0" marR="0" lvl="0" indent="0" algn="ctr" defTabSz="371526"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black"/>
                  </a:solidFill>
                  <a:effectLst/>
                  <a:uLnTx/>
                  <a:uFillTx/>
                  <a:latin typeface="Flama Book" pitchFamily="50" charset="0"/>
                </a:rPr>
                <a:t>California Corporate Water Stewardship</a:t>
              </a:r>
            </a:p>
          </p:txBody>
        </p:sp>
        <p:sp>
          <p:nvSpPr>
            <p:cNvPr id="35" name="Rectangle 34"/>
            <p:cNvSpPr/>
            <p:nvPr/>
          </p:nvSpPr>
          <p:spPr>
            <a:xfrm>
              <a:off x="7268194" y="1616863"/>
              <a:ext cx="1577340" cy="585464"/>
            </a:xfrm>
            <a:prstGeom prst="rect">
              <a:avLst/>
            </a:prstGeom>
            <a:solidFill>
              <a:srgbClr val="5B9BD5">
                <a:lumMod val="60000"/>
                <a:lumOff val="40000"/>
              </a:srgbClr>
            </a:solidFill>
            <a:ln w="12700" cap="flat" cmpd="sng" algn="ctr">
              <a:solidFill>
                <a:srgbClr val="4472C4">
                  <a:lumMod val="75000"/>
                </a:srgbClr>
              </a:solidFill>
              <a:prstDash val="solid"/>
              <a:miter lim="800000"/>
            </a:ln>
            <a:effectLst/>
          </p:spPr>
          <p:txBody>
            <a:bodyPr lIns="37153" tIns="37153" rIns="37153" bIns="37153" rtlCol="0" anchor="ctr" anchorCtr="1"/>
            <a:lstStyle/>
            <a:p>
              <a:pPr marL="0" marR="0" lvl="0" indent="0" algn="ctr" defTabSz="371526"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black"/>
                  </a:solidFill>
                  <a:effectLst/>
                  <a:uLnTx/>
                  <a:uFillTx/>
                  <a:latin typeface="Flama Book" pitchFamily="50" charset="0"/>
                </a:rPr>
                <a:t>Business Alliance for Water and Climate</a:t>
              </a:r>
            </a:p>
          </p:txBody>
        </p:sp>
        <p:cxnSp>
          <p:nvCxnSpPr>
            <p:cNvPr id="36" name="Straight Connector 35"/>
            <p:cNvCxnSpPr>
              <a:stCxn id="28" idx="0"/>
              <a:endCxn id="16" idx="2"/>
            </p:cNvCxnSpPr>
            <p:nvPr/>
          </p:nvCxnSpPr>
          <p:spPr>
            <a:xfrm flipV="1">
              <a:off x="1825871" y="787117"/>
              <a:ext cx="0" cy="118432"/>
            </a:xfrm>
            <a:prstGeom prst="line">
              <a:avLst/>
            </a:prstGeom>
            <a:noFill/>
            <a:ln w="6350" cap="flat" cmpd="sng" algn="ctr">
              <a:solidFill>
                <a:schemeClr val="bg1"/>
              </a:solidFill>
              <a:prstDash val="solid"/>
              <a:miter lim="800000"/>
            </a:ln>
            <a:effectLst/>
          </p:spPr>
        </p:cxnSp>
        <p:cxnSp>
          <p:nvCxnSpPr>
            <p:cNvPr id="37" name="Straight Connector 36"/>
            <p:cNvCxnSpPr>
              <a:stCxn id="29" idx="0"/>
              <a:endCxn id="28" idx="2"/>
            </p:cNvCxnSpPr>
            <p:nvPr/>
          </p:nvCxnSpPr>
          <p:spPr>
            <a:xfrm flipV="1">
              <a:off x="1825871" y="1491015"/>
              <a:ext cx="0" cy="125851"/>
            </a:xfrm>
            <a:prstGeom prst="line">
              <a:avLst/>
            </a:prstGeom>
            <a:noFill/>
            <a:ln w="6350" cap="flat" cmpd="sng" algn="ctr">
              <a:solidFill>
                <a:schemeClr val="bg1"/>
              </a:solidFill>
              <a:prstDash val="solid"/>
              <a:miter lim="800000"/>
            </a:ln>
            <a:effectLst/>
          </p:spPr>
        </p:cxnSp>
        <p:cxnSp>
          <p:nvCxnSpPr>
            <p:cNvPr id="38" name="Straight Connector 37"/>
            <p:cNvCxnSpPr>
              <a:stCxn id="30" idx="0"/>
              <a:endCxn id="17" idx="2"/>
            </p:cNvCxnSpPr>
            <p:nvPr/>
          </p:nvCxnSpPr>
          <p:spPr>
            <a:xfrm flipV="1">
              <a:off x="3902869" y="787117"/>
              <a:ext cx="0" cy="118432"/>
            </a:xfrm>
            <a:prstGeom prst="line">
              <a:avLst/>
            </a:prstGeom>
            <a:noFill/>
            <a:ln w="6350" cap="flat" cmpd="sng" algn="ctr">
              <a:solidFill>
                <a:schemeClr val="bg1"/>
              </a:solidFill>
              <a:prstDash val="solid"/>
              <a:miter lim="800000"/>
            </a:ln>
            <a:effectLst/>
          </p:spPr>
        </p:cxnSp>
        <p:cxnSp>
          <p:nvCxnSpPr>
            <p:cNvPr id="39" name="Straight Connector 38"/>
            <p:cNvCxnSpPr>
              <a:stCxn id="32" idx="0"/>
              <a:endCxn id="31" idx="2"/>
            </p:cNvCxnSpPr>
            <p:nvPr/>
          </p:nvCxnSpPr>
          <p:spPr>
            <a:xfrm flipV="1">
              <a:off x="5979866" y="1576064"/>
              <a:ext cx="0" cy="100336"/>
            </a:xfrm>
            <a:prstGeom prst="line">
              <a:avLst/>
            </a:prstGeom>
            <a:noFill/>
            <a:ln w="6350" cap="flat" cmpd="sng" algn="ctr">
              <a:solidFill>
                <a:schemeClr val="bg1"/>
              </a:solidFill>
              <a:prstDash val="solid"/>
              <a:miter lim="800000"/>
            </a:ln>
            <a:effectLst/>
          </p:spPr>
        </p:cxnSp>
        <p:cxnSp>
          <p:nvCxnSpPr>
            <p:cNvPr id="40" name="Straight Connector 39"/>
            <p:cNvCxnSpPr>
              <a:stCxn id="33" idx="0"/>
              <a:endCxn id="19" idx="2"/>
            </p:cNvCxnSpPr>
            <p:nvPr/>
          </p:nvCxnSpPr>
          <p:spPr>
            <a:xfrm flipV="1">
              <a:off x="8056864" y="787115"/>
              <a:ext cx="0" cy="118434"/>
            </a:xfrm>
            <a:prstGeom prst="line">
              <a:avLst/>
            </a:prstGeom>
            <a:noFill/>
            <a:ln w="6350" cap="flat" cmpd="sng" algn="ctr">
              <a:solidFill>
                <a:schemeClr val="bg1"/>
              </a:solidFill>
              <a:prstDash val="solid"/>
              <a:miter lim="800000"/>
            </a:ln>
            <a:effectLst/>
          </p:spPr>
        </p:cxnSp>
        <p:cxnSp>
          <p:nvCxnSpPr>
            <p:cNvPr id="41" name="Straight Connector 40"/>
            <p:cNvCxnSpPr>
              <a:stCxn id="35" idx="0"/>
              <a:endCxn id="33" idx="2"/>
            </p:cNvCxnSpPr>
            <p:nvPr/>
          </p:nvCxnSpPr>
          <p:spPr>
            <a:xfrm flipV="1">
              <a:off x="8056864" y="1491015"/>
              <a:ext cx="0" cy="125851"/>
            </a:xfrm>
            <a:prstGeom prst="line">
              <a:avLst/>
            </a:prstGeom>
            <a:noFill/>
            <a:ln w="6350" cap="flat" cmpd="sng" algn="ctr">
              <a:solidFill>
                <a:schemeClr val="bg1"/>
              </a:solidFill>
              <a:prstDash val="solid"/>
              <a:miter lim="800000"/>
            </a:ln>
            <a:effectLst/>
          </p:spPr>
        </p:cxnSp>
        <p:cxnSp>
          <p:nvCxnSpPr>
            <p:cNvPr id="42" name="Straight Connector 41"/>
            <p:cNvCxnSpPr>
              <a:stCxn id="34" idx="0"/>
              <a:endCxn id="35" idx="2"/>
            </p:cNvCxnSpPr>
            <p:nvPr/>
          </p:nvCxnSpPr>
          <p:spPr>
            <a:xfrm flipV="1">
              <a:off x="8056864" y="2202327"/>
              <a:ext cx="0" cy="126510"/>
            </a:xfrm>
            <a:prstGeom prst="line">
              <a:avLst/>
            </a:prstGeom>
            <a:noFill/>
            <a:ln w="6350" cap="flat" cmpd="sng" algn="ctr">
              <a:solidFill>
                <a:schemeClr val="bg1"/>
              </a:solidFill>
              <a:prstDash val="solid"/>
              <a:miter lim="800000"/>
            </a:ln>
            <a:effectLst/>
          </p:spPr>
        </p:cxnSp>
        <p:cxnSp>
          <p:nvCxnSpPr>
            <p:cNvPr id="43" name="Connector: Elbow 72"/>
            <p:cNvCxnSpPr>
              <a:stCxn id="29" idx="3"/>
            </p:cNvCxnSpPr>
            <p:nvPr/>
          </p:nvCxnSpPr>
          <p:spPr>
            <a:xfrm flipV="1">
              <a:off x="2614541" y="433557"/>
              <a:ext cx="377190" cy="1476041"/>
            </a:xfrm>
            <a:prstGeom prst="bentConnector2">
              <a:avLst/>
            </a:prstGeom>
            <a:noFill/>
            <a:ln w="6350" cap="flat" cmpd="sng" algn="ctr">
              <a:solidFill>
                <a:schemeClr val="bg1"/>
              </a:solidFill>
              <a:prstDash val="dash"/>
              <a:miter lim="800000"/>
            </a:ln>
            <a:effectLst/>
          </p:spPr>
        </p:cxnSp>
        <p:cxnSp>
          <p:nvCxnSpPr>
            <p:cNvPr id="44" name="Connector: Elbow 85"/>
            <p:cNvCxnSpPr>
              <a:stCxn id="34" idx="1"/>
            </p:cNvCxnSpPr>
            <p:nvPr/>
          </p:nvCxnSpPr>
          <p:spPr>
            <a:xfrm rot="10800000">
              <a:off x="6891004" y="97877"/>
              <a:ext cx="377190" cy="2523692"/>
            </a:xfrm>
            <a:prstGeom prst="bentConnector2">
              <a:avLst/>
            </a:prstGeom>
            <a:noFill/>
            <a:ln w="6350" cap="flat" cmpd="sng" algn="ctr">
              <a:solidFill>
                <a:schemeClr val="bg1"/>
              </a:solidFill>
              <a:prstDash val="dash"/>
              <a:miter lim="800000"/>
            </a:ln>
            <a:effectLst/>
          </p:spPr>
        </p:cxnSp>
        <p:sp>
          <p:nvSpPr>
            <p:cNvPr id="45" name="Rectangle 44"/>
            <p:cNvSpPr/>
            <p:nvPr/>
          </p:nvSpPr>
          <p:spPr>
            <a:xfrm>
              <a:off x="148343" y="5022997"/>
              <a:ext cx="623448" cy="723266"/>
            </a:xfrm>
            <a:prstGeom prst="rect">
              <a:avLst/>
            </a:prstGeom>
            <a:solidFill>
              <a:srgbClr val="ED7D31">
                <a:lumMod val="60000"/>
                <a:lumOff val="40000"/>
                <a:alpha val="50196"/>
              </a:srgbClr>
            </a:solidFill>
            <a:ln w="12700" cap="flat" cmpd="sng" algn="ctr">
              <a:solidFill>
                <a:srgbClr val="4472C4">
                  <a:lumMod val="75000"/>
                </a:srgbClr>
              </a:solidFill>
              <a:prstDash val="solid"/>
              <a:miter lim="800000"/>
            </a:ln>
            <a:effectLst/>
          </p:spPr>
          <p:txBody>
            <a:bodyPr vert="vert270" lIns="37153" tIns="37153" rIns="37153" bIns="37153" rtlCol="0" anchor="ctr"/>
            <a:lstStyle/>
            <a:p>
              <a:pPr marL="0" marR="0" lvl="0" indent="0" algn="ctr" defTabSz="371526"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prstClr val="black"/>
                  </a:solidFill>
                  <a:effectLst/>
                  <a:uLnTx/>
                  <a:uFillTx/>
                  <a:latin typeface="Flama Book" pitchFamily="50" charset="0"/>
                </a:rPr>
                <a:t>SDG6 Targets</a:t>
              </a:r>
            </a:p>
          </p:txBody>
        </p:sp>
        <p:sp>
          <p:nvSpPr>
            <p:cNvPr id="46" name="Rectangle 45"/>
            <p:cNvSpPr/>
            <p:nvPr/>
          </p:nvSpPr>
          <p:spPr>
            <a:xfrm>
              <a:off x="148343" y="3094328"/>
              <a:ext cx="623448" cy="1857379"/>
            </a:xfrm>
            <a:prstGeom prst="rect">
              <a:avLst/>
            </a:prstGeom>
            <a:solidFill>
              <a:srgbClr val="70AD47">
                <a:lumMod val="40000"/>
                <a:lumOff val="60000"/>
                <a:alpha val="50196"/>
              </a:srgbClr>
            </a:solidFill>
            <a:ln w="12700" cap="flat" cmpd="sng" algn="ctr">
              <a:solidFill>
                <a:srgbClr val="4472C4">
                  <a:lumMod val="75000"/>
                </a:srgbClr>
              </a:solidFill>
              <a:prstDash val="solid"/>
              <a:miter lim="800000"/>
            </a:ln>
            <a:effectLst/>
          </p:spPr>
          <p:txBody>
            <a:bodyPr vert="vert270" lIns="37153" tIns="37153" rIns="37153" bIns="37153" rtlCol="0" anchor="ctr" anchorCtr="0"/>
            <a:lstStyle/>
            <a:p>
              <a:pPr marL="0" marR="0" lvl="0" indent="0" algn="ctr" defTabSz="371526"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prstClr val="black"/>
                  </a:solidFill>
                  <a:effectLst/>
                  <a:uLnTx/>
                  <a:uFillTx/>
                  <a:latin typeface="Flama Book" pitchFamily="50" charset="0"/>
                </a:rPr>
                <a:t>Existing Tools</a:t>
              </a:r>
            </a:p>
            <a:p>
              <a:pPr marL="0" marR="0" lvl="0" indent="0" algn="ctr" defTabSz="371526"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prstClr val="black"/>
                  </a:solidFill>
                  <a:effectLst/>
                  <a:uLnTx/>
                  <a:uFillTx/>
                  <a:latin typeface="Flama Book" pitchFamily="50" charset="0"/>
                </a:rPr>
                <a:t>and Guidance</a:t>
              </a:r>
            </a:p>
          </p:txBody>
        </p:sp>
        <p:sp>
          <p:nvSpPr>
            <p:cNvPr id="47" name="Rectangle 46"/>
            <p:cNvSpPr/>
            <p:nvPr/>
          </p:nvSpPr>
          <p:spPr>
            <a:xfrm>
              <a:off x="148343" y="110050"/>
              <a:ext cx="623448" cy="2912985"/>
            </a:xfrm>
            <a:prstGeom prst="rect">
              <a:avLst/>
            </a:prstGeom>
            <a:solidFill>
              <a:srgbClr val="5B9BD5">
                <a:lumMod val="40000"/>
                <a:lumOff val="60000"/>
                <a:alpha val="50196"/>
              </a:srgbClr>
            </a:solidFill>
            <a:ln w="12700" cap="flat" cmpd="sng" algn="ctr">
              <a:solidFill>
                <a:srgbClr val="4472C4">
                  <a:lumMod val="75000"/>
                </a:srgbClr>
              </a:solidFill>
              <a:prstDash val="solid"/>
              <a:miter lim="800000"/>
            </a:ln>
            <a:effectLst/>
          </p:spPr>
          <p:txBody>
            <a:bodyPr vert="vert270" lIns="37153" tIns="37153" rIns="37153" bIns="37153" rtlCol="0" anchor="ctr" anchorCtr="0"/>
            <a:lstStyle/>
            <a:p>
              <a:pPr marL="0" marR="0" lvl="0" indent="0" algn="ctr" defTabSz="371526" eaLnBrk="1" fontAlgn="auto" latinLnBrk="0" hangingPunct="1">
                <a:lnSpc>
                  <a:spcPct val="100000"/>
                </a:lnSpc>
                <a:spcBef>
                  <a:spcPts val="0"/>
                </a:spcBef>
                <a:spcAft>
                  <a:spcPts val="0"/>
                </a:spcAft>
                <a:buClrTx/>
                <a:buSzTx/>
                <a:buFontTx/>
                <a:buNone/>
                <a:tabLst/>
                <a:defRPr/>
              </a:pPr>
              <a:r>
                <a:rPr kumimoji="0" lang="en-US" sz="1300" i="0" u="none" strike="noStrike" kern="0" cap="none" spc="0" normalizeH="0" baseline="0" noProof="0" dirty="0">
                  <a:ln>
                    <a:noFill/>
                  </a:ln>
                  <a:solidFill>
                    <a:prstClr val="black"/>
                  </a:solidFill>
                  <a:effectLst/>
                  <a:uLnTx/>
                  <a:uFillTx/>
                  <a:latin typeface="Flama Book" pitchFamily="50" charset="0"/>
                </a:rPr>
                <a:t>CEO Water Mandate</a:t>
              </a:r>
            </a:p>
            <a:p>
              <a:pPr marL="0" marR="0" lvl="0" indent="0" algn="ctr" defTabSz="371526" eaLnBrk="1" fontAlgn="auto" latinLnBrk="0" hangingPunct="1">
                <a:lnSpc>
                  <a:spcPct val="100000"/>
                </a:lnSpc>
                <a:spcBef>
                  <a:spcPts val="0"/>
                </a:spcBef>
                <a:spcAft>
                  <a:spcPts val="0"/>
                </a:spcAft>
                <a:buClrTx/>
                <a:buSzTx/>
                <a:buFontTx/>
                <a:buNone/>
                <a:tabLst/>
                <a:defRPr/>
              </a:pPr>
              <a:r>
                <a:rPr kumimoji="0" lang="en-US" sz="1300" i="0" u="none" strike="noStrike" kern="0" cap="none" spc="0" normalizeH="0" baseline="0" noProof="0" dirty="0">
                  <a:ln>
                    <a:noFill/>
                  </a:ln>
                  <a:solidFill>
                    <a:prstClr val="black"/>
                  </a:solidFill>
                  <a:effectLst/>
                  <a:uLnTx/>
                  <a:uFillTx/>
                  <a:latin typeface="Flama Book" pitchFamily="50" charset="0"/>
                </a:rPr>
                <a:t>Working Groups and Projects</a:t>
              </a:r>
            </a:p>
          </p:txBody>
        </p:sp>
        <p:cxnSp>
          <p:nvCxnSpPr>
            <p:cNvPr id="48" name="Straight Connector 47"/>
            <p:cNvCxnSpPr>
              <a:stCxn id="31" idx="0"/>
            </p:cNvCxnSpPr>
            <p:nvPr/>
          </p:nvCxnSpPr>
          <p:spPr>
            <a:xfrm flipH="1" flipV="1">
              <a:off x="5979868" y="863360"/>
              <a:ext cx="1" cy="127240"/>
            </a:xfrm>
            <a:prstGeom prst="line">
              <a:avLst/>
            </a:prstGeom>
            <a:noFill/>
            <a:ln w="6350" cap="flat" cmpd="sng" algn="ctr">
              <a:solidFill>
                <a:schemeClr val="bg1"/>
              </a:solidFill>
              <a:prstDash val="solid"/>
              <a:miter lim="800000"/>
            </a:ln>
            <a:effectLst/>
          </p:spPr>
        </p:cxnSp>
      </p:grpSp>
      <p:sp>
        <p:nvSpPr>
          <p:cNvPr id="49" name="TextBox 48"/>
          <p:cNvSpPr txBox="1"/>
          <p:nvPr/>
        </p:nvSpPr>
        <p:spPr>
          <a:xfrm>
            <a:off x="9660590" y="0"/>
            <a:ext cx="2533879" cy="307777"/>
          </a:xfrm>
          <a:prstGeom prst="rect">
            <a:avLst/>
          </a:prstGeom>
          <a:noFill/>
        </p:spPr>
        <p:txBody>
          <a:bodyPr wrap="square" rtlCol="0">
            <a:spAutoFit/>
          </a:bodyPr>
          <a:lstStyle/>
          <a:p>
            <a:r>
              <a:rPr lang="en-US" dirty="0">
                <a:solidFill>
                  <a:schemeClr val="accent1"/>
                </a:solidFill>
              </a:rPr>
              <a:t>CONFIDENTIAL</a:t>
            </a:r>
          </a:p>
        </p:txBody>
      </p:sp>
    </p:spTree>
    <p:extLst>
      <p:ext uri="{BB962C8B-B14F-4D97-AF65-F5344CB8AC3E}">
        <p14:creationId xmlns:p14="http://schemas.microsoft.com/office/powerpoint/2010/main" val="1460084606"/>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4" name="Title 1"/>
          <p:cNvSpPr>
            <a:spLocks noGrp="1"/>
          </p:cNvSpPr>
          <p:nvPr>
            <p:ph type="title"/>
          </p:nvPr>
        </p:nvSpPr>
        <p:spPr>
          <a:xfrm>
            <a:off x="451195" y="-89970"/>
            <a:ext cx="8378825" cy="914399"/>
          </a:xfrm>
        </p:spPr>
        <p:txBody>
          <a:bodyPr>
            <a:normAutofit/>
          </a:bodyPr>
          <a:lstStyle/>
          <a:p>
            <a:r>
              <a:rPr lang="en-US" dirty="0">
                <a:latin typeface="Flama Extrabold" pitchFamily="50" charset="0"/>
              </a:rPr>
              <a:t>Background: UNGC Programmatic Restructuring</a:t>
            </a:r>
          </a:p>
        </p:txBody>
      </p:sp>
      <p:sp>
        <p:nvSpPr>
          <p:cNvPr id="5" name="Content Placeholder 2"/>
          <p:cNvSpPr txBox="1">
            <a:spLocks/>
          </p:cNvSpPr>
          <p:nvPr/>
        </p:nvSpPr>
        <p:spPr>
          <a:xfrm>
            <a:off x="317155" y="1014011"/>
            <a:ext cx="8226425" cy="1686499"/>
          </a:xfrm>
          <a:prstGeom prst="rect">
            <a:avLst/>
          </a:prstGeom>
          <a:noFill/>
          <a:ln>
            <a:noFill/>
          </a:ln>
        </p:spPr>
        <p:txBody>
          <a:bodyPr wrap="square" lIns="91425" tIns="91425" rIns="91425" bIns="91425" numCol="1" anchor="ctr" anchorCtr="0">
            <a:noAutofit/>
          </a:bodyPr>
          <a:lstStyle>
            <a:defPPr marR="0" lvl="0" algn="l" rtl="0">
              <a:lnSpc>
                <a:spcPct val="100000"/>
              </a:lnSpc>
              <a:spcBef>
                <a:spcPts val="0"/>
              </a:spcBef>
              <a:spcAft>
                <a:spcPts val="0"/>
              </a:spcAft>
            </a:defPPr>
            <a:lvl1pPr marL="228600" marR="0" lvl="0" indent="-50800" algn="l" rtl="0">
              <a:lnSpc>
                <a:spcPct val="90000"/>
              </a:lnSpc>
              <a:spcBef>
                <a:spcPts val="100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1pPr>
            <a:lvl2pPr marL="685800" marR="0" lvl="1" indent="-76200" algn="l" rtl="0">
              <a:lnSpc>
                <a:spcPct val="90000"/>
              </a:lnSpc>
              <a:spcBef>
                <a:spcPts val="50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01600" algn="l" rtl="0">
              <a:lnSpc>
                <a:spcPct val="90000"/>
              </a:lnSpc>
              <a:spcBef>
                <a:spcPts val="5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1430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lnSpc>
                <a:spcPct val="90000"/>
              </a:lnSpc>
              <a:spcBef>
                <a:spcPts val="50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lang="en-US" sz="1400" b="1" dirty="0"/>
          </a:p>
          <a:p>
            <a:r>
              <a:rPr lang="en-US" sz="1400" b="1" dirty="0"/>
              <a:t>With the restructuring of the UN Global Compact’s Programmatic Activities, the issues area work is being transformed, including the work of the CEO Water Mandate</a:t>
            </a:r>
          </a:p>
          <a:p>
            <a:r>
              <a:rPr lang="en-US" sz="1400" b="1" dirty="0"/>
              <a:t>Programmatic work will be organized into four pillars as noted below </a:t>
            </a:r>
          </a:p>
          <a:p>
            <a:pPr marL="0" indent="0">
              <a:buFont typeface="Arial"/>
              <a:buNone/>
            </a:pPr>
            <a:endParaRPr lang="en-US" sz="1400" b="1" dirty="0"/>
          </a:p>
          <a:p>
            <a:pPr marL="0" indent="0">
              <a:buFont typeface="Arial"/>
              <a:buNone/>
            </a:pPr>
            <a:endParaRPr lang="en-US" sz="1600" b="1" dirty="0"/>
          </a:p>
          <a:p>
            <a:pPr marL="0" indent="0">
              <a:buFont typeface="Arial"/>
              <a:buNone/>
            </a:pPr>
            <a:endParaRPr lang="en-US" sz="1400" b="1" dirty="0"/>
          </a:p>
          <a:p>
            <a:pPr marL="0" indent="0">
              <a:buFont typeface="Arial"/>
              <a:buNone/>
            </a:pPr>
            <a:endParaRPr lang="en-US" sz="1400" b="1" dirty="0"/>
          </a:p>
          <a:p>
            <a:pPr marL="0" indent="0">
              <a:buFont typeface="Arial"/>
              <a:buNone/>
            </a:pPr>
            <a:endParaRPr lang="en-US" sz="1400" b="1" dirty="0"/>
          </a:p>
        </p:txBody>
      </p:sp>
      <p:graphicFrame>
        <p:nvGraphicFramePr>
          <p:cNvPr id="6" name="Object 5"/>
          <p:cNvGraphicFramePr>
            <a:graphicFrameLocks noChangeAspect="1"/>
          </p:cNvGraphicFramePr>
          <p:nvPr>
            <p:extLst>
              <p:ext uri="{D42A27DB-BD31-4B8C-83A1-F6EECF244321}">
                <p14:modId xmlns:p14="http://schemas.microsoft.com/office/powerpoint/2010/main" val="2415924682"/>
              </p:ext>
            </p:extLst>
          </p:nvPr>
        </p:nvGraphicFramePr>
        <p:xfrm>
          <a:off x="2150957" y="1692007"/>
          <a:ext cx="6794280" cy="4686758"/>
        </p:xfrm>
        <a:graphic>
          <a:graphicData uri="http://schemas.openxmlformats.org/presentationml/2006/ole">
            <mc:AlternateContent xmlns:mc="http://schemas.openxmlformats.org/markup-compatibility/2006">
              <mc:Choice xmlns:v="urn:schemas-microsoft-com:vml" Requires="v">
                <p:oleObj spid="_x0000_s1080" name="Slide" r:id="rId5" imgW="4570603" imgH="3427427" progId="PowerPoint.Slide.12">
                  <p:embed/>
                </p:oleObj>
              </mc:Choice>
              <mc:Fallback>
                <p:oleObj name="Slide" r:id="rId5" imgW="4570603" imgH="3427427" progId="PowerPoint.Slide.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0957" y="1692007"/>
                        <a:ext cx="6794280" cy="4686758"/>
                      </a:xfrm>
                      <a:prstGeom prst="rect">
                        <a:avLst/>
                      </a:prstGeom>
                      <a:noFill/>
                      <a:ln>
                        <a:solidFill>
                          <a:schemeClr val="tx2"/>
                        </a:solidFill>
                      </a:ln>
                    </p:spPr>
                  </p:pic>
                </p:oleObj>
              </mc:Fallback>
            </mc:AlternateContent>
          </a:graphicData>
        </a:graphic>
      </p:graphicFrame>
      <p:sp>
        <p:nvSpPr>
          <p:cNvPr id="2" name="TextBox 1"/>
          <p:cNvSpPr txBox="1"/>
          <p:nvPr/>
        </p:nvSpPr>
        <p:spPr>
          <a:xfrm>
            <a:off x="9320270" y="0"/>
            <a:ext cx="2533879" cy="307777"/>
          </a:xfrm>
          <a:prstGeom prst="rect">
            <a:avLst/>
          </a:prstGeom>
          <a:noFill/>
        </p:spPr>
        <p:txBody>
          <a:bodyPr wrap="square" rtlCol="0">
            <a:spAutoFit/>
          </a:bodyPr>
          <a:lstStyle/>
          <a:p>
            <a:r>
              <a:rPr lang="en-US" dirty="0">
                <a:solidFill>
                  <a:schemeClr val="accent1"/>
                </a:solidFill>
              </a:rPr>
              <a:t>CONFIDENTIAL</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4" name="Title 1"/>
          <p:cNvSpPr txBox="1">
            <a:spLocks/>
          </p:cNvSpPr>
          <p:nvPr/>
        </p:nvSpPr>
        <p:spPr>
          <a:xfrm>
            <a:off x="129448" y="-56763"/>
            <a:ext cx="9014552" cy="914399"/>
          </a:xfrm>
          <a:prstGeom prst="rect">
            <a:avLst/>
          </a:prstGeom>
          <a:noFill/>
          <a:ln>
            <a:noFill/>
          </a:ln>
        </p:spPr>
        <p:txBody>
          <a:bodyPr wrap="square" lIns="91425" tIns="91425" rIns="91425" bIns="91425" anchor="ctr" anchorCtr="0">
            <a:norm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lt1"/>
              </a:buClr>
              <a:buFont typeface="Arial"/>
              <a:buNone/>
              <a:defRPr sz="32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latin typeface="Flama Extrabold" pitchFamily="50" charset="0"/>
              </a:rPr>
              <a:t>Background: Current Suite of Action Platforms </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6936" y="889617"/>
            <a:ext cx="7683334" cy="5669485"/>
          </a:xfrm>
          <a:prstGeom prst="rect">
            <a:avLst/>
          </a:prstGeom>
          <a:solidFill>
            <a:schemeClr val="bg1"/>
          </a:solidFill>
          <a:ln>
            <a:noFill/>
          </a:ln>
          <a:effectLst/>
          <a:extLst/>
        </p:spPr>
      </p:pic>
      <p:sp>
        <p:nvSpPr>
          <p:cNvPr id="7" name="TextBox 6"/>
          <p:cNvSpPr txBox="1"/>
          <p:nvPr/>
        </p:nvSpPr>
        <p:spPr>
          <a:xfrm>
            <a:off x="9320270" y="0"/>
            <a:ext cx="2533879" cy="307777"/>
          </a:xfrm>
          <a:prstGeom prst="rect">
            <a:avLst/>
          </a:prstGeom>
          <a:noFill/>
        </p:spPr>
        <p:txBody>
          <a:bodyPr wrap="square" rtlCol="0">
            <a:spAutoFit/>
          </a:bodyPr>
          <a:lstStyle/>
          <a:p>
            <a:r>
              <a:rPr lang="en-US" dirty="0">
                <a:solidFill>
                  <a:schemeClr val="accent1"/>
                </a:solidFill>
              </a:rPr>
              <a:t>CONFIDENTIAL</a:t>
            </a: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Shape 85"/>
          <p:cNvSpPr txBox="1">
            <a:spLocks noGrp="1"/>
          </p:cNvSpPr>
          <p:nvPr>
            <p:ph type="body" idx="1"/>
          </p:nvPr>
        </p:nvSpPr>
        <p:spPr>
          <a:xfrm>
            <a:off x="640081" y="1340692"/>
            <a:ext cx="10713719" cy="4351338"/>
          </a:xfrm>
          <a:prstGeom prst="rect">
            <a:avLst/>
          </a:prstGeom>
          <a:noFill/>
          <a:ln>
            <a:noFill/>
          </a:ln>
        </p:spPr>
        <p:txBody>
          <a:bodyPr wrap="square" lIns="91425" tIns="45700" rIns="91425" bIns="45700" anchor="t" anchorCtr="0">
            <a:noAutofit/>
          </a:bodyPr>
          <a:lstStyle/>
          <a:p>
            <a:r>
              <a:rPr lang="en-US" sz="1600" dirty="0">
                <a:latin typeface="Flama Book" pitchFamily="50" charset="0"/>
              </a:rPr>
              <a:t>Main component of the Global Compact’s 2020 Strategy and primary way we will engage leading companies (expectations for 20-40 companies per action platform)</a:t>
            </a:r>
          </a:p>
          <a:p>
            <a:endParaRPr lang="en-US" sz="1600" dirty="0">
              <a:latin typeface="Flama Book" pitchFamily="50" charset="0"/>
            </a:endParaRPr>
          </a:p>
          <a:p>
            <a:r>
              <a:rPr lang="en-US" sz="1600" dirty="0">
                <a:latin typeface="Flama Book" pitchFamily="50" charset="0"/>
              </a:rPr>
              <a:t>Expectation that outcomes of the Action Platforms will be shared with all participants of the UNGC, to engage the whole base of companies</a:t>
            </a:r>
          </a:p>
          <a:p>
            <a:endParaRPr lang="en-US" sz="1600" dirty="0">
              <a:latin typeface="Flama Book" pitchFamily="50" charset="0"/>
            </a:endParaRPr>
          </a:p>
          <a:p>
            <a:r>
              <a:rPr lang="en-US" sz="1600" dirty="0">
                <a:latin typeface="Flama Book" pitchFamily="50" charset="0"/>
              </a:rPr>
              <a:t>Designed to allow companies to help </a:t>
            </a:r>
            <a:r>
              <a:rPr lang="en-US" sz="1600" u="sng" dirty="0">
                <a:latin typeface="Flama Book" pitchFamily="50" charset="0"/>
              </a:rPr>
              <a:t>define leadership </a:t>
            </a:r>
            <a:r>
              <a:rPr lang="en-US" sz="1600" dirty="0">
                <a:latin typeface="Flama Book" pitchFamily="50" charset="0"/>
              </a:rPr>
              <a:t>practices and enable </a:t>
            </a:r>
            <a:r>
              <a:rPr lang="en-US" sz="1600" u="sng" dirty="0">
                <a:latin typeface="Flama Book" pitchFamily="50" charset="0"/>
              </a:rPr>
              <a:t>collective action</a:t>
            </a:r>
            <a:r>
              <a:rPr lang="en-US" sz="1600" dirty="0">
                <a:latin typeface="Flama Book" pitchFamily="50" charset="0"/>
              </a:rPr>
              <a:t> on the SDGs.</a:t>
            </a:r>
          </a:p>
          <a:p>
            <a:endParaRPr lang="en-US" sz="1600" dirty="0">
              <a:latin typeface="Flama Book" pitchFamily="50" charset="0"/>
            </a:endParaRPr>
          </a:p>
          <a:p>
            <a:r>
              <a:rPr lang="en-US" sz="1600" dirty="0">
                <a:latin typeface="Flama Book" pitchFamily="50" charset="0"/>
              </a:rPr>
              <a:t>Activities are designed to run for 1-3 years producing a set of specific outcomes</a:t>
            </a:r>
          </a:p>
          <a:p>
            <a:endParaRPr lang="en-US" sz="1600" dirty="0">
              <a:latin typeface="Flama Book" pitchFamily="50" charset="0"/>
            </a:endParaRPr>
          </a:p>
          <a:p>
            <a:r>
              <a:rPr lang="en-US" sz="1600" b="1" dirty="0">
                <a:latin typeface="Flama Book" pitchFamily="50" charset="0"/>
              </a:rPr>
              <a:t>Design to provide value to participants in the areas of: </a:t>
            </a:r>
          </a:p>
          <a:p>
            <a:pPr lvl="1"/>
            <a:r>
              <a:rPr lang="en-US" sz="1600" dirty="0">
                <a:latin typeface="Flama Book" pitchFamily="50" charset="0"/>
              </a:rPr>
              <a:t>Definition of future practices in corporate sustainability </a:t>
            </a:r>
          </a:p>
          <a:p>
            <a:pPr lvl="1"/>
            <a:r>
              <a:rPr lang="en-US" sz="1600" dirty="0">
                <a:latin typeface="Flama Book" pitchFamily="50" charset="0"/>
              </a:rPr>
              <a:t>Access to a network of leading companies, experts and various stakeholders </a:t>
            </a:r>
          </a:p>
          <a:p>
            <a:pPr lvl="1"/>
            <a:r>
              <a:rPr lang="en-US" sz="1600" dirty="0">
                <a:latin typeface="Flama Book" pitchFamily="50" charset="0"/>
              </a:rPr>
              <a:t>Guidance on enhancing the integration of sustainability into corporate business planning </a:t>
            </a:r>
          </a:p>
          <a:p>
            <a:pPr lvl="1"/>
            <a:r>
              <a:rPr lang="en-US" sz="1600" dirty="0">
                <a:latin typeface="Flama Book" pitchFamily="50" charset="0"/>
              </a:rPr>
              <a:t>Contributions to key UN, international and national processes on sustainable development </a:t>
            </a:r>
          </a:p>
          <a:p>
            <a:pPr marL="228600" marR="0" lvl="0" indent="-228600" algn="l" rtl="0">
              <a:lnSpc>
                <a:spcPct val="90000"/>
              </a:lnSpc>
              <a:spcBef>
                <a:spcPts val="0"/>
              </a:spcBef>
              <a:buClr>
                <a:schemeClr val="lt1"/>
              </a:buClr>
              <a:buSzPct val="100000"/>
              <a:buFont typeface="Arial"/>
              <a:buNone/>
            </a:pPr>
            <a:endParaRPr b="0" i="0" u="none" strike="noStrike" cap="none" dirty="0">
              <a:solidFill>
                <a:schemeClr val="lt1"/>
              </a:solidFill>
              <a:latin typeface="Flama Book" pitchFamily="50" charset="0"/>
              <a:sym typeface="Arial"/>
            </a:endParaRPr>
          </a:p>
        </p:txBody>
      </p:sp>
      <p:sp>
        <p:nvSpPr>
          <p:cNvPr id="4" name="Title 1"/>
          <p:cNvSpPr>
            <a:spLocks noGrp="1"/>
          </p:cNvSpPr>
          <p:nvPr>
            <p:ph type="title"/>
          </p:nvPr>
        </p:nvSpPr>
        <p:spPr>
          <a:xfrm>
            <a:off x="639763" y="155575"/>
            <a:ext cx="10714037" cy="1204913"/>
          </a:xfrm>
        </p:spPr>
        <p:txBody>
          <a:bodyPr>
            <a:normAutofit/>
          </a:bodyPr>
          <a:lstStyle/>
          <a:p>
            <a:r>
              <a:rPr lang="en-US" dirty="0">
                <a:latin typeface="Flama Extrabold" pitchFamily="50" charset="0"/>
              </a:rPr>
              <a:t>About Global Compact Action Platforms </a:t>
            </a:r>
          </a:p>
        </p:txBody>
      </p:sp>
      <p:sp>
        <p:nvSpPr>
          <p:cNvPr id="6" name="TextBox 5"/>
          <p:cNvSpPr txBox="1"/>
          <p:nvPr/>
        </p:nvSpPr>
        <p:spPr>
          <a:xfrm>
            <a:off x="9320270" y="0"/>
            <a:ext cx="2533879" cy="307777"/>
          </a:xfrm>
          <a:prstGeom prst="rect">
            <a:avLst/>
          </a:prstGeom>
          <a:noFill/>
        </p:spPr>
        <p:txBody>
          <a:bodyPr wrap="square" rtlCol="0">
            <a:spAutoFit/>
          </a:bodyPr>
          <a:lstStyle/>
          <a:p>
            <a:r>
              <a:rPr lang="en-US" dirty="0">
                <a:solidFill>
                  <a:schemeClr val="accent1"/>
                </a:solidFill>
              </a:rPr>
              <a:t>CONFIDENTIAL</a:t>
            </a:r>
          </a:p>
        </p:txBody>
      </p:sp>
    </p:spTree>
  </p:cSld>
  <p:clrMapOvr>
    <a:masterClrMapping/>
  </p:clrMapOvr>
  <p:transition spd="med">
    <p:fade/>
  </p:transition>
</p:sld>
</file>

<file path=ppt/theme/theme1.xml><?xml version="1.0" encoding="utf-8"?>
<a:theme xmlns:a="http://schemas.openxmlformats.org/drawingml/2006/main" name="Office Theme">
  <a:themeElements>
    <a:clrScheme name="UNCG Colors">
      <a:dk1>
        <a:srgbClr val="1A3667"/>
      </a:dk1>
      <a:lt1>
        <a:srgbClr val="FFFFFF"/>
      </a:lt1>
      <a:dk2>
        <a:srgbClr val="00558A"/>
      </a:dk2>
      <a:lt2>
        <a:srgbClr val="D3E9F3"/>
      </a:lt2>
      <a:accent1>
        <a:srgbClr val="EA1C2C"/>
      </a:accent1>
      <a:accent2>
        <a:srgbClr val="D19F2A"/>
      </a:accent2>
      <a:accent3>
        <a:srgbClr val="2C9A47"/>
      </a:accent3>
      <a:accent4>
        <a:srgbClr val="C21F33"/>
      </a:accent4>
      <a:accent5>
        <a:srgbClr val="EF402A"/>
      </a:accent5>
      <a:accent6>
        <a:srgbClr val="00ADD8"/>
      </a:accent6>
      <a:hlink>
        <a:srgbClr val="FDB714"/>
      </a:hlink>
      <a:folHlink>
        <a:srgbClr val="8F18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3339</TotalTime>
  <Words>3359</Words>
  <Application>Microsoft Office PowerPoint</Application>
  <PresentationFormat>Custom</PresentationFormat>
  <Paragraphs>436</Paragraphs>
  <Slides>27</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Office Theme</vt:lpstr>
      <vt:lpstr>Slide</vt:lpstr>
      <vt:lpstr>Water Security through Stewardship  An Action Platform of the CEO Water Mandate  (2018 – 2020)  Draft: November 2017  CONFIDENTIAL  </vt:lpstr>
      <vt:lpstr>Agenda</vt:lpstr>
      <vt:lpstr>CEO Water Mandate  Objective  To mobilize a critical mass of business leaders  to address global water challenges through corporate water stewardship,  in partnership with the United Nations, governments, civil society organizations, and other stakeholders</vt:lpstr>
      <vt:lpstr>CEO Water Mandate 2016-2018 Strategic Plan </vt:lpstr>
      <vt:lpstr> </vt:lpstr>
      <vt:lpstr>Overview of Current Working Group Structure </vt:lpstr>
      <vt:lpstr>Background: UNGC Programmatic Restructuring</vt:lpstr>
      <vt:lpstr>PowerPoint Presentation</vt:lpstr>
      <vt:lpstr>About Global Compact Action Platforms </vt:lpstr>
      <vt:lpstr>Key Changes to Branded Initiatives </vt:lpstr>
      <vt:lpstr>UNGC Programmatic Restructuring and the CEO Water Mandate  </vt:lpstr>
      <vt:lpstr> </vt:lpstr>
      <vt:lpstr>PowerPoint Presentation</vt:lpstr>
      <vt:lpstr>Value of participation </vt:lpstr>
      <vt:lpstr>Proposed Water Action Platform Objectives  </vt:lpstr>
      <vt:lpstr>Platform Elements</vt:lpstr>
      <vt:lpstr>PowerPoint Presentation</vt:lpstr>
      <vt:lpstr>PowerPoint Presentation</vt:lpstr>
      <vt:lpstr>PowerPoint Presentation</vt:lpstr>
      <vt:lpstr>PowerPoint Presentation</vt:lpstr>
      <vt:lpstr>PowerPoint Presentation</vt:lpstr>
      <vt:lpstr>Activities Timeline – to be refined</vt:lpstr>
      <vt:lpstr>PowerPoint Presentation</vt:lpstr>
      <vt:lpstr>PowerPoint Presentation</vt:lpstr>
      <vt:lpstr>Appendix</vt:lpstr>
      <vt:lpstr>Participation Fee </vt:lpstr>
      <vt:lpstr>Patron Level Sponsorship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Mai-Lan Ha</dc:creator>
  <cp:lastModifiedBy>Mai-Lan Ha</cp:lastModifiedBy>
  <cp:revision>68</cp:revision>
  <dcterms:modified xsi:type="dcterms:W3CDTF">2017-11-10T18:53:31Z</dcterms:modified>
</cp:coreProperties>
</file>