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9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E328F-5726-4F57-8953-D8B68AA13917}" type="datetimeFigureOut">
              <a:rPr lang="en-US" smtClean="0"/>
              <a:t>11/27/2017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DF6BC-2E19-47A1-AFBB-00C7527CD95C}" type="slidenum">
              <a:rPr lang="en-US" smtClean="0"/>
              <a:t>‹#›</a:t>
            </a:fld>
            <a:endParaRPr lang="en-US"/>
          </a:p>
        </p:txBody>
      </p:sp>
    </p:spTree>
    <p:extLst>
      <p:ext uri="{BB962C8B-B14F-4D97-AF65-F5344CB8AC3E}">
        <p14:creationId xmlns:p14="http://schemas.microsoft.com/office/powerpoint/2010/main" val="1792334462"/>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55" name="Shape 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Ingvild</a:t>
            </a:r>
            <a:endParaRPr lang="en-US" dirty="0"/>
          </a:p>
        </p:txBody>
      </p:sp>
      <p:sp>
        <p:nvSpPr>
          <p:cNvPr id="4" name="Slide Number Placeholder 3"/>
          <p:cNvSpPr>
            <a:spLocks noGrp="1"/>
          </p:cNvSpPr>
          <p:nvPr>
            <p:ph type="sldNum" sz="quarter" idx="10"/>
          </p:nvPr>
        </p:nvSpPr>
        <p:spPr/>
        <p:txBody>
          <a:bodyPr/>
          <a:lstStyle/>
          <a:p>
            <a:fld id="{E3881932-8F2B-4A23-8150-1F8DB63B6CFF}" type="slidenum">
              <a:rPr lang="en-US" smtClean="0"/>
              <a:t>13</a:t>
            </a:fld>
            <a:endParaRPr lang="en-US"/>
          </a:p>
        </p:txBody>
      </p:sp>
    </p:spTree>
    <p:extLst>
      <p:ext uri="{BB962C8B-B14F-4D97-AF65-F5344CB8AC3E}">
        <p14:creationId xmlns:p14="http://schemas.microsoft.com/office/powerpoint/2010/main" val="132300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70" name="Shape 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7"/>
        <p:cNvGrpSpPr/>
        <p:nvPr/>
      </p:nvGrpSpPr>
      <p:grpSpPr>
        <a:xfrm>
          <a:off x="0" y="0"/>
          <a:ext cx="0" cy="0"/>
          <a:chOff x="0" y="0"/>
          <a:chExt cx="0" cy="0"/>
        </a:xfrm>
      </p:grpSpPr>
      <p:sp>
        <p:nvSpPr>
          <p:cNvPr id="18" name="Shape 18"/>
          <p:cNvSpPr/>
          <p:nvPr/>
        </p:nvSpPr>
        <p:spPr>
          <a:xfrm>
            <a:off x="0" y="1004208"/>
            <a:ext cx="9144000" cy="3986306"/>
          </a:xfrm>
          <a:prstGeom prst="rect">
            <a:avLst/>
          </a:prstGeom>
          <a:solidFill>
            <a:schemeClr val="dk1">
              <a:alpha val="30980"/>
            </a:schemeClr>
          </a:solidFill>
          <a:ln>
            <a:noFill/>
          </a:ln>
        </p:spPr>
        <p:txBody>
          <a:bodyPr wrap="square" lIns="68569" tIns="34275" rIns="68569" bIns="34275" anchor="ctr" anchorCtr="0">
            <a:noAutofit/>
          </a:bodyPr>
          <a:lstStyle/>
          <a:p>
            <a:pPr algn="ctr" defTabSz="914400"/>
            <a:endParaRPr sz="1400" kern="0">
              <a:solidFill>
                <a:srgbClr val="FFFFFF"/>
              </a:solidFill>
              <a:latin typeface="Calibri"/>
              <a:ea typeface="Calibri"/>
              <a:cs typeface="Calibri"/>
              <a:sym typeface="Calibri"/>
            </a:endParaRPr>
          </a:p>
        </p:txBody>
      </p:sp>
      <p:sp>
        <p:nvSpPr>
          <p:cNvPr id="20" name="Shape 20"/>
          <p:cNvSpPr txBox="1">
            <a:spLocks noGrp="1"/>
          </p:cNvSpPr>
          <p:nvPr>
            <p:ph type="title"/>
          </p:nvPr>
        </p:nvSpPr>
        <p:spPr>
          <a:xfrm>
            <a:off x="480061" y="131026"/>
            <a:ext cx="8035289" cy="903792"/>
          </a:xfrm>
          <a:prstGeom prst="rect">
            <a:avLst/>
          </a:prstGeom>
          <a:noFill/>
          <a:ln>
            <a:noFill/>
          </a:ln>
        </p:spPr>
        <p:txBody>
          <a:bodyPr wrap="square" lIns="68569" tIns="68569" rIns="68569" bIns="68569" anchor="ctr" anchorCtr="0"/>
          <a:lstStyle>
            <a:lvl1pPr marL="0" marR="0" lvl="0" indent="0" algn="l" rtl="0">
              <a:lnSpc>
                <a:spcPct val="9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21" name="Shape 21"/>
          <p:cNvSpPr txBox="1">
            <a:spLocks noGrp="1"/>
          </p:cNvSpPr>
          <p:nvPr>
            <p:ph type="body" idx="1"/>
          </p:nvPr>
        </p:nvSpPr>
        <p:spPr>
          <a:xfrm>
            <a:off x="480061" y="1369219"/>
            <a:ext cx="8035289" cy="3263504"/>
          </a:xfrm>
          <a:prstGeom prst="rect">
            <a:avLst/>
          </a:prstGeom>
          <a:noFill/>
          <a:ln>
            <a:noFill/>
          </a:ln>
        </p:spPr>
        <p:txBody>
          <a:bodyPr wrap="square" lIns="68569" tIns="68569" rIns="68569" bIns="68569" anchor="t" anchorCtr="0"/>
          <a:lstStyle>
            <a:lvl1pPr marL="171450" marR="0" lvl="0" indent="-38100" algn="l" rtl="0">
              <a:lnSpc>
                <a:spcPct val="90000"/>
              </a:lnSpc>
              <a:spcBef>
                <a:spcPts val="750"/>
              </a:spcBef>
              <a:buClr>
                <a:schemeClr val="lt1"/>
              </a:buClr>
              <a:buSzPct val="100000"/>
              <a:buFont typeface="Arial"/>
              <a:buChar char="•"/>
              <a:defRPr sz="2100" b="0" i="0" u="none" strike="noStrike" cap="none">
                <a:solidFill>
                  <a:schemeClr val="lt1"/>
                </a:solidFill>
                <a:latin typeface="Arial"/>
                <a:ea typeface="Arial"/>
                <a:cs typeface="Arial"/>
                <a:sym typeface="Arial"/>
              </a:defRPr>
            </a:lvl1pPr>
            <a:lvl2pPr marL="514350" marR="0" lvl="1" indent="-57150" algn="l" rtl="0">
              <a:lnSpc>
                <a:spcPct val="90000"/>
              </a:lnSpc>
              <a:spcBef>
                <a:spcPts val="375"/>
              </a:spcBef>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857250" marR="0" lvl="2" indent="-76200" algn="l" rtl="0">
              <a:lnSpc>
                <a:spcPct val="90000"/>
              </a:lnSpc>
              <a:spcBef>
                <a:spcPts val="375"/>
              </a:spcBef>
              <a:buClr>
                <a:schemeClr val="lt1"/>
              </a:buClr>
              <a:buSzPct val="100000"/>
              <a:buFont typeface="Arial"/>
              <a:buChar char="•"/>
              <a:defRPr sz="1500" b="0" i="0" u="none" strike="noStrike" cap="none">
                <a:solidFill>
                  <a:schemeClr val="lt1"/>
                </a:solidFill>
                <a:latin typeface="Arial"/>
                <a:ea typeface="Arial"/>
                <a:cs typeface="Arial"/>
                <a:sym typeface="Arial"/>
              </a:defRPr>
            </a:lvl3pPr>
            <a:lvl4pPr marL="1200150" marR="0" lvl="3" indent="-85725" algn="l" rtl="0">
              <a:lnSpc>
                <a:spcPct val="90000"/>
              </a:lnSpc>
              <a:spcBef>
                <a:spcPts val="375"/>
              </a:spcBef>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1543050" marR="0" lvl="4" indent="-85725" algn="l" rtl="0">
              <a:lnSpc>
                <a:spcPct val="90000"/>
              </a:lnSpc>
              <a:spcBef>
                <a:spcPts val="375"/>
              </a:spcBef>
              <a:buClr>
                <a:schemeClr val="lt1"/>
              </a:buClr>
              <a:buSzPct val="100000"/>
              <a:buFont typeface="Arial"/>
              <a:buChar char="•"/>
              <a:defRPr sz="1400" b="0" i="0" u="none" strike="noStrike" cap="none">
                <a:solidFill>
                  <a:schemeClr val="lt1"/>
                </a:solidFill>
                <a:latin typeface="Arial"/>
                <a:ea typeface="Arial"/>
                <a:cs typeface="Arial"/>
                <a:sym typeface="Arial"/>
              </a:defRPr>
            </a:lvl5pPr>
            <a:lvl6pPr marL="1885950" marR="0" lvl="5"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9612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tx1">
            <a:lumMod val="50000"/>
          </a:schemeClr>
        </a:solid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2552702" y="841774"/>
            <a:ext cx="5962649" cy="1362584"/>
          </a:xfrm>
          <a:prstGeom prst="rect">
            <a:avLst/>
          </a:prstGeom>
          <a:noFill/>
          <a:ln>
            <a:noFill/>
          </a:ln>
        </p:spPr>
        <p:txBody>
          <a:bodyPr wrap="square" lIns="68569" tIns="68569" rIns="68569" bIns="68569" anchor="b" anchorCtr="0"/>
          <a:lstStyle>
            <a:lvl1pPr marL="0" marR="0" lvl="0" indent="0" algn="l" rtl="0">
              <a:lnSpc>
                <a:spcPct val="90000"/>
              </a:lnSpc>
              <a:spcBef>
                <a:spcPts val="0"/>
              </a:spcBef>
              <a:buClr>
                <a:schemeClr val="lt1"/>
              </a:buClr>
              <a:buFont typeface="Arial"/>
              <a:buNone/>
              <a:defRPr sz="2400" b="1" i="0" u="none" strike="noStrike" cap="none">
                <a:solidFill>
                  <a:schemeClr val="lt1"/>
                </a:solidFill>
                <a:latin typeface="Arial"/>
                <a:ea typeface="Arial"/>
                <a:cs typeface="Arial"/>
                <a:sym typeface="Arial"/>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24" name="Shape 24"/>
          <p:cNvSpPr txBox="1">
            <a:spLocks noGrp="1"/>
          </p:cNvSpPr>
          <p:nvPr>
            <p:ph type="subTitle" idx="1"/>
          </p:nvPr>
        </p:nvSpPr>
        <p:spPr>
          <a:xfrm>
            <a:off x="2552702" y="2204358"/>
            <a:ext cx="5962649" cy="1738993"/>
          </a:xfrm>
          <a:prstGeom prst="rect">
            <a:avLst/>
          </a:prstGeom>
          <a:noFill/>
          <a:ln>
            <a:noFill/>
          </a:ln>
        </p:spPr>
        <p:txBody>
          <a:bodyPr wrap="square" lIns="68569" tIns="68569" rIns="68569" bIns="68569" anchor="t" anchorCtr="0"/>
          <a:lstStyle>
            <a:lvl1pPr marL="0" marR="0" lvl="0" indent="0" algn="l" rtl="0">
              <a:lnSpc>
                <a:spcPct val="90000"/>
              </a:lnSpc>
              <a:spcBef>
                <a:spcPts val="750"/>
              </a:spcBef>
              <a:buClr>
                <a:schemeClr val="accent6"/>
              </a:buClr>
              <a:buFont typeface="Arial"/>
              <a:buNone/>
              <a:defRPr sz="1600" b="0" i="0" u="none" strike="noStrike" cap="none">
                <a:solidFill>
                  <a:schemeClr val="accent6"/>
                </a:solidFill>
                <a:latin typeface="Arial"/>
                <a:ea typeface="Arial"/>
                <a:cs typeface="Arial"/>
                <a:sym typeface="Arial"/>
              </a:defRPr>
            </a:lvl1pPr>
            <a:lvl2pPr marL="342900" marR="0" lvl="1" indent="0" algn="ctr" rtl="0">
              <a:lnSpc>
                <a:spcPct val="90000"/>
              </a:lnSpc>
              <a:spcBef>
                <a:spcPts val="375"/>
              </a:spcBef>
              <a:buClr>
                <a:schemeClr val="lt1"/>
              </a:buClr>
              <a:buFont typeface="Arial"/>
              <a:buNone/>
              <a:defRPr sz="1500" b="0" i="0" u="none" strike="noStrike" cap="none">
                <a:solidFill>
                  <a:schemeClr val="lt1"/>
                </a:solidFill>
                <a:latin typeface="Arial"/>
                <a:ea typeface="Arial"/>
                <a:cs typeface="Arial"/>
                <a:sym typeface="Arial"/>
              </a:defRPr>
            </a:lvl2pPr>
            <a:lvl3pPr marL="685800" marR="0" lvl="2" indent="0" algn="ctr" rtl="0">
              <a:lnSpc>
                <a:spcPct val="90000"/>
              </a:lnSpc>
              <a:spcBef>
                <a:spcPts val="375"/>
              </a:spcBef>
              <a:buClr>
                <a:schemeClr val="lt1"/>
              </a:buClr>
              <a:buFont typeface="Arial"/>
              <a:buNone/>
              <a:defRPr sz="1400" b="0" i="0" u="none" strike="noStrike" cap="none">
                <a:solidFill>
                  <a:schemeClr val="lt1"/>
                </a:solidFill>
                <a:latin typeface="Arial"/>
                <a:ea typeface="Arial"/>
                <a:cs typeface="Arial"/>
                <a:sym typeface="Arial"/>
              </a:defRPr>
            </a:lvl3pPr>
            <a:lvl4pPr marL="1028700" marR="0" lvl="3" indent="0" algn="ctr" rtl="0">
              <a:lnSpc>
                <a:spcPct val="90000"/>
              </a:lnSpc>
              <a:spcBef>
                <a:spcPts val="375"/>
              </a:spcBef>
              <a:buClr>
                <a:schemeClr val="lt1"/>
              </a:buClr>
              <a:buFont typeface="Arial"/>
              <a:buNone/>
              <a:defRPr sz="1200" b="0" i="0" u="none" strike="noStrike" cap="none">
                <a:solidFill>
                  <a:schemeClr val="lt1"/>
                </a:solidFill>
                <a:latin typeface="Arial"/>
                <a:ea typeface="Arial"/>
                <a:cs typeface="Arial"/>
                <a:sym typeface="Arial"/>
              </a:defRPr>
            </a:lvl4pPr>
            <a:lvl5pPr marL="1371600" marR="0" lvl="4" indent="0" algn="ctr" rtl="0">
              <a:lnSpc>
                <a:spcPct val="90000"/>
              </a:lnSpc>
              <a:spcBef>
                <a:spcPts val="375"/>
              </a:spcBef>
              <a:buClr>
                <a:schemeClr val="lt1"/>
              </a:buClr>
              <a:buFont typeface="Arial"/>
              <a:buNone/>
              <a:defRPr sz="1200" b="0" i="0" u="none" strike="noStrike" cap="none">
                <a:solidFill>
                  <a:schemeClr val="lt1"/>
                </a:solidFill>
                <a:latin typeface="Arial"/>
                <a:ea typeface="Arial"/>
                <a:cs typeface="Arial"/>
                <a:sym typeface="Arial"/>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374668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80059" y="349268"/>
            <a:ext cx="4034790" cy="4283454"/>
          </a:xfrm>
          <a:prstGeom prst="rect">
            <a:avLst/>
          </a:prstGeom>
          <a:noFill/>
          <a:ln>
            <a:noFill/>
          </a:ln>
        </p:spPr>
        <p:txBody>
          <a:bodyPr wrap="square" lIns="68569" tIns="68569" rIns="68569" bIns="68569" anchor="ctr" anchorCtr="0"/>
          <a:lstStyle>
            <a:lvl1pPr marL="0" marR="0" lvl="0" indent="0" algn="l" rtl="0">
              <a:lnSpc>
                <a:spcPct val="9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34" name="Shape 34"/>
          <p:cNvSpPr txBox="1">
            <a:spLocks noGrp="1"/>
          </p:cNvSpPr>
          <p:nvPr>
            <p:ph type="body" idx="1"/>
          </p:nvPr>
        </p:nvSpPr>
        <p:spPr>
          <a:xfrm>
            <a:off x="4629150" y="349268"/>
            <a:ext cx="4053568" cy="4283454"/>
          </a:xfrm>
          <a:prstGeom prst="rect">
            <a:avLst/>
          </a:prstGeom>
          <a:noFill/>
          <a:ln>
            <a:noFill/>
          </a:ln>
        </p:spPr>
        <p:txBody>
          <a:bodyPr wrap="square" lIns="68569" tIns="68569" rIns="68569" bIns="68569" anchor="ctr" anchorCtr="0"/>
          <a:lstStyle>
            <a:lvl1pPr marL="171450" marR="0" lvl="0" indent="-38100" algn="l" rtl="0">
              <a:lnSpc>
                <a:spcPct val="90000"/>
              </a:lnSpc>
              <a:spcBef>
                <a:spcPts val="750"/>
              </a:spcBef>
              <a:buClr>
                <a:schemeClr val="lt1"/>
              </a:buClr>
              <a:buSzPct val="100000"/>
              <a:buFont typeface="Arial"/>
              <a:buChar char="•"/>
              <a:defRPr sz="2100" b="0" i="0" u="none" strike="noStrike" cap="none">
                <a:solidFill>
                  <a:schemeClr val="lt1"/>
                </a:solidFill>
                <a:latin typeface="Arial"/>
                <a:ea typeface="Arial"/>
                <a:cs typeface="Arial"/>
                <a:sym typeface="Arial"/>
              </a:defRPr>
            </a:lvl1pPr>
            <a:lvl2pPr marL="514350" marR="0" lvl="1" indent="-57150" algn="l" rtl="0">
              <a:lnSpc>
                <a:spcPct val="90000"/>
              </a:lnSpc>
              <a:spcBef>
                <a:spcPts val="375"/>
              </a:spcBef>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857250" marR="0" lvl="2" indent="-76200" algn="l" rtl="0">
              <a:lnSpc>
                <a:spcPct val="90000"/>
              </a:lnSpc>
              <a:spcBef>
                <a:spcPts val="375"/>
              </a:spcBef>
              <a:buClr>
                <a:schemeClr val="lt1"/>
              </a:buClr>
              <a:buSzPct val="100000"/>
              <a:buFont typeface="Arial"/>
              <a:buChar char="•"/>
              <a:defRPr sz="1500" b="0" i="0" u="none" strike="noStrike" cap="none">
                <a:solidFill>
                  <a:schemeClr val="lt1"/>
                </a:solidFill>
                <a:latin typeface="Arial"/>
                <a:ea typeface="Arial"/>
                <a:cs typeface="Arial"/>
                <a:sym typeface="Arial"/>
              </a:defRPr>
            </a:lvl3pPr>
            <a:lvl4pPr marL="1200150" marR="0" lvl="3" indent="-85725" algn="l" rtl="0">
              <a:lnSpc>
                <a:spcPct val="90000"/>
              </a:lnSpc>
              <a:spcBef>
                <a:spcPts val="375"/>
              </a:spcBef>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1543050" marR="0" lvl="4" indent="-85725" algn="l" rtl="0">
              <a:lnSpc>
                <a:spcPct val="90000"/>
              </a:lnSpc>
              <a:spcBef>
                <a:spcPts val="375"/>
              </a:spcBef>
              <a:buClr>
                <a:schemeClr val="lt1"/>
              </a:buClr>
              <a:buSzPct val="100000"/>
              <a:buFont typeface="Arial"/>
              <a:buChar char="•"/>
              <a:defRPr sz="1400" b="0" i="0" u="none" strike="noStrike" cap="none">
                <a:solidFill>
                  <a:schemeClr val="lt1"/>
                </a:solidFill>
                <a:latin typeface="Arial"/>
                <a:ea typeface="Arial"/>
                <a:cs typeface="Arial"/>
                <a:sym typeface="Arial"/>
              </a:defRPr>
            </a:lvl5pPr>
            <a:lvl6pPr marL="1885950" marR="0" lvl="5"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0101428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629149" y="349268"/>
            <a:ext cx="4034790" cy="4283454"/>
          </a:xfrm>
          <a:prstGeom prst="rect">
            <a:avLst/>
          </a:prstGeom>
          <a:noFill/>
          <a:ln>
            <a:noFill/>
          </a:ln>
        </p:spPr>
        <p:txBody>
          <a:bodyPr wrap="square" lIns="68569" tIns="68569" rIns="68569" bIns="68569" anchor="ctr" anchorCtr="0"/>
          <a:lstStyle>
            <a:lvl1pPr marL="0" marR="0" lvl="0" indent="0" algn="l" rtl="0">
              <a:lnSpc>
                <a:spcPct val="9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39" name="Shape 39"/>
          <p:cNvSpPr txBox="1">
            <a:spLocks noGrp="1"/>
          </p:cNvSpPr>
          <p:nvPr>
            <p:ph type="body" idx="1"/>
          </p:nvPr>
        </p:nvSpPr>
        <p:spPr>
          <a:xfrm>
            <a:off x="480060" y="349268"/>
            <a:ext cx="4053568" cy="4283454"/>
          </a:xfrm>
          <a:prstGeom prst="rect">
            <a:avLst/>
          </a:prstGeom>
          <a:noFill/>
          <a:ln>
            <a:noFill/>
          </a:ln>
        </p:spPr>
        <p:txBody>
          <a:bodyPr wrap="square" lIns="68569" tIns="68569" rIns="68569" bIns="68569" anchor="ctr" anchorCtr="0"/>
          <a:lstStyle>
            <a:lvl1pPr marL="171450" marR="0" lvl="0" indent="-38100" algn="l" rtl="0">
              <a:lnSpc>
                <a:spcPct val="90000"/>
              </a:lnSpc>
              <a:spcBef>
                <a:spcPts val="750"/>
              </a:spcBef>
              <a:buClr>
                <a:schemeClr val="lt1"/>
              </a:buClr>
              <a:buSzPct val="100000"/>
              <a:buFont typeface="Arial"/>
              <a:buChar char="•"/>
              <a:defRPr sz="2100" b="0" i="0" u="none" strike="noStrike" cap="none">
                <a:solidFill>
                  <a:schemeClr val="lt1"/>
                </a:solidFill>
                <a:latin typeface="Arial"/>
                <a:ea typeface="Arial"/>
                <a:cs typeface="Arial"/>
                <a:sym typeface="Arial"/>
              </a:defRPr>
            </a:lvl1pPr>
            <a:lvl2pPr marL="514350" marR="0" lvl="1" indent="-57150" algn="l" rtl="0">
              <a:lnSpc>
                <a:spcPct val="90000"/>
              </a:lnSpc>
              <a:spcBef>
                <a:spcPts val="375"/>
              </a:spcBef>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857250" marR="0" lvl="2" indent="-76200" algn="l" rtl="0">
              <a:lnSpc>
                <a:spcPct val="90000"/>
              </a:lnSpc>
              <a:spcBef>
                <a:spcPts val="375"/>
              </a:spcBef>
              <a:buClr>
                <a:schemeClr val="lt1"/>
              </a:buClr>
              <a:buSzPct val="100000"/>
              <a:buFont typeface="Arial"/>
              <a:buChar char="•"/>
              <a:defRPr sz="1500" b="0" i="0" u="none" strike="noStrike" cap="none">
                <a:solidFill>
                  <a:schemeClr val="lt1"/>
                </a:solidFill>
                <a:latin typeface="Arial"/>
                <a:ea typeface="Arial"/>
                <a:cs typeface="Arial"/>
                <a:sym typeface="Arial"/>
              </a:defRPr>
            </a:lvl3pPr>
            <a:lvl4pPr marL="1200150" marR="0" lvl="3" indent="-85725" algn="l" rtl="0">
              <a:lnSpc>
                <a:spcPct val="90000"/>
              </a:lnSpc>
              <a:spcBef>
                <a:spcPts val="375"/>
              </a:spcBef>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1543050" marR="0" lvl="4" indent="-85725" algn="l" rtl="0">
              <a:lnSpc>
                <a:spcPct val="90000"/>
              </a:lnSpc>
              <a:spcBef>
                <a:spcPts val="375"/>
              </a:spcBef>
              <a:buClr>
                <a:schemeClr val="lt1"/>
              </a:buClr>
              <a:buSzPct val="100000"/>
              <a:buFont typeface="Arial"/>
              <a:buChar char="•"/>
              <a:defRPr sz="1400" b="0" i="0" u="none" strike="noStrike" cap="none">
                <a:solidFill>
                  <a:schemeClr val="lt1"/>
                </a:solidFill>
                <a:latin typeface="Arial"/>
                <a:ea typeface="Arial"/>
                <a:cs typeface="Arial"/>
                <a:sym typeface="Arial"/>
              </a:defRPr>
            </a:lvl5pPr>
            <a:lvl6pPr marL="1885950" marR="0" lvl="5"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6319478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3889" y="1282305"/>
            <a:ext cx="7886699" cy="2232421"/>
          </a:xfrm>
          <a:prstGeom prst="rect">
            <a:avLst/>
          </a:prstGeom>
          <a:noFill/>
          <a:ln>
            <a:noFill/>
          </a:ln>
        </p:spPr>
        <p:txBody>
          <a:bodyPr wrap="square" lIns="68569" tIns="68569" rIns="68569" bIns="68569" anchor="ctr" anchorCtr="0"/>
          <a:lstStyle>
            <a:lvl1pPr marL="0" marR="0" lvl="0" indent="0" algn="ctr" rtl="0">
              <a:lnSpc>
                <a:spcPct val="9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Tree>
    <p:extLst>
      <p:ext uri="{BB962C8B-B14F-4D97-AF65-F5344CB8AC3E}">
        <p14:creationId xmlns:p14="http://schemas.microsoft.com/office/powerpoint/2010/main" val="412578257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80061" y="116588"/>
            <a:ext cx="7886699" cy="891539"/>
          </a:xfrm>
          <a:prstGeom prst="rect">
            <a:avLst/>
          </a:prstGeom>
          <a:noFill/>
          <a:ln>
            <a:noFill/>
          </a:ln>
        </p:spPr>
        <p:txBody>
          <a:bodyPr wrap="square" lIns="68569" tIns="68569" rIns="68569" bIns="68569" anchor="ctr" anchorCtr="0"/>
          <a:lstStyle>
            <a:lvl1pPr marL="0" marR="0" lvl="0" indent="0" algn="l" rtl="0">
              <a:lnSpc>
                <a:spcPct val="9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Tree>
    <p:extLst>
      <p:ext uri="{BB962C8B-B14F-4D97-AF65-F5344CB8AC3E}">
        <p14:creationId xmlns:p14="http://schemas.microsoft.com/office/powerpoint/2010/main" val="27030586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14354"/>
            <a:ext cx="7848600" cy="685799"/>
          </a:xfrm>
          <a:prstGeom prst="rect">
            <a:avLst/>
          </a:prstGeom>
        </p:spPr>
        <p:txBody>
          <a:bodyPr lIns="68580" tIns="34290" rIns="68580" bIns="34290"/>
          <a:lstStyle/>
          <a:p>
            <a:r>
              <a:rPr lang="en-US" dirty="0">
                <a:solidFill>
                  <a:srgbClr val="1B2352"/>
                </a:solidFill>
                <a:latin typeface="Flama-Extrabold"/>
                <a:cs typeface="Flama-Extrabold"/>
              </a:rPr>
              <a:t>TITLE</a:t>
            </a:r>
            <a:br>
              <a:rPr lang="en-US" dirty="0">
                <a:solidFill>
                  <a:srgbClr val="1B2352"/>
                </a:solidFill>
                <a:latin typeface="Flama-Extrabold"/>
                <a:cs typeface="Flama-Extrabold"/>
              </a:rPr>
            </a:br>
            <a:r>
              <a:rPr lang="en-US" dirty="0">
                <a:solidFill>
                  <a:srgbClr val="699CC6"/>
                </a:solidFill>
                <a:latin typeface="Flama-Extrabold"/>
                <a:cs typeface="Flama-Extrabold"/>
              </a:rPr>
              <a:t>TEXT</a:t>
            </a:r>
            <a:endParaRPr lang="en-US" dirty="0"/>
          </a:p>
        </p:txBody>
      </p:sp>
      <p:sp>
        <p:nvSpPr>
          <p:cNvPr id="3" name="Content Placeholder 2"/>
          <p:cNvSpPr>
            <a:spLocks noGrp="1"/>
          </p:cNvSpPr>
          <p:nvPr>
            <p:ph idx="1"/>
          </p:nvPr>
        </p:nvSpPr>
        <p:spPr>
          <a:xfrm>
            <a:off x="609602" y="1657351"/>
            <a:ext cx="7848599" cy="2571749"/>
          </a:xfrm>
          <a:prstGeom prst="rect">
            <a:avLst/>
          </a:prstGeom>
        </p:spPr>
        <p:txBody>
          <a:bodyPr lIns="68580" tIns="34290" rIns="68580" bIns="34290" numCol="3" spcCol="2057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00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2" y="457203"/>
            <a:ext cx="8702675" cy="686990"/>
          </a:xfrm>
          <a:prstGeom prst="rect">
            <a:avLst/>
          </a:prstGeom>
        </p:spPr>
        <p:txBody>
          <a:bodyPr lIns="68580" tIns="34290" rIns="68580" bIns="34290"/>
          <a:lstStyle>
            <a:lvl1pPr>
              <a:defRPr>
                <a:solidFill>
                  <a:srgbClr val="1E3250"/>
                </a:solidFill>
                <a:latin typeface="+mj-lt"/>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336515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extBox 1"/>
          <p:cNvSpPr txBox="1"/>
          <p:nvPr userDrawn="1"/>
        </p:nvSpPr>
        <p:spPr>
          <a:xfrm>
            <a:off x="6629400" y="114302"/>
            <a:ext cx="1905000" cy="238527"/>
          </a:xfrm>
          <a:prstGeom prst="rect">
            <a:avLst/>
          </a:prstGeom>
          <a:noFill/>
        </p:spPr>
        <p:txBody>
          <a:bodyPr wrap="square" lIns="68580" tIns="34290" rIns="68580" bIns="34290" rtlCol="0">
            <a:spAutoFit/>
          </a:bodyPr>
          <a:lstStyle/>
          <a:p>
            <a:pPr defTabSz="914400"/>
            <a:r>
              <a:rPr lang="en-US" sz="1100" kern="0" dirty="0">
                <a:solidFill>
                  <a:srgbClr val="FF0000"/>
                </a:solidFill>
                <a:cs typeface="Arial"/>
                <a:sym typeface="Arial"/>
              </a:rPr>
              <a:t>CONFIDENTIAL</a:t>
            </a:r>
          </a:p>
        </p:txBody>
      </p:sp>
    </p:spTree>
    <p:extLst>
      <p:ext uri="{BB962C8B-B14F-4D97-AF65-F5344CB8AC3E}">
        <p14:creationId xmlns:p14="http://schemas.microsoft.com/office/powerpoint/2010/main" val="240866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Shape 9"/>
        <p:cNvGrpSpPr/>
        <p:nvPr/>
      </p:nvGrpSpPr>
      <p:grpSpPr>
        <a:xfrm>
          <a:off x="0" y="0"/>
          <a:ext cx="0" cy="0"/>
          <a:chOff x="0" y="0"/>
          <a:chExt cx="0" cy="0"/>
        </a:xfrm>
      </p:grpSpPr>
      <p:pic>
        <p:nvPicPr>
          <p:cNvPr id="19" name="Picture 18"/>
          <p:cNvPicPr>
            <a:picLocks noChangeAspect="1"/>
          </p:cNvPicPr>
          <p:nvPr userDrawn="1"/>
        </p:nvPicPr>
        <p:blipFill>
          <a:blip r:embed="rId11"/>
          <a:stretch>
            <a:fillRect/>
          </a:stretch>
        </p:blipFill>
        <p:spPr>
          <a:xfrm flipV="1">
            <a:off x="0" y="4991726"/>
            <a:ext cx="9144000" cy="174260"/>
          </a:xfrm>
          <a:prstGeom prst="rect">
            <a:avLst/>
          </a:prstGeom>
        </p:spPr>
      </p:pic>
      <p:sp>
        <p:nvSpPr>
          <p:cNvPr id="20" name="Rectangle 19"/>
          <p:cNvSpPr/>
          <p:nvPr userDrawn="1"/>
        </p:nvSpPr>
        <p:spPr>
          <a:xfrm>
            <a:off x="0" y="4521497"/>
            <a:ext cx="9144000" cy="473038"/>
          </a:xfrm>
          <a:prstGeom prst="rect">
            <a:avLst/>
          </a:prstGeom>
          <a:gradFill flip="none" rotWithShape="1">
            <a:gsLst>
              <a:gs pos="0">
                <a:schemeClr val="tx2">
                  <a:alpha val="0"/>
                </a:schemeClr>
              </a:gs>
              <a:gs pos="100000">
                <a:schemeClr val="tx1">
                  <a:alpha val="4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en-US" sz="1100" kern="0">
              <a:solidFill>
                <a:srgbClr val="FFFFFF"/>
              </a:solidFill>
              <a:sym typeface="Arial"/>
            </a:endParaRPr>
          </a:p>
        </p:txBody>
      </p:sp>
    </p:spTree>
    <p:extLst>
      <p:ext uri="{BB962C8B-B14F-4D97-AF65-F5344CB8AC3E}">
        <p14:creationId xmlns:p14="http://schemas.microsoft.com/office/powerpoint/2010/main" val="11257261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sl.charityweb.net/globalcompactfoundation/"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In%20addition%20to%20the%20Global%20Compact%20annual%20contribution,%20Action%20Platform%20participant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PowerPoint_Slide1.sldx"/></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p:nvPr/>
        </p:nvSpPr>
        <p:spPr>
          <a:xfrm>
            <a:off x="0" y="1004211"/>
            <a:ext cx="9144000" cy="2228849"/>
          </a:xfrm>
          <a:prstGeom prst="rect">
            <a:avLst/>
          </a:prstGeom>
          <a:solidFill>
            <a:schemeClr val="dk1">
              <a:alpha val="30980"/>
            </a:schemeClr>
          </a:solidFill>
          <a:ln>
            <a:noFill/>
          </a:ln>
        </p:spPr>
        <p:txBody>
          <a:bodyPr wrap="square" lIns="68567" tIns="34274" rIns="68567" bIns="34274" anchor="ctr" anchorCtr="0">
            <a:noAutofit/>
          </a:bodyPr>
          <a:lstStyle/>
          <a:p>
            <a:pPr algn="ctr" defTabSz="685800"/>
            <a:endParaRPr sz="1400" kern="0">
              <a:solidFill>
                <a:srgbClr val="FFFFFF"/>
              </a:solidFill>
              <a:latin typeface="Calibri"/>
              <a:ea typeface="Calibri"/>
              <a:cs typeface="Calibri"/>
              <a:sym typeface="Calibri"/>
            </a:endParaRPr>
          </a:p>
        </p:txBody>
      </p:sp>
      <p:pic>
        <p:nvPicPr>
          <p:cNvPr id="60" name="Shape 60"/>
          <p:cNvPicPr preferRelativeResize="0"/>
          <p:nvPr/>
        </p:nvPicPr>
        <p:blipFill rotWithShape="1">
          <a:blip r:embed="rId3">
            <a:alphaModFix/>
          </a:blip>
          <a:srcRect/>
          <a:stretch/>
        </p:blipFill>
        <p:spPr>
          <a:xfrm>
            <a:off x="979140" y="1482536"/>
            <a:ext cx="1285804" cy="1285804"/>
          </a:xfrm>
          <a:prstGeom prst="rect">
            <a:avLst/>
          </a:prstGeom>
          <a:noFill/>
          <a:ln>
            <a:noFill/>
          </a:ln>
        </p:spPr>
      </p:pic>
      <p:sp>
        <p:nvSpPr>
          <p:cNvPr id="7" name="Title 6"/>
          <p:cNvSpPr txBox="1">
            <a:spLocks noGrp="1"/>
          </p:cNvSpPr>
          <p:nvPr>
            <p:ph type="ctrTitle"/>
          </p:nvPr>
        </p:nvSpPr>
        <p:spPr>
          <a:xfrm>
            <a:off x="2514600" y="590550"/>
            <a:ext cx="5962650" cy="2922316"/>
          </a:xfrm>
          <a:prstGeom prst="rect">
            <a:avLst/>
          </a:prstGeom>
          <a:noFill/>
        </p:spPr>
        <p:txBody>
          <a:bodyPr wrap="square" rtlCol="0">
            <a:spAutoFit/>
          </a:bodyPr>
          <a:lstStyle/>
          <a:p>
            <a:r>
              <a:rPr lang="en-US" sz="2100" dirty="0">
                <a:solidFill>
                  <a:schemeClr val="bg1"/>
                </a:solidFill>
                <a:latin typeface="Flama Extrabold" pitchFamily="50" charset="0"/>
              </a:rPr>
              <a:t>Water Security through Stewardship</a:t>
            </a:r>
          </a:p>
          <a:p>
            <a:endParaRPr lang="en-US" sz="1800" dirty="0">
              <a:solidFill>
                <a:schemeClr val="bg1"/>
              </a:solidFill>
              <a:latin typeface="Flama Book" pitchFamily="50" charset="0"/>
            </a:endParaRPr>
          </a:p>
          <a:p>
            <a:r>
              <a:rPr lang="en-US" sz="1800" i="1" dirty="0">
                <a:solidFill>
                  <a:schemeClr val="bg1"/>
                </a:solidFill>
                <a:latin typeface="Flama Book" pitchFamily="50" charset="0"/>
              </a:rPr>
              <a:t>An Action Platform of the CEO Water Mandate  (2018 – 2020)</a:t>
            </a:r>
          </a:p>
          <a:p>
            <a:endParaRPr lang="en-US" sz="1800" dirty="0">
              <a:solidFill>
                <a:schemeClr val="bg1"/>
              </a:solidFill>
              <a:latin typeface="Flama Book" pitchFamily="50" charset="0"/>
            </a:endParaRPr>
          </a:p>
          <a:p>
            <a:r>
              <a:rPr lang="en-US" sz="1800" dirty="0">
                <a:solidFill>
                  <a:schemeClr val="bg1"/>
                </a:solidFill>
                <a:latin typeface="Flama Book" pitchFamily="50" charset="0"/>
              </a:rPr>
              <a:t>Draft: November </a:t>
            </a:r>
            <a:r>
              <a:rPr lang="en-US" sz="1800" dirty="0" smtClean="0">
                <a:solidFill>
                  <a:schemeClr val="bg1"/>
                </a:solidFill>
                <a:latin typeface="Flama Book" pitchFamily="50" charset="0"/>
              </a:rPr>
              <a:t>2017</a:t>
            </a:r>
            <a:br>
              <a:rPr lang="en-US" sz="1800" dirty="0" smtClean="0">
                <a:solidFill>
                  <a:schemeClr val="bg1"/>
                </a:solidFill>
                <a:latin typeface="Flama Book" pitchFamily="50" charset="0"/>
              </a:rPr>
            </a:br>
            <a:r>
              <a:rPr lang="en-US" sz="1800" dirty="0">
                <a:solidFill>
                  <a:schemeClr val="bg1"/>
                </a:solidFill>
                <a:latin typeface="Flama Book" pitchFamily="50" charset="0"/>
              </a:rPr>
              <a:t/>
            </a:r>
            <a:br>
              <a:rPr lang="en-US" sz="1800" dirty="0">
                <a:solidFill>
                  <a:schemeClr val="bg1"/>
                </a:solidFill>
                <a:latin typeface="Flama Book" pitchFamily="50" charset="0"/>
              </a:rPr>
            </a:br>
            <a:r>
              <a:rPr lang="en-US" sz="1800" i="1" dirty="0" smtClean="0">
                <a:solidFill>
                  <a:schemeClr val="bg1"/>
                </a:solidFill>
                <a:latin typeface="Flama Book" pitchFamily="50" charset="0"/>
              </a:rPr>
              <a:t>Background of UNGC Restructuring and Fees</a:t>
            </a:r>
            <a:endParaRPr lang="en-US" sz="1800" i="1" dirty="0">
              <a:solidFill>
                <a:schemeClr val="bg1"/>
              </a:solidFill>
              <a:latin typeface="Flama Book" pitchFamily="50" charset="0"/>
            </a:endParaRPr>
          </a:p>
          <a:p>
            <a:endParaRPr lang="en-US" sz="1500" dirty="0">
              <a:latin typeface="Flama Book" pitchFamily="50" charset="0"/>
            </a:endParaRPr>
          </a:p>
          <a:p>
            <a:r>
              <a:rPr lang="en-US" sz="1500" dirty="0">
                <a:solidFill>
                  <a:srgbClr val="FF0000"/>
                </a:solidFill>
                <a:latin typeface="Flama Book" pitchFamily="50" charset="0"/>
              </a:rPr>
              <a:t>CONFIDENTIAL </a:t>
            </a:r>
          </a:p>
          <a:p>
            <a:endParaRPr lang="en-US" dirty="0">
              <a:latin typeface="Flama Book" pitchFamily="50" charset="0"/>
            </a:endParaRPr>
          </a:p>
        </p:txBody>
      </p:sp>
    </p:spTree>
    <p:extLst>
      <p:ext uri="{BB962C8B-B14F-4D97-AF65-F5344CB8AC3E}">
        <p14:creationId xmlns:p14="http://schemas.microsoft.com/office/powerpoint/2010/main" val="21854953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352818" y="3"/>
            <a:ext cx="8035528" cy="903685"/>
          </a:xfrm>
        </p:spPr>
        <p:txBody>
          <a:bodyPr>
            <a:normAutofit fontScale="90000"/>
          </a:bodyPr>
          <a:lstStyle/>
          <a:p>
            <a:r>
              <a:rPr lang="en-US" dirty="0">
                <a:latin typeface="Flama Extrabold" pitchFamily="50" charset="0"/>
              </a:rPr>
              <a:t>UNGC Programmatic Restructuring and the CEO Water Mandate </a:t>
            </a:r>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49" name="Content Placeholder 2"/>
          <p:cNvSpPr txBox="1">
            <a:spLocks/>
          </p:cNvSpPr>
          <p:nvPr/>
        </p:nvSpPr>
        <p:spPr>
          <a:xfrm>
            <a:off x="1135428" y="821059"/>
            <a:ext cx="6978497" cy="3450732"/>
          </a:xfrm>
          <a:prstGeom prst="rect">
            <a:avLst/>
          </a:prstGeom>
          <a:noFill/>
          <a:ln>
            <a:noFill/>
          </a:ln>
        </p:spPr>
        <p:txBody>
          <a:bodyPr wrap="square" lIns="68567" tIns="68567" rIns="68567" bIns="68567" numCol="1" anchor="t" anchorCtr="0">
            <a:normAutofit fontScale="70000" lnSpcReduction="20000"/>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defTabSz="685800">
              <a:buClr>
                <a:srgbClr val="FFFFFF"/>
              </a:buClr>
              <a:buNone/>
            </a:pPr>
            <a:r>
              <a:rPr lang="en-US" sz="2300" b="1" kern="0" dirty="0">
                <a:solidFill>
                  <a:srgbClr val="FFFFFF"/>
                </a:solidFill>
              </a:rPr>
              <a:t>What Stays the Same?</a:t>
            </a:r>
          </a:p>
          <a:p>
            <a:pPr marL="0" indent="0" defTabSz="685800">
              <a:buClr>
                <a:srgbClr val="FFFFFF"/>
              </a:buClr>
              <a:buNone/>
            </a:pPr>
            <a:endParaRPr lang="en-US" kern="0" dirty="0">
              <a:solidFill>
                <a:srgbClr val="FFFFFF"/>
              </a:solidFill>
            </a:endParaRPr>
          </a:p>
          <a:p>
            <a:pPr defTabSz="685800">
              <a:buClr>
                <a:srgbClr val="FFFFFF"/>
              </a:buClr>
            </a:pPr>
            <a:r>
              <a:rPr lang="en-US" kern="0" dirty="0">
                <a:solidFill>
                  <a:srgbClr val="FFFFFF"/>
                </a:solidFill>
                <a:latin typeface="Flama Book" pitchFamily="50" charset="0"/>
              </a:rPr>
              <a:t>The six commitment areas of the Mandate will remain the same and is open to existing and new endorsing companies</a:t>
            </a:r>
          </a:p>
          <a:p>
            <a:pPr defTabSz="685800">
              <a:buClr>
                <a:srgbClr val="FFFFFF"/>
              </a:buClr>
            </a:pPr>
            <a:endParaRPr lang="en-US" kern="0" dirty="0">
              <a:solidFill>
                <a:srgbClr val="FFFFFF"/>
              </a:solidFill>
              <a:latin typeface="Flama Book" pitchFamily="50" charset="0"/>
            </a:endParaRPr>
          </a:p>
          <a:p>
            <a:pPr defTabSz="685800">
              <a:buClr>
                <a:srgbClr val="FFFFFF"/>
              </a:buClr>
            </a:pPr>
            <a:r>
              <a:rPr lang="en-US" kern="0" dirty="0">
                <a:solidFill>
                  <a:srgbClr val="FFFFFF"/>
                </a:solidFill>
                <a:latin typeface="Flama Book" pitchFamily="50" charset="0"/>
              </a:rPr>
              <a:t>Communications on Progress-Water (COP-Water) remains the same for all Mandate endorsers</a:t>
            </a:r>
          </a:p>
          <a:p>
            <a:pPr marL="0" indent="0" defTabSz="685800">
              <a:buClr>
                <a:srgbClr val="FFFFFF"/>
              </a:buClr>
              <a:buNone/>
            </a:pPr>
            <a:endParaRPr lang="en-US" kern="0" dirty="0">
              <a:solidFill>
                <a:srgbClr val="FFFFFF"/>
              </a:solidFill>
              <a:latin typeface="Flama Book" pitchFamily="50" charset="0"/>
            </a:endParaRPr>
          </a:p>
          <a:p>
            <a:pPr defTabSz="685800">
              <a:buClr>
                <a:srgbClr val="FFFFFF"/>
              </a:buClr>
            </a:pPr>
            <a:r>
              <a:rPr lang="en-US" kern="0" dirty="0">
                <a:solidFill>
                  <a:srgbClr val="FFFFFF"/>
                </a:solidFill>
                <a:latin typeface="Flama Book" pitchFamily="50" charset="0"/>
              </a:rPr>
              <a:t>The Mandate will continue to convene its annual working conference during Stockholm World Water Week, and it will be open to all Mandate endorsers as will regional meetings</a:t>
            </a:r>
          </a:p>
          <a:p>
            <a:pPr marL="0" indent="0" defTabSz="685800">
              <a:buClr>
                <a:srgbClr val="FFFFFF"/>
              </a:buClr>
              <a:buNone/>
            </a:pPr>
            <a:endParaRPr lang="en-US" kern="0" dirty="0">
              <a:solidFill>
                <a:srgbClr val="FFFFFF"/>
              </a:solidFill>
            </a:endParaRPr>
          </a:p>
        </p:txBody>
      </p:sp>
      <p:sp>
        <p:nvSpPr>
          <p:cNvPr id="50" name="TextBox 49"/>
          <p:cNvSpPr txBox="1"/>
          <p:nvPr/>
        </p:nvSpPr>
        <p:spPr>
          <a:xfrm>
            <a:off x="7033272" y="429400"/>
            <a:ext cx="1900409" cy="242372"/>
          </a:xfrm>
          <a:prstGeom prst="rect">
            <a:avLst/>
          </a:prstGeom>
          <a:noFill/>
        </p:spPr>
        <p:txBody>
          <a:bodyPr wrap="square" lIns="68579" tIns="34289" rIns="68579" bIns="34289" rtlCol="0">
            <a:spAutoFit/>
          </a:bodyPr>
          <a:lstStyle/>
          <a:p>
            <a:pPr defTabSz="685800"/>
            <a:r>
              <a:rPr lang="en-US" sz="1100" kern="0" dirty="0">
                <a:solidFill>
                  <a:srgbClr val="EA1C2C"/>
                </a:solidFill>
                <a:cs typeface="Arial"/>
                <a:sym typeface="Arial"/>
              </a:rPr>
              <a:t>CONFIDENTIAL</a:t>
            </a:r>
          </a:p>
        </p:txBody>
      </p:sp>
    </p:spTree>
    <p:extLst>
      <p:ext uri="{BB962C8B-B14F-4D97-AF65-F5344CB8AC3E}">
        <p14:creationId xmlns:p14="http://schemas.microsoft.com/office/powerpoint/2010/main" val="236764131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352818" y="3"/>
            <a:ext cx="8035528" cy="903685"/>
          </a:xfrm>
        </p:spPr>
        <p:txBody>
          <a:bodyPr>
            <a:normAutofit/>
          </a:bodyPr>
          <a:lstStyle/>
          <a:p>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5" name="Title 1"/>
          <p:cNvSpPr txBox="1">
            <a:spLocks/>
          </p:cNvSpPr>
          <p:nvPr/>
        </p:nvSpPr>
        <p:spPr>
          <a:xfrm>
            <a:off x="285752" y="1"/>
            <a:ext cx="6082079" cy="685799"/>
          </a:xfrm>
          <a:prstGeom prst="rect">
            <a:avLst/>
          </a:prstGeom>
          <a:noFill/>
          <a:ln>
            <a:noFill/>
          </a:ln>
        </p:spPr>
        <p:txBody>
          <a:bodyPr wrap="square" lIns="68567" tIns="68567" rIns="68567" bIns="68567" anchor="ctr" anchorCtr="0">
            <a:normAutofit fontScale="75000" lnSpcReduction="20000"/>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defTabSz="685800">
              <a:buClr>
                <a:srgbClr val="FFFFFF"/>
              </a:buClr>
            </a:pPr>
            <a:r>
              <a:rPr lang="en-US" kern="0" dirty="0">
                <a:solidFill>
                  <a:srgbClr val="FFFFFF"/>
                </a:solidFill>
                <a:latin typeface="Flama Extrabold" pitchFamily="50" charset="0"/>
              </a:rPr>
              <a:t>What’s New: An Action Platform on Water</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779" y="788008"/>
            <a:ext cx="5152292" cy="3801845"/>
          </a:xfrm>
          <a:prstGeom prst="rect">
            <a:avLst/>
          </a:prstGeom>
          <a:solidFill>
            <a:schemeClr val="bg1"/>
          </a:solidFill>
          <a:ln>
            <a:noFill/>
          </a:ln>
          <a:effectLst/>
          <a:extLst/>
        </p:spPr>
      </p:pic>
      <p:sp>
        <p:nvSpPr>
          <p:cNvPr id="7" name="Oval 6"/>
          <p:cNvSpPr/>
          <p:nvPr/>
        </p:nvSpPr>
        <p:spPr>
          <a:xfrm>
            <a:off x="6851267" y="2709518"/>
            <a:ext cx="1028700" cy="8572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defTabSz="685800"/>
            <a:r>
              <a:rPr lang="en-US" sz="800" b="1" kern="0" dirty="0">
                <a:solidFill>
                  <a:srgbClr val="1E3250"/>
                </a:solidFill>
                <a:sym typeface="Arial"/>
              </a:rPr>
              <a:t>Water Security Through Stewardship</a:t>
            </a:r>
          </a:p>
        </p:txBody>
      </p:sp>
      <p:sp>
        <p:nvSpPr>
          <p:cNvPr id="8" name="TextBox 7"/>
          <p:cNvSpPr txBox="1"/>
          <p:nvPr/>
        </p:nvSpPr>
        <p:spPr>
          <a:xfrm>
            <a:off x="6908417" y="1640352"/>
            <a:ext cx="971550" cy="623248"/>
          </a:xfrm>
          <a:prstGeom prst="rect">
            <a:avLst/>
          </a:prstGeom>
          <a:noFill/>
        </p:spPr>
        <p:txBody>
          <a:bodyPr wrap="square" lIns="68579" tIns="34289" rIns="68579" bIns="34289" rtlCol="0">
            <a:spAutoFit/>
          </a:bodyPr>
          <a:lstStyle/>
          <a:p>
            <a:pPr defTabSz="685800"/>
            <a:r>
              <a:rPr lang="en-US" sz="1200" b="1" kern="0" dirty="0">
                <a:solidFill>
                  <a:srgbClr val="FFFFFF"/>
                </a:solidFill>
                <a:cs typeface="Arial"/>
                <a:sym typeface="Arial"/>
              </a:rPr>
              <a:t>Action Platform for 2018: </a:t>
            </a:r>
          </a:p>
        </p:txBody>
      </p:sp>
      <p:pic>
        <p:nvPicPr>
          <p:cNvPr id="9" name="Picture 21" descr="\\Client\D$\UN Global Compact\Strategic Planning\UNGC 2020 Strategy\Deliverables\Final Strategy Deliverable\Graphics\SDG Logos\WEB FILES\E Icons_WEB\Square_RGB\E_SDG goals_icons-individual-rgb-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4263" y="3405027"/>
            <a:ext cx="265547" cy="2655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Client\D$\UN Global Compact\Strategic Planning\UNGC 2020 Strategy\Deliverables\Final Strategy Deliverable\Graphics\SDG Logos\WEB FILES\E Icons_WEB\Square_RGB\E_SDG goals_icons-individual-rgb-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0072" y="3405026"/>
            <a:ext cx="265547" cy="2655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3" descr="\\Client\D$\UN Global Compact\Strategic Planning\UNGC 2020 Strategy\Deliverables\Final Strategy Deliverable\Graphics\SDG Logos\WEB FILES\E Icons_WEB\Square_RGB\E_SDG goals_icons-individual-rgb-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9992" y="3405025"/>
            <a:ext cx="265547" cy="2655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Client\D$\UN Global Compact\Strategic Planning\UNGC 2020 Strategy\Deliverables\Final Strategy Deliverable\Graphics\SDG Logos\WEB FILES\E Icons_WEB\Square_RGB\E_SDG goals_icons-individual-rgb-0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5458" y="3408518"/>
            <a:ext cx="265547" cy="2655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5" descr="\\Client\D$\UN Global Compact\Strategic Planning\UNGC 2020 Strategy\Deliverables\Final Strategy Deliverable\Graphics\SDG Logos\WEB FILES\E Icons_WEB\Square_RGB\E_SDG goals_icons-individual-rgb-0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2845" y="3709655"/>
            <a:ext cx="265547" cy="2655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7" descr="\\Client\D$\UN Global Compact\Strategic Planning\UNGC 2020 Strategy\Deliverables\Final Strategy Deliverable\Graphics\SDG Logos\WEB FILES\E Icons_WEB\Square_RGB\E_SDG goals_icons-individual-rgb-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20612" y="3706761"/>
            <a:ext cx="265547" cy="2655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1" descr="\\Client\D$\UN Global Compact\Strategic Planning\UNGC 2020 Strategy\Deliverables\Final Strategy Deliverable\Graphics\SDG Logos\WEB FILES\E Icons_WEB\Square_RGB\E_SDG goals_icons-individual-rgb-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6596" y="3709655"/>
            <a:ext cx="265547" cy="265547"/>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7266037" y="2715145"/>
            <a:ext cx="199160" cy="150199"/>
          </a:xfrm>
          <a:prstGeom prst="ellipse">
            <a:avLst/>
          </a:prstGeom>
          <a:noFill/>
          <a:ln w="12700" cmpd="sng">
            <a:solidFill>
              <a:srgbClr val="699CC6"/>
            </a:solidFill>
          </a:ln>
          <a:effectLst/>
        </p:spPr>
        <p:style>
          <a:lnRef idx="1">
            <a:schemeClr val="accent1"/>
          </a:lnRef>
          <a:fillRef idx="3">
            <a:schemeClr val="accent1"/>
          </a:fillRef>
          <a:effectRef idx="2">
            <a:schemeClr val="accent1"/>
          </a:effectRef>
          <a:fontRef idx="minor">
            <a:schemeClr val="lt1"/>
          </a:fontRef>
        </p:style>
        <p:txBody>
          <a:bodyPr lIns="0" tIns="0" rIns="0" bIns="20573" rtlCol="0" anchor="ctr"/>
          <a:lstStyle/>
          <a:p>
            <a:pPr algn="ctr" defTabSz="685800"/>
            <a:r>
              <a:rPr lang="en-US" sz="900" kern="0" dirty="0">
                <a:solidFill>
                  <a:srgbClr val="002060"/>
                </a:solidFill>
                <a:sym typeface="Arial"/>
              </a:rPr>
              <a:t>10</a:t>
            </a:r>
          </a:p>
        </p:txBody>
      </p:sp>
      <p:sp>
        <p:nvSpPr>
          <p:cNvPr id="17" name="TextBox 16"/>
          <p:cNvSpPr txBox="1"/>
          <p:nvPr/>
        </p:nvSpPr>
        <p:spPr>
          <a:xfrm>
            <a:off x="6990205" y="3"/>
            <a:ext cx="1900409" cy="242372"/>
          </a:xfrm>
          <a:prstGeom prst="rect">
            <a:avLst/>
          </a:prstGeom>
          <a:noFill/>
        </p:spPr>
        <p:txBody>
          <a:bodyPr wrap="square" lIns="68579" tIns="34289" rIns="68579" bIns="34289" rtlCol="0">
            <a:spAutoFit/>
          </a:bodyPr>
          <a:lstStyle/>
          <a:p>
            <a:pPr defTabSz="685800"/>
            <a:r>
              <a:rPr lang="en-US" sz="1100" kern="0" dirty="0">
                <a:solidFill>
                  <a:srgbClr val="EA1C2C"/>
                </a:solidFill>
                <a:cs typeface="Arial"/>
                <a:sym typeface="Arial"/>
              </a:rPr>
              <a:t>CONFIDENTIAL</a:t>
            </a:r>
          </a:p>
        </p:txBody>
      </p:sp>
    </p:spTree>
    <p:extLst>
      <p:ext uri="{BB962C8B-B14F-4D97-AF65-F5344CB8AC3E}">
        <p14:creationId xmlns:p14="http://schemas.microsoft.com/office/powerpoint/2010/main" val="21851772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1"/>
          <p:cNvSpPr txBox="1">
            <a:spLocks/>
          </p:cNvSpPr>
          <p:nvPr/>
        </p:nvSpPr>
        <p:spPr>
          <a:xfrm>
            <a:off x="363558" y="99155"/>
            <a:ext cx="7676003" cy="685799"/>
          </a:xfrm>
          <a:prstGeom prst="rect">
            <a:avLst/>
          </a:prstGeom>
          <a:noFill/>
          <a:ln>
            <a:noFill/>
          </a:ln>
        </p:spPr>
        <p:txBody>
          <a:bodyPr wrap="square" lIns="68567" tIns="68567" rIns="68567" bIns="68567"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defTabSz="685800">
              <a:buClr>
                <a:srgbClr val="FFFFFF"/>
              </a:buClr>
            </a:pPr>
            <a:r>
              <a:rPr lang="en-US" sz="2200" kern="0" dirty="0">
                <a:solidFill>
                  <a:srgbClr val="FFFFFF"/>
                </a:solidFill>
                <a:latin typeface="Flama Extrabold" pitchFamily="50" charset="0"/>
              </a:rPr>
              <a:t>Key Changes:  Mandate’s Substantive Work Program and Governance will Occur within the Action Platform</a:t>
            </a:r>
          </a:p>
        </p:txBody>
      </p:sp>
      <p:sp>
        <p:nvSpPr>
          <p:cNvPr id="6" name="Content Placeholder 2"/>
          <p:cNvSpPr txBox="1">
            <a:spLocks/>
          </p:cNvSpPr>
          <p:nvPr/>
        </p:nvSpPr>
        <p:spPr>
          <a:xfrm>
            <a:off x="759762" y="951301"/>
            <a:ext cx="7612979" cy="3618353"/>
          </a:xfrm>
          <a:prstGeom prst="rect">
            <a:avLst/>
          </a:prstGeom>
          <a:noFill/>
          <a:ln>
            <a:noFill/>
          </a:ln>
        </p:spPr>
        <p:txBody>
          <a:bodyPr wrap="square" lIns="68567" tIns="68567" rIns="68567" bIns="68567" numCol="1"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defTabSz="685800">
              <a:buClr>
                <a:srgbClr val="FFFFFF"/>
              </a:buClr>
            </a:pPr>
            <a:r>
              <a:rPr lang="en-US" sz="1500" b="1" i="1" u="sng" kern="0" dirty="0" err="1">
                <a:solidFill>
                  <a:srgbClr val="FFFFFF"/>
                </a:solidFill>
                <a:latin typeface="Flama Book" pitchFamily="50" charset="0"/>
              </a:rPr>
              <a:t>Workstreams</a:t>
            </a:r>
            <a:r>
              <a:rPr lang="en-US" sz="1500" b="1" i="1" u="sng" kern="0" dirty="0">
                <a:solidFill>
                  <a:srgbClr val="FFFFFF"/>
                </a:solidFill>
                <a:latin typeface="Flama Book" pitchFamily="50" charset="0"/>
              </a:rPr>
              <a:t>: </a:t>
            </a:r>
            <a:r>
              <a:rPr lang="en-US" sz="1500" kern="0" dirty="0">
                <a:solidFill>
                  <a:srgbClr val="FFFFFF"/>
                </a:solidFill>
                <a:latin typeface="Flama Book" pitchFamily="50" charset="0"/>
              </a:rPr>
              <a:t>All current </a:t>
            </a:r>
            <a:r>
              <a:rPr lang="en-US" sz="1500" kern="0" dirty="0" err="1">
                <a:solidFill>
                  <a:srgbClr val="FFFFFF"/>
                </a:solidFill>
                <a:latin typeface="Flama Book" pitchFamily="50" charset="0"/>
              </a:rPr>
              <a:t>workstreams</a:t>
            </a:r>
            <a:r>
              <a:rPr lang="en-US" sz="1500" kern="0" dirty="0">
                <a:solidFill>
                  <a:srgbClr val="FFFFFF"/>
                </a:solidFill>
                <a:latin typeface="Flama Book" pitchFamily="50" charset="0"/>
              </a:rPr>
              <a:t> of the CEO Water Mandate (and their corresponding working groups) will be transitioned over to the water stewardship Action Platform. </a:t>
            </a:r>
          </a:p>
          <a:p>
            <a:pPr lvl="1" defTabSz="685800">
              <a:buClr>
                <a:srgbClr val="FFFFFF"/>
              </a:buClr>
            </a:pPr>
            <a:r>
              <a:rPr lang="en-US" sz="1400" kern="0" dirty="0">
                <a:solidFill>
                  <a:srgbClr val="FFFFFF"/>
                </a:solidFill>
                <a:latin typeface="Flama Book" pitchFamily="50" charset="0"/>
              </a:rPr>
              <a:t>WASH and Human Rights</a:t>
            </a:r>
          </a:p>
          <a:p>
            <a:pPr lvl="1" defTabSz="685800">
              <a:buClr>
                <a:srgbClr val="FFFFFF"/>
              </a:buClr>
            </a:pPr>
            <a:r>
              <a:rPr lang="en-US" sz="1400" kern="0" dirty="0">
                <a:solidFill>
                  <a:srgbClr val="FFFFFF"/>
                </a:solidFill>
                <a:latin typeface="Flama Book" pitchFamily="50" charset="0"/>
              </a:rPr>
              <a:t>Direct Operations and Supply Chain</a:t>
            </a:r>
          </a:p>
          <a:p>
            <a:pPr lvl="1" defTabSz="685800">
              <a:buClr>
                <a:srgbClr val="FFFFFF"/>
              </a:buClr>
            </a:pPr>
            <a:r>
              <a:rPr lang="en-US" sz="1400" kern="0" dirty="0">
                <a:solidFill>
                  <a:srgbClr val="FFFFFF"/>
                </a:solidFill>
                <a:latin typeface="Flama Book" pitchFamily="50" charset="0"/>
              </a:rPr>
              <a:t>Indicators, Metrics, and Disclosure</a:t>
            </a:r>
          </a:p>
          <a:p>
            <a:pPr lvl="1" defTabSz="685800">
              <a:buClr>
                <a:srgbClr val="FFFFFF"/>
              </a:buClr>
            </a:pPr>
            <a:r>
              <a:rPr lang="en-US" sz="1400" kern="0" dirty="0">
                <a:solidFill>
                  <a:srgbClr val="FFFFFF"/>
                </a:solidFill>
                <a:latin typeface="Flama Book" pitchFamily="50" charset="0"/>
              </a:rPr>
              <a:t>Collective Acton and Policy Engagement</a:t>
            </a:r>
            <a:endParaRPr lang="en-US" sz="900" kern="0" dirty="0">
              <a:solidFill>
                <a:srgbClr val="FFFFFF"/>
              </a:solidFill>
              <a:latin typeface="Flama Book" pitchFamily="50" charset="0"/>
            </a:endParaRPr>
          </a:p>
          <a:p>
            <a:pPr defTabSz="685800">
              <a:buClr>
                <a:srgbClr val="FFFFFF"/>
              </a:buClr>
            </a:pPr>
            <a:r>
              <a:rPr lang="en-US" sz="1500" kern="0" dirty="0">
                <a:solidFill>
                  <a:srgbClr val="FFFFFF"/>
                </a:solidFill>
                <a:latin typeface="Flama Book" pitchFamily="50" charset="0"/>
              </a:rPr>
              <a:t>Membership to the working groups will only be open to Action Platform participants, all Action Participants must be Mandate Endorsers </a:t>
            </a:r>
          </a:p>
          <a:p>
            <a:pPr defTabSz="685800">
              <a:buClr>
                <a:srgbClr val="FFFFFF"/>
              </a:buClr>
            </a:pPr>
            <a:r>
              <a:rPr lang="en-US" sz="1500" b="1" i="1" u="sng" kern="0" dirty="0">
                <a:solidFill>
                  <a:srgbClr val="FFFFFF"/>
                </a:solidFill>
                <a:latin typeface="Flama Book" pitchFamily="50" charset="0"/>
              </a:rPr>
              <a:t>Governance</a:t>
            </a:r>
            <a:r>
              <a:rPr lang="en-US" sz="1500" b="1" kern="0" dirty="0">
                <a:solidFill>
                  <a:srgbClr val="FFFFFF"/>
                </a:solidFill>
                <a:latin typeface="Flama Book" pitchFamily="50" charset="0"/>
              </a:rPr>
              <a:t>: </a:t>
            </a:r>
            <a:r>
              <a:rPr lang="en-US" sz="1500" kern="0" dirty="0">
                <a:solidFill>
                  <a:srgbClr val="FFFFFF"/>
                </a:solidFill>
                <a:latin typeface="Flama Book" pitchFamily="50" charset="0"/>
              </a:rPr>
              <a:t>Steering Committee members will be derived from the Action Platform participants keeping in place the geographic diversity as outlined by the current TOR for the Steering Committee </a:t>
            </a:r>
          </a:p>
          <a:p>
            <a:pPr defTabSz="685800">
              <a:buClr>
                <a:srgbClr val="FFFFFF"/>
              </a:buClr>
            </a:pPr>
            <a:r>
              <a:rPr lang="en-US" sz="1500" b="1" i="1" u="sng" kern="0" dirty="0">
                <a:solidFill>
                  <a:srgbClr val="FFFFFF"/>
                </a:solidFill>
                <a:latin typeface="Flama Book" pitchFamily="50" charset="0"/>
              </a:rPr>
              <a:t>Important note: </a:t>
            </a:r>
            <a:r>
              <a:rPr lang="en-US" sz="1500" kern="0" dirty="0">
                <a:solidFill>
                  <a:srgbClr val="FFFFFF"/>
                </a:solidFill>
                <a:latin typeface="Flama Book" pitchFamily="50" charset="0"/>
              </a:rPr>
              <a:t>All leadership thinking, guidance, and best practices will be shared widely with endorsing companies, regardless of whether they are in the Action Platform, in order to benefit the full endorser base </a:t>
            </a:r>
          </a:p>
          <a:p>
            <a:pPr defTabSz="685800">
              <a:buClr>
                <a:srgbClr val="FFFFFF"/>
              </a:buClr>
            </a:pPr>
            <a:endParaRPr lang="en-US" sz="1200" kern="0" dirty="0">
              <a:solidFill>
                <a:srgbClr val="FFFFFF"/>
              </a:solidFill>
            </a:endParaRPr>
          </a:p>
        </p:txBody>
      </p:sp>
      <p:sp>
        <p:nvSpPr>
          <p:cNvPr id="7" name="TextBox 6"/>
          <p:cNvSpPr txBox="1"/>
          <p:nvPr/>
        </p:nvSpPr>
        <p:spPr>
          <a:xfrm>
            <a:off x="7089357" y="-16263"/>
            <a:ext cx="1900409" cy="242372"/>
          </a:xfrm>
          <a:prstGeom prst="rect">
            <a:avLst/>
          </a:prstGeom>
          <a:noFill/>
        </p:spPr>
        <p:txBody>
          <a:bodyPr wrap="square" lIns="68579" tIns="34289" rIns="68579" bIns="34289" rtlCol="0">
            <a:spAutoFit/>
          </a:bodyPr>
          <a:lstStyle/>
          <a:p>
            <a:pPr defTabSz="685800"/>
            <a:r>
              <a:rPr lang="en-US" sz="1100" kern="0" dirty="0">
                <a:solidFill>
                  <a:srgbClr val="EA1C2C"/>
                </a:solidFill>
                <a:cs typeface="Arial"/>
                <a:sym typeface="Arial"/>
              </a:rPr>
              <a:t>CONFIDENTIAL</a:t>
            </a:r>
          </a:p>
        </p:txBody>
      </p:sp>
    </p:spTree>
    <p:extLst>
      <p:ext uri="{BB962C8B-B14F-4D97-AF65-F5344CB8AC3E}">
        <p14:creationId xmlns:p14="http://schemas.microsoft.com/office/powerpoint/2010/main" val="299206471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31" y="1"/>
            <a:ext cx="7848600" cy="685799"/>
          </a:xfrm>
        </p:spPr>
        <p:txBody>
          <a:bodyPr>
            <a:normAutofit/>
          </a:bodyPr>
          <a:lstStyle/>
          <a:p>
            <a:r>
              <a:rPr lang="en-US" sz="2700" dirty="0">
                <a:solidFill>
                  <a:schemeClr val="bg1"/>
                </a:solidFill>
                <a:latin typeface="Flama Extrabold" pitchFamily="50" charset="0"/>
              </a:rPr>
              <a:t>Participation Fee </a:t>
            </a:r>
          </a:p>
        </p:txBody>
      </p:sp>
      <p:sp>
        <p:nvSpPr>
          <p:cNvPr id="3" name="Content Placeholder 2"/>
          <p:cNvSpPr>
            <a:spLocks noGrp="1"/>
          </p:cNvSpPr>
          <p:nvPr>
            <p:ph idx="1"/>
          </p:nvPr>
        </p:nvSpPr>
        <p:spPr>
          <a:xfrm>
            <a:off x="304800" y="562549"/>
            <a:ext cx="8610600" cy="4400550"/>
          </a:xfrm>
        </p:spPr>
        <p:txBody>
          <a:bodyPr numCol="1">
            <a:noAutofit/>
          </a:bodyPr>
          <a:lstStyle/>
          <a:p>
            <a:endParaRPr lang="en-US" b="1" dirty="0">
              <a:solidFill>
                <a:schemeClr val="bg1"/>
              </a:solidFill>
              <a:latin typeface="Flama Book" pitchFamily="50" charset="0"/>
            </a:endParaRPr>
          </a:p>
          <a:p>
            <a:r>
              <a:rPr lang="en-US" sz="1200" dirty="0">
                <a:solidFill>
                  <a:schemeClr val="bg1"/>
                </a:solidFill>
                <a:latin typeface="Flama Book" pitchFamily="50" charset="0"/>
              </a:rPr>
              <a:t>In addition to the </a:t>
            </a:r>
            <a:r>
              <a:rPr lang="en-US" sz="1200" dirty="0">
                <a:solidFill>
                  <a:schemeClr val="bg1"/>
                </a:solidFill>
                <a:latin typeface="Flama Book" pitchFamily="50" charset="0"/>
                <a:hlinkClick r:id="rId3"/>
              </a:rPr>
              <a:t>Global Compact annual contribution</a:t>
            </a:r>
            <a:r>
              <a:rPr lang="en-US" sz="1200" dirty="0">
                <a:solidFill>
                  <a:schemeClr val="bg1"/>
                </a:solidFill>
                <a:latin typeface="Flama Book" pitchFamily="50" charset="0"/>
              </a:rPr>
              <a:t>, Water Action Platform participants will be requested to pay a platform participant fee based on a company’s annual sales/revenue. This will replace the Mandate’s annual solicitation. </a:t>
            </a:r>
          </a:p>
          <a:p>
            <a:endParaRPr lang="en-US" sz="1200"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endParaRPr lang="en-US" b="1" dirty="0">
              <a:solidFill>
                <a:schemeClr val="bg1"/>
              </a:solidFill>
              <a:latin typeface="Flama Book" pitchFamily="50" charset="0"/>
            </a:endParaRPr>
          </a:p>
          <a:p>
            <a:endParaRPr lang="en-US" b="1" dirty="0">
              <a:solidFill>
                <a:schemeClr val="bg1"/>
              </a:solidFill>
              <a:latin typeface="Flama Book" pitchFamily="50" charset="0"/>
            </a:endParaRPr>
          </a:p>
          <a:p>
            <a:endParaRPr lang="en-US" b="1" dirty="0">
              <a:solidFill>
                <a:schemeClr val="bg1"/>
              </a:solidFill>
              <a:latin typeface="Flama Book" pitchFamily="50" charset="0"/>
            </a:endParaRPr>
          </a:p>
          <a:p>
            <a:endParaRPr lang="en-US" b="1" dirty="0">
              <a:solidFill>
                <a:schemeClr val="bg1"/>
              </a:solidFill>
              <a:latin typeface="Flama Book" pitchFamily="50" charset="0"/>
            </a:endParaRPr>
          </a:p>
          <a:p>
            <a:endParaRPr lang="en-US" b="1" dirty="0">
              <a:solidFill>
                <a:schemeClr val="bg1"/>
              </a:solidFill>
              <a:latin typeface="Flama Book" pitchFamily="50" charset="0"/>
            </a:endParaRPr>
          </a:p>
          <a:p>
            <a:endParaRPr lang="en-US" sz="1200" b="1" dirty="0">
              <a:solidFill>
                <a:schemeClr val="bg1"/>
              </a:solidFill>
              <a:latin typeface="Flama Book" pitchFamily="50" charset="0"/>
            </a:endParaRPr>
          </a:p>
          <a:p>
            <a:pPr marL="214313" indent="-214313">
              <a:buFont typeface="Arial" panose="020B0604020202020204" pitchFamily="34" charset="0"/>
              <a:buChar char="•"/>
            </a:pPr>
            <a:r>
              <a:rPr lang="en-US" sz="1200" b="1" dirty="0">
                <a:solidFill>
                  <a:schemeClr val="bg1"/>
                </a:solidFill>
                <a:latin typeface="Flama Book" pitchFamily="50" charset="0"/>
              </a:rPr>
              <a:t>In 2018, the water stewardship platform will institute a transition year for current Mandate endorsers and sponsors</a:t>
            </a:r>
          </a:p>
          <a:p>
            <a:pPr marL="214313" indent="-214313">
              <a:buFont typeface="Arial" panose="020B0604020202020204" pitchFamily="34" charset="0"/>
              <a:buChar char="•"/>
            </a:pPr>
            <a:r>
              <a:rPr lang="en-US" sz="1200" b="1" dirty="0">
                <a:solidFill>
                  <a:schemeClr val="bg1"/>
                </a:solidFill>
                <a:latin typeface="Flama Book" pitchFamily="50" charset="0"/>
              </a:rPr>
              <a:t>        Levels of contributions made in 2017 will be maintained in 2018, though will transition to standard fee structure identified above in 2019. </a:t>
            </a:r>
          </a:p>
          <a:p>
            <a:pPr marL="214313" lvl="5" indent="-214313">
              <a:buFont typeface="Arial" panose="020B0604020202020204" pitchFamily="34" charset="0"/>
              <a:buChar char="•"/>
            </a:pPr>
            <a:endParaRPr lang="en-US" sz="1200" b="1" dirty="0">
              <a:solidFill>
                <a:schemeClr val="bg1"/>
              </a:solidFill>
              <a:latin typeface="Flama Book" pitchFamily="50" charset="0"/>
            </a:endParaRPr>
          </a:p>
          <a:p>
            <a:pPr marL="214313" indent="-214313">
              <a:buFont typeface="Arial" panose="020B0604020202020204" pitchFamily="34" charset="0"/>
              <a:buChar char="•"/>
            </a:pPr>
            <a:r>
              <a:rPr lang="en-US" sz="1200" b="1" dirty="0">
                <a:solidFill>
                  <a:schemeClr val="bg1"/>
                </a:solidFill>
                <a:latin typeface="Flama Book" pitchFamily="50" charset="0"/>
              </a:rPr>
              <a:t>In addition to Action Platform Participant Fees – endorsers will also be able to support  water-related activities by sponsoring the Mandate’s multi-stakeholder conference held during Stockholm World Water Week. Event Sponsorship will be set at 30,000 US.</a:t>
            </a:r>
          </a:p>
          <a:p>
            <a:pPr lvl="1">
              <a:buFont typeface="Arial" panose="020B0604020202020204" pitchFamily="34" charset="0"/>
              <a:buChar char="•"/>
            </a:pPr>
            <a:endParaRPr lang="en-US" b="1"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927402212"/>
              </p:ext>
            </p:extLst>
          </p:nvPr>
        </p:nvGraphicFramePr>
        <p:xfrm>
          <a:off x="715672" y="1429439"/>
          <a:ext cx="5410200" cy="1546860"/>
        </p:xfrm>
        <a:graphic>
          <a:graphicData uri="http://schemas.openxmlformats.org/drawingml/2006/table">
            <a:tbl>
              <a:tblPr firstRow="1" bandRow="1">
                <a:tableStyleId>{F5AB1C69-6EDB-4FF4-983F-18BD219EF322}</a:tableStyleId>
              </a:tblPr>
              <a:tblGrid>
                <a:gridCol w="1803400">
                  <a:extLst>
                    <a:ext uri="{9D8B030D-6E8A-4147-A177-3AD203B41FA5}">
                      <a16:colId xmlns:a16="http://schemas.microsoft.com/office/drawing/2014/main" xmlns="" val="20000"/>
                    </a:ext>
                  </a:extLst>
                </a:gridCol>
                <a:gridCol w="1803400">
                  <a:extLst>
                    <a:ext uri="{9D8B030D-6E8A-4147-A177-3AD203B41FA5}">
                      <a16:colId xmlns:a16="http://schemas.microsoft.com/office/drawing/2014/main" xmlns="" val="20001"/>
                    </a:ext>
                  </a:extLst>
                </a:gridCol>
                <a:gridCol w="1803400">
                  <a:extLst>
                    <a:ext uri="{9D8B030D-6E8A-4147-A177-3AD203B41FA5}">
                      <a16:colId xmlns:a16="http://schemas.microsoft.com/office/drawing/2014/main" xmlns="" val="20002"/>
                    </a:ext>
                  </a:extLst>
                </a:gridCol>
              </a:tblGrid>
              <a:tr h="297180">
                <a:tc>
                  <a:txBody>
                    <a:bodyPr/>
                    <a:lstStyle/>
                    <a:p>
                      <a:r>
                        <a:rPr lang="en-US" sz="800" dirty="0"/>
                        <a:t>Annual</a:t>
                      </a:r>
                      <a:r>
                        <a:rPr lang="en-US" sz="800" baseline="0" dirty="0"/>
                        <a:t> Sales/Revenue (USD)</a:t>
                      </a:r>
                      <a:endParaRPr lang="en-US" sz="800" dirty="0"/>
                    </a:p>
                  </a:txBody>
                  <a:tcPr marT="34290" marB="34290"/>
                </a:tc>
                <a:tc>
                  <a:txBody>
                    <a:bodyPr/>
                    <a:lstStyle/>
                    <a:p>
                      <a:r>
                        <a:rPr lang="en-US" sz="800" dirty="0"/>
                        <a:t>Water Action Platform</a:t>
                      </a:r>
                      <a:r>
                        <a:rPr lang="en-US" sz="800" baseline="0" dirty="0"/>
                        <a:t> Fee (Annual in USD)</a:t>
                      </a:r>
                      <a:endParaRPr lang="en-US" sz="800" dirty="0"/>
                    </a:p>
                  </a:txBody>
                  <a:tcPr marT="34290" marB="34290"/>
                </a:tc>
                <a:tc>
                  <a:txBody>
                    <a:bodyPr/>
                    <a:lstStyle/>
                    <a:p>
                      <a:r>
                        <a:rPr lang="en-US" sz="800" dirty="0"/>
                        <a:t>Global</a:t>
                      </a:r>
                      <a:r>
                        <a:rPr lang="en-US" sz="800" baseline="0" dirty="0"/>
                        <a:t> Compact Mandatory Annual Contribution Fee (in USD)</a:t>
                      </a:r>
                      <a:endParaRPr lang="en-US" sz="800" dirty="0"/>
                    </a:p>
                  </a:txBody>
                  <a:tcPr marT="34290" marB="34290"/>
                </a:tc>
                <a:extLst>
                  <a:ext uri="{0D108BD9-81ED-4DB2-BD59-A6C34878D82A}">
                    <a16:rowId xmlns:a16="http://schemas.microsoft.com/office/drawing/2014/main" xmlns="" val="10000"/>
                  </a:ext>
                </a:extLst>
              </a:tr>
              <a:tr h="205740">
                <a:tc>
                  <a:txBody>
                    <a:bodyPr/>
                    <a:lstStyle/>
                    <a:p>
                      <a:r>
                        <a:rPr lang="en-US" sz="900" dirty="0"/>
                        <a:t>&gt; 5b </a:t>
                      </a:r>
                    </a:p>
                  </a:txBody>
                  <a:tcPr marT="34290" marB="34290"/>
                </a:tc>
                <a:tc>
                  <a:txBody>
                    <a:bodyPr/>
                    <a:lstStyle/>
                    <a:p>
                      <a:r>
                        <a:rPr lang="en-US" sz="900" dirty="0"/>
                        <a:t>20,000</a:t>
                      </a:r>
                    </a:p>
                  </a:txBody>
                  <a:tcPr marT="34290" marB="34290"/>
                </a:tc>
                <a:tc>
                  <a:txBody>
                    <a:bodyPr/>
                    <a:lstStyle/>
                    <a:p>
                      <a:r>
                        <a:rPr lang="en-US" sz="900" dirty="0"/>
                        <a:t>20,000</a:t>
                      </a:r>
                    </a:p>
                  </a:txBody>
                  <a:tcPr marT="34290" marB="34290"/>
                </a:tc>
                <a:extLst>
                  <a:ext uri="{0D108BD9-81ED-4DB2-BD59-A6C34878D82A}">
                    <a16:rowId xmlns:a16="http://schemas.microsoft.com/office/drawing/2014/main" xmlns="" val="10001"/>
                  </a:ext>
                </a:extLst>
              </a:tr>
              <a:tr h="205740">
                <a:tc>
                  <a:txBody>
                    <a:bodyPr/>
                    <a:lstStyle/>
                    <a:p>
                      <a:r>
                        <a:rPr lang="en-US" sz="900" dirty="0"/>
                        <a:t>1-5 b</a:t>
                      </a:r>
                    </a:p>
                  </a:txBody>
                  <a:tcPr marT="34290" marB="34290"/>
                </a:tc>
                <a:tc>
                  <a:txBody>
                    <a:bodyPr/>
                    <a:lstStyle/>
                    <a:p>
                      <a:r>
                        <a:rPr lang="en-US" sz="900" dirty="0"/>
                        <a:t>15,000</a:t>
                      </a:r>
                    </a:p>
                  </a:txBody>
                  <a:tcPr marT="34290" marB="34290"/>
                </a:tc>
                <a:tc>
                  <a:txBody>
                    <a:bodyPr/>
                    <a:lstStyle/>
                    <a:p>
                      <a:r>
                        <a:rPr lang="en-US" sz="900" dirty="0"/>
                        <a:t>15,000</a:t>
                      </a:r>
                    </a:p>
                  </a:txBody>
                  <a:tcPr marT="34290" marB="34290"/>
                </a:tc>
                <a:extLst>
                  <a:ext uri="{0D108BD9-81ED-4DB2-BD59-A6C34878D82A}">
                    <a16:rowId xmlns:a16="http://schemas.microsoft.com/office/drawing/2014/main" xmlns="" val="10002"/>
                  </a:ext>
                </a:extLst>
              </a:tr>
              <a:tr h="205740">
                <a:tc>
                  <a:txBody>
                    <a:bodyPr/>
                    <a:lstStyle/>
                    <a:p>
                      <a:r>
                        <a:rPr lang="en-US" sz="900" dirty="0"/>
                        <a:t>250 m – 1 b</a:t>
                      </a:r>
                    </a:p>
                  </a:txBody>
                  <a:tcPr marT="34290" marB="34290"/>
                </a:tc>
                <a:tc>
                  <a:txBody>
                    <a:bodyPr/>
                    <a:lstStyle/>
                    <a:p>
                      <a:r>
                        <a:rPr lang="en-US" sz="900" dirty="0"/>
                        <a:t>10,000</a:t>
                      </a:r>
                    </a:p>
                  </a:txBody>
                  <a:tcPr marT="34290" marB="34290"/>
                </a:tc>
                <a:tc>
                  <a:txBody>
                    <a:bodyPr/>
                    <a:lstStyle/>
                    <a:p>
                      <a:r>
                        <a:rPr lang="en-US" sz="900" dirty="0"/>
                        <a:t>10,000</a:t>
                      </a:r>
                    </a:p>
                  </a:txBody>
                  <a:tcPr marT="34290" marB="34290"/>
                </a:tc>
                <a:extLst>
                  <a:ext uri="{0D108BD9-81ED-4DB2-BD59-A6C34878D82A}">
                    <a16:rowId xmlns:a16="http://schemas.microsoft.com/office/drawing/2014/main" xmlns="" val="10003"/>
                  </a:ext>
                </a:extLst>
              </a:tr>
              <a:tr h="205740">
                <a:tc>
                  <a:txBody>
                    <a:bodyPr/>
                    <a:lstStyle/>
                    <a:p>
                      <a:r>
                        <a:rPr lang="en-US" sz="900" dirty="0"/>
                        <a:t>50 m – 250 m</a:t>
                      </a:r>
                    </a:p>
                  </a:txBody>
                  <a:tcPr marT="34290" marB="34290"/>
                </a:tc>
                <a:tc>
                  <a:txBody>
                    <a:bodyPr/>
                    <a:lstStyle/>
                    <a:p>
                      <a:r>
                        <a:rPr lang="en-US" sz="900" dirty="0"/>
                        <a:t>5,000</a:t>
                      </a:r>
                    </a:p>
                  </a:txBody>
                  <a:tcPr marT="34290" marB="34290"/>
                </a:tc>
                <a:tc>
                  <a:txBody>
                    <a:bodyPr/>
                    <a:lstStyle/>
                    <a:p>
                      <a:r>
                        <a:rPr lang="en-US" sz="900" dirty="0"/>
                        <a:t>5,000</a:t>
                      </a:r>
                    </a:p>
                  </a:txBody>
                  <a:tcPr marT="34290" marB="34290"/>
                </a:tc>
                <a:extLst>
                  <a:ext uri="{0D108BD9-81ED-4DB2-BD59-A6C34878D82A}">
                    <a16:rowId xmlns:a16="http://schemas.microsoft.com/office/drawing/2014/main" xmlns="" val="10004"/>
                  </a:ext>
                </a:extLst>
              </a:tr>
              <a:tr h="205740">
                <a:tc>
                  <a:txBody>
                    <a:bodyPr/>
                    <a:lstStyle/>
                    <a:p>
                      <a:r>
                        <a:rPr lang="en-US" sz="900" dirty="0"/>
                        <a:t>25-50m</a:t>
                      </a:r>
                    </a:p>
                  </a:txBody>
                  <a:tcPr marT="34290" marB="34290"/>
                </a:tc>
                <a:tc>
                  <a:txBody>
                    <a:bodyPr/>
                    <a:lstStyle/>
                    <a:p>
                      <a:r>
                        <a:rPr lang="en-US" sz="900" dirty="0"/>
                        <a:t>2,500</a:t>
                      </a:r>
                    </a:p>
                  </a:txBody>
                  <a:tcPr marT="34290" marB="34290"/>
                </a:tc>
                <a:tc>
                  <a:txBody>
                    <a:bodyPr/>
                    <a:lstStyle/>
                    <a:p>
                      <a:r>
                        <a:rPr lang="en-US" sz="900" dirty="0"/>
                        <a:t>250</a:t>
                      </a:r>
                    </a:p>
                  </a:txBody>
                  <a:tcPr marT="34290" marB="34290"/>
                </a:tc>
                <a:extLst>
                  <a:ext uri="{0D108BD9-81ED-4DB2-BD59-A6C34878D82A}">
                    <a16:rowId xmlns:a16="http://schemas.microsoft.com/office/drawing/2014/main" xmlns="" val="10005"/>
                  </a:ext>
                </a:extLst>
              </a:tr>
              <a:tr h="205740">
                <a:tc>
                  <a:txBody>
                    <a:bodyPr/>
                    <a:lstStyle/>
                    <a:p>
                      <a:r>
                        <a:rPr lang="en-US" sz="900" dirty="0"/>
                        <a:t>&lt; 25 m</a:t>
                      </a:r>
                    </a:p>
                  </a:txBody>
                  <a:tcPr marT="34290" marB="34290"/>
                </a:tc>
                <a:tc>
                  <a:txBody>
                    <a:bodyPr/>
                    <a:lstStyle/>
                    <a:p>
                      <a:r>
                        <a:rPr lang="en-US" sz="900" dirty="0"/>
                        <a:t>500</a:t>
                      </a:r>
                    </a:p>
                  </a:txBody>
                  <a:tcPr marT="34290" marB="34290"/>
                </a:tc>
                <a:tc>
                  <a:txBody>
                    <a:bodyPr/>
                    <a:lstStyle/>
                    <a:p>
                      <a:r>
                        <a:rPr lang="en-US" sz="900" dirty="0"/>
                        <a:t>500</a:t>
                      </a:r>
                    </a:p>
                  </a:txBody>
                  <a:tcPr marT="34290" marB="34290"/>
                </a:tc>
                <a:extLst>
                  <a:ext uri="{0D108BD9-81ED-4DB2-BD59-A6C34878D82A}">
                    <a16:rowId xmlns:a16="http://schemas.microsoft.com/office/drawing/2014/main" xmlns="" val="10006"/>
                  </a:ext>
                </a:extLst>
              </a:tr>
            </a:tbl>
          </a:graphicData>
        </a:graphic>
      </p:graphicFrame>
      <p:sp>
        <p:nvSpPr>
          <p:cNvPr id="8" name="TextBox 7"/>
          <p:cNvSpPr txBox="1"/>
          <p:nvPr/>
        </p:nvSpPr>
        <p:spPr>
          <a:xfrm>
            <a:off x="6573398" y="1438876"/>
            <a:ext cx="1752600" cy="1038746"/>
          </a:xfrm>
          <a:prstGeom prst="rect">
            <a:avLst/>
          </a:prstGeom>
          <a:noFill/>
          <a:ln>
            <a:solidFill>
              <a:schemeClr val="tx1"/>
            </a:solidFill>
          </a:ln>
        </p:spPr>
        <p:txBody>
          <a:bodyPr wrap="square" lIns="68580" tIns="34290" rIns="68580" bIns="34290" rtlCol="0">
            <a:spAutoFit/>
          </a:bodyPr>
          <a:lstStyle/>
          <a:p>
            <a:r>
              <a:rPr lang="en-US" sz="900" b="1" u="sng" dirty="0">
                <a:solidFill>
                  <a:schemeClr val="bg1"/>
                </a:solidFill>
              </a:rPr>
              <a:t>Example: </a:t>
            </a:r>
            <a:r>
              <a:rPr lang="en-US" sz="900" dirty="0">
                <a:solidFill>
                  <a:schemeClr val="bg1"/>
                </a:solidFill>
              </a:rPr>
              <a:t> A company with annual revenues of 3 billion will need to make a 15,000 Annual contribution to the GCO and another 15,000  (on an annual basis) to join the Action Platform </a:t>
            </a:r>
          </a:p>
        </p:txBody>
      </p:sp>
      <p:sp>
        <p:nvSpPr>
          <p:cNvPr id="7" name="TextBox 6"/>
          <p:cNvSpPr txBox="1"/>
          <p:nvPr/>
        </p:nvSpPr>
        <p:spPr>
          <a:xfrm>
            <a:off x="6990203" y="0"/>
            <a:ext cx="1900409" cy="346249"/>
          </a:xfrm>
          <a:prstGeom prst="rect">
            <a:avLst/>
          </a:prstGeom>
          <a:noFill/>
        </p:spPr>
        <p:txBody>
          <a:bodyPr wrap="square" lIns="68580" tIns="34290" rIns="68580" bIns="34290" rtlCol="0">
            <a:spAutoFit/>
          </a:bodyPr>
          <a:lstStyle/>
          <a:p>
            <a:r>
              <a:rPr lang="en-US" dirty="0">
                <a:solidFill>
                  <a:schemeClr val="accent1"/>
                </a:solidFill>
              </a:rPr>
              <a:t>CONFIDENTIAL</a:t>
            </a:r>
          </a:p>
        </p:txBody>
      </p:sp>
    </p:spTree>
    <p:extLst>
      <p:ext uri="{BB962C8B-B14F-4D97-AF65-F5344CB8AC3E}">
        <p14:creationId xmlns:p14="http://schemas.microsoft.com/office/powerpoint/2010/main" val="341708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96" y="17905"/>
            <a:ext cx="7848600" cy="685799"/>
          </a:xfrm>
        </p:spPr>
        <p:txBody>
          <a:bodyPr>
            <a:normAutofit/>
          </a:bodyPr>
          <a:lstStyle/>
          <a:p>
            <a:r>
              <a:rPr lang="en-US" sz="2700" b="1" dirty="0">
                <a:solidFill>
                  <a:schemeClr val="bg1"/>
                </a:solidFill>
                <a:latin typeface="Flama Extrabold" pitchFamily="50" charset="0"/>
              </a:rPr>
              <a:t>Patron Level Sponsorship </a:t>
            </a:r>
          </a:p>
        </p:txBody>
      </p:sp>
      <p:sp>
        <p:nvSpPr>
          <p:cNvPr id="3" name="Content Placeholder 2"/>
          <p:cNvSpPr>
            <a:spLocks noGrp="1"/>
          </p:cNvSpPr>
          <p:nvPr>
            <p:ph idx="1"/>
          </p:nvPr>
        </p:nvSpPr>
        <p:spPr>
          <a:xfrm>
            <a:off x="268286" y="749147"/>
            <a:ext cx="8610600" cy="3886200"/>
          </a:xfrm>
        </p:spPr>
        <p:txBody>
          <a:bodyPr numCol="1">
            <a:normAutofit/>
          </a:bodyPr>
          <a:lstStyle/>
          <a:p>
            <a:pPr fontAlgn="base"/>
            <a:r>
              <a:rPr lang="en-US" sz="1200" b="1" dirty="0">
                <a:solidFill>
                  <a:schemeClr val="bg1"/>
                </a:solidFill>
                <a:latin typeface="Flama Book" pitchFamily="50" charset="0"/>
              </a:rPr>
              <a:t>While each sponsorship package is tailored to fit the needs of the specific patron sponsor, patron level sponsorship for the water stewardship platform is available for a USD 100,000 annual investment*:</a:t>
            </a:r>
          </a:p>
          <a:p>
            <a:pPr fontAlgn="base"/>
            <a:endParaRPr lang="en-US" sz="1200" b="1" dirty="0">
              <a:solidFill>
                <a:schemeClr val="bg1"/>
              </a:solidFill>
              <a:latin typeface="Flama Book" pitchFamily="50" charset="0"/>
            </a:endParaRPr>
          </a:p>
          <a:p>
            <a:pPr fontAlgn="base"/>
            <a:r>
              <a:rPr lang="en-US" sz="1200" dirty="0">
                <a:solidFill>
                  <a:schemeClr val="bg1"/>
                </a:solidFill>
                <a:latin typeface="Flama Book" pitchFamily="50" charset="0"/>
              </a:rPr>
              <a:t> - Each Action Platform offers up to four organizations the opportunity to assume a leadership position </a:t>
            </a:r>
          </a:p>
          <a:p>
            <a:pPr fontAlgn="base"/>
            <a:endParaRPr lang="en-US" sz="1200" dirty="0">
              <a:solidFill>
                <a:schemeClr val="bg1"/>
              </a:solidFill>
              <a:latin typeface="Flama Book" pitchFamily="50" charset="0"/>
            </a:endParaRPr>
          </a:p>
          <a:p>
            <a:pPr fontAlgn="base"/>
            <a:r>
              <a:rPr lang="en-US" sz="1200" u="sng" dirty="0">
                <a:solidFill>
                  <a:schemeClr val="bg1"/>
                </a:solidFill>
                <a:latin typeface="Flama Book" pitchFamily="50" charset="0"/>
              </a:rPr>
              <a:t>Benefits:</a:t>
            </a:r>
          </a:p>
          <a:p>
            <a:r>
              <a:rPr lang="en-US" sz="1200" dirty="0">
                <a:solidFill>
                  <a:schemeClr val="bg1"/>
                </a:solidFill>
                <a:latin typeface="Flama Book" pitchFamily="50" charset="0"/>
              </a:rPr>
              <a:t>Enjoy visibility on a global platform, among sustainability thought-leaders and experts</a:t>
            </a:r>
          </a:p>
          <a:p>
            <a:r>
              <a:rPr lang="en-US" sz="1200" dirty="0">
                <a:solidFill>
                  <a:schemeClr val="bg1"/>
                </a:solidFill>
                <a:latin typeface="Flama Book" pitchFamily="50" charset="0"/>
              </a:rPr>
              <a:t>Logo/ name recognition in Action Platform specific media and promotional material and at all events and recognition in publications </a:t>
            </a:r>
          </a:p>
          <a:p>
            <a:r>
              <a:rPr lang="en-US" sz="1200" dirty="0">
                <a:solidFill>
                  <a:schemeClr val="bg1"/>
                </a:solidFill>
                <a:latin typeface="Flama Book" pitchFamily="50" charset="0"/>
              </a:rPr>
              <a:t>Help shape strategic direction of the Action Platform</a:t>
            </a:r>
          </a:p>
          <a:p>
            <a:endParaRPr lang="en-US" sz="1200" dirty="0">
              <a:solidFill>
                <a:schemeClr val="bg1"/>
              </a:solidFill>
              <a:latin typeface="Flama Book" pitchFamily="50" charset="0"/>
            </a:endParaRPr>
          </a:p>
          <a:p>
            <a:r>
              <a:rPr lang="en-US" sz="1200" dirty="0">
                <a:solidFill>
                  <a:schemeClr val="bg1"/>
                </a:solidFill>
                <a:latin typeface="Flama Book" pitchFamily="50" charset="0"/>
              </a:rPr>
              <a:t>Patron Sponsorship Package also includes:</a:t>
            </a:r>
          </a:p>
          <a:p>
            <a:r>
              <a:rPr lang="en-US" sz="1200" dirty="0">
                <a:solidFill>
                  <a:schemeClr val="bg1"/>
                </a:solidFill>
                <a:latin typeface="Flama Book" pitchFamily="50" charset="0"/>
              </a:rPr>
              <a:t>Use of Global Compact “We Support” logo.</a:t>
            </a:r>
          </a:p>
          <a:p>
            <a:r>
              <a:rPr lang="en-US" sz="1200" dirty="0">
                <a:solidFill>
                  <a:schemeClr val="bg1"/>
                </a:solidFill>
                <a:latin typeface="Flama Book" pitchFamily="50" charset="0"/>
              </a:rPr>
              <a:t>Concierge relationship management to navigate and work with the UN Global Compact, Action Platforms and Local Networks.</a:t>
            </a:r>
          </a:p>
          <a:p>
            <a:r>
              <a:rPr lang="en-US" sz="1200" dirty="0">
                <a:solidFill>
                  <a:schemeClr val="bg1"/>
                </a:solidFill>
                <a:latin typeface="Flama Book" pitchFamily="50" charset="0"/>
              </a:rPr>
              <a:t>Special and early invitations to UN Global Compact flagship events and programmatic events.</a:t>
            </a:r>
          </a:p>
          <a:p>
            <a:pPr lvl="1"/>
            <a:r>
              <a:rPr lang="en-US" sz="1200" dirty="0">
                <a:solidFill>
                  <a:schemeClr val="bg1"/>
                </a:solidFill>
                <a:latin typeface="Flama Book" pitchFamily="50" charset="0"/>
              </a:rPr>
              <a:t>Participation in high level convening of AP patrons, UNGC Board Members, and UN Heads during General Assembly week</a:t>
            </a:r>
          </a:p>
          <a:p>
            <a:r>
              <a:rPr lang="en-US" sz="1200" dirty="0">
                <a:solidFill>
                  <a:schemeClr val="bg1"/>
                </a:solidFill>
                <a:latin typeface="Flama Book" pitchFamily="50" charset="0"/>
              </a:rPr>
              <a:t>First right of refusal for sponsorship renewal at the end of each calendar year.</a:t>
            </a:r>
          </a:p>
          <a:p>
            <a:endParaRPr lang="en-US" sz="1200" dirty="0">
              <a:solidFill>
                <a:schemeClr val="bg1"/>
              </a:solidFill>
              <a:latin typeface="Flama Book" pitchFamily="50" charset="0"/>
            </a:endParaRPr>
          </a:p>
          <a:p>
            <a:pPr algn="r"/>
            <a:r>
              <a:rPr lang="en-US" sz="1200" dirty="0">
                <a:solidFill>
                  <a:schemeClr val="bg1"/>
                </a:solidFill>
                <a:latin typeface="Flama Book" pitchFamily="50" charset="0"/>
              </a:rPr>
              <a:t>*Please note this investment is in addition to </a:t>
            </a:r>
            <a:r>
              <a:rPr lang="en-US" sz="1200" dirty="0">
                <a:solidFill>
                  <a:schemeClr val="bg1"/>
                </a:solidFill>
                <a:latin typeface="Flama Book" pitchFamily="50" charset="0"/>
                <a:hlinkClick r:id="rId2" action="ppaction://hlinkfile"/>
              </a:rPr>
              <a:t>Global Compact annual contribution</a:t>
            </a:r>
            <a:r>
              <a:rPr lang="en-US" sz="1200" dirty="0"/>
              <a:t>, </a:t>
            </a:r>
            <a:endParaRPr lang="en-US" sz="1200" dirty="0">
              <a:latin typeface="+mn-lt"/>
            </a:endParaRPr>
          </a:p>
          <a:p>
            <a:endParaRPr lang="en-US" sz="1200" dirty="0">
              <a:latin typeface="+mn-lt"/>
            </a:endParaRPr>
          </a:p>
          <a:p>
            <a:endParaRPr lang="en-US" dirty="0">
              <a:latin typeface="+mn-lt"/>
            </a:endParaRPr>
          </a:p>
        </p:txBody>
      </p:sp>
      <p:sp>
        <p:nvSpPr>
          <p:cNvPr id="18" name="Content Placeholder 2"/>
          <p:cNvSpPr txBox="1">
            <a:spLocks/>
          </p:cNvSpPr>
          <p:nvPr/>
        </p:nvSpPr>
        <p:spPr>
          <a:xfrm>
            <a:off x="460374" y="1485900"/>
            <a:ext cx="8226425" cy="3429000"/>
          </a:xfrm>
          <a:prstGeom prst="rect">
            <a:avLst/>
          </a:prstGeom>
        </p:spPr>
        <p:txBody>
          <a:bodyPr vert="horz" lIns="68580" tIns="34290" rIns="68580" bIns="34290" numCol="1" spcCol="205740" rtlCol="0">
            <a:noAutofit/>
          </a:bodyPr>
          <a:lstStyle>
            <a:lvl1pPr marL="176213" indent="-176213" algn="l" defTabSz="457200" rtl="0" eaLnBrk="1" latinLnBrk="0" hangingPunct="1">
              <a:spcBef>
                <a:spcPts val="600"/>
              </a:spcBef>
              <a:buFont typeface="Arial"/>
              <a:buChar char="•"/>
              <a:defRPr sz="1800" b="0" i="0" kern="1200">
                <a:solidFill>
                  <a:schemeClr val="tx2"/>
                </a:solidFill>
                <a:latin typeface="Flama-Book"/>
                <a:ea typeface="+mn-ea"/>
                <a:cs typeface="Flama-Book"/>
              </a:defRPr>
            </a:lvl1pPr>
            <a:lvl2pPr marL="452438" indent="-165100" algn="l" defTabSz="457200" rtl="0" eaLnBrk="1" latinLnBrk="0" hangingPunct="1">
              <a:spcBef>
                <a:spcPts val="300"/>
              </a:spcBef>
              <a:spcAft>
                <a:spcPts val="600"/>
              </a:spcAft>
              <a:buFont typeface="Arial"/>
              <a:buChar char="–"/>
              <a:defRPr sz="1600" b="0" i="0" kern="1200">
                <a:solidFill>
                  <a:schemeClr val="tx2"/>
                </a:solidFill>
                <a:latin typeface="Flama-Light"/>
                <a:ea typeface="+mn-ea"/>
                <a:cs typeface="Flama-Light"/>
              </a:defRPr>
            </a:lvl2pPr>
            <a:lvl3pPr marL="915988" indent="-231775" algn="l" defTabSz="457200" rtl="0" eaLnBrk="1" latinLnBrk="0" hangingPunct="1">
              <a:spcBef>
                <a:spcPct val="20000"/>
              </a:spcBef>
              <a:buFont typeface="Arial"/>
              <a:buChar char="•"/>
              <a:defRPr sz="1200" b="0" i="0" kern="1200">
                <a:solidFill>
                  <a:schemeClr val="tx2"/>
                </a:solidFill>
                <a:latin typeface="Flama-Light"/>
                <a:ea typeface="+mn-ea"/>
                <a:cs typeface="Flama-Light"/>
              </a:defRPr>
            </a:lvl3pPr>
            <a:lvl4pPr marL="1258888" indent="-231775" algn="l" defTabSz="457200" rtl="0" eaLnBrk="1" latinLnBrk="0" hangingPunct="1">
              <a:spcBef>
                <a:spcPct val="20000"/>
              </a:spcBef>
              <a:buFont typeface="Arial"/>
              <a:buChar char="–"/>
              <a:tabLst/>
              <a:defRPr sz="1100" b="0" i="0" kern="1200">
                <a:solidFill>
                  <a:schemeClr val="tx2"/>
                </a:solidFill>
                <a:latin typeface="Flama-Light"/>
                <a:ea typeface="+mn-ea"/>
                <a:cs typeface="Flama-Light"/>
              </a:defRPr>
            </a:lvl4pPr>
            <a:lvl5pPr marL="1601788" indent="-231775" algn="l" defTabSz="457200" rtl="0" eaLnBrk="1" latinLnBrk="0" hangingPunct="1">
              <a:spcBef>
                <a:spcPct val="20000"/>
              </a:spcBef>
              <a:buFont typeface="Arial"/>
              <a:buChar char="»"/>
              <a:defRPr sz="1100" b="0" i="0" kern="1200">
                <a:solidFill>
                  <a:schemeClr val="tx2"/>
                </a:solidFill>
                <a:latin typeface="Flama-Light"/>
                <a:ea typeface="+mn-ea"/>
                <a:cs typeface="Flam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100" dirty="0">
              <a:latin typeface="+mj-lt"/>
            </a:endParaRPr>
          </a:p>
          <a:p>
            <a:pPr marL="0" indent="0">
              <a:buNone/>
            </a:pPr>
            <a:endParaRPr lang="en-US" sz="1100" b="1" dirty="0"/>
          </a:p>
          <a:p>
            <a:pPr marL="0" indent="0">
              <a:buNone/>
            </a:pPr>
            <a:endParaRPr lang="en-US" sz="1100" b="1" dirty="0"/>
          </a:p>
          <a:p>
            <a:pPr marL="0" indent="0">
              <a:buNone/>
            </a:pPr>
            <a:endParaRPr lang="en-US" sz="1100" b="1" dirty="0"/>
          </a:p>
          <a:p>
            <a:pPr marL="0" indent="0">
              <a:buNone/>
            </a:pPr>
            <a:endParaRPr lang="en-US" sz="1100" dirty="0"/>
          </a:p>
          <a:p>
            <a:pPr marL="0" indent="0">
              <a:buNone/>
            </a:pPr>
            <a:endParaRPr lang="en-US" sz="1100" b="1" dirty="0"/>
          </a:p>
          <a:p>
            <a:pPr marL="0" indent="0">
              <a:buNone/>
            </a:pPr>
            <a:endParaRPr lang="en-US" sz="1100" b="1" dirty="0"/>
          </a:p>
        </p:txBody>
      </p:sp>
      <p:sp>
        <p:nvSpPr>
          <p:cNvPr id="6" name="TextBox 5"/>
          <p:cNvSpPr txBox="1"/>
          <p:nvPr/>
        </p:nvSpPr>
        <p:spPr>
          <a:xfrm>
            <a:off x="6990203" y="0"/>
            <a:ext cx="1900409" cy="346249"/>
          </a:xfrm>
          <a:prstGeom prst="rect">
            <a:avLst/>
          </a:prstGeom>
          <a:noFill/>
        </p:spPr>
        <p:txBody>
          <a:bodyPr wrap="square" lIns="68580" tIns="34290" rIns="68580" bIns="34290" rtlCol="0">
            <a:spAutoFit/>
          </a:bodyPr>
          <a:lstStyle/>
          <a:p>
            <a:r>
              <a:rPr lang="en-US" dirty="0">
                <a:solidFill>
                  <a:schemeClr val="accent1"/>
                </a:solidFill>
              </a:rPr>
              <a:t>CONFIDENTIAL</a:t>
            </a:r>
          </a:p>
        </p:txBody>
      </p:sp>
    </p:spTree>
    <p:extLst>
      <p:ext uri="{BB962C8B-B14F-4D97-AF65-F5344CB8AC3E}">
        <p14:creationId xmlns:p14="http://schemas.microsoft.com/office/powerpoint/2010/main" val="59585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1"/>
          <p:cNvSpPr>
            <a:spLocks noGrp="1"/>
          </p:cNvSpPr>
          <p:nvPr>
            <p:ph type="title"/>
          </p:nvPr>
        </p:nvSpPr>
        <p:spPr>
          <a:xfrm>
            <a:off x="645075" y="968742"/>
            <a:ext cx="8035528" cy="903685"/>
          </a:xfrm>
        </p:spPr>
        <p:txBody>
          <a:bodyPr>
            <a:normAutofit fontScale="90000"/>
          </a:bodyPr>
          <a:lstStyle/>
          <a:p>
            <a:pPr algn="ctr" eaLnBrk="1" hangingPunct="1"/>
            <a:r>
              <a:rPr lang="en-US" sz="3000" b="1" dirty="0">
                <a:solidFill>
                  <a:prstClr val="white"/>
                </a:solidFill>
                <a:latin typeface="Flama Extrabold" pitchFamily="50" charset="0"/>
                <a:cs typeface="Times New Roman" pitchFamily="18" charset="0"/>
              </a:rPr>
              <a:t>CEO Water Mandate </a:t>
            </a:r>
            <a:br>
              <a:rPr lang="en-US" sz="3000" b="1" dirty="0">
                <a:solidFill>
                  <a:prstClr val="white"/>
                </a:solidFill>
                <a:latin typeface="Flama Extrabold" pitchFamily="50" charset="0"/>
                <a:cs typeface="Times New Roman" pitchFamily="18" charset="0"/>
              </a:rPr>
            </a:br>
            <a:r>
              <a:rPr lang="en-US" sz="3000" b="1" dirty="0">
                <a:solidFill>
                  <a:prstClr val="white"/>
                </a:solidFill>
                <a:latin typeface="Flama Extrabold" pitchFamily="50" charset="0"/>
                <a:cs typeface="Times New Roman" pitchFamily="18" charset="0"/>
              </a:rPr>
              <a:t>Objective</a:t>
            </a:r>
            <a:r>
              <a:rPr lang="en-US" sz="2700" b="1" dirty="0">
                <a:solidFill>
                  <a:prstClr val="white"/>
                </a:solidFill>
                <a:latin typeface="Flama Extrabold" pitchFamily="50" charset="0"/>
                <a:cs typeface="Times New Roman" pitchFamily="18" charset="0"/>
              </a:rPr>
              <a:t/>
            </a:r>
            <a:br>
              <a:rPr lang="en-US" sz="2700" b="1" dirty="0">
                <a:solidFill>
                  <a:prstClr val="white"/>
                </a:solidFill>
                <a:latin typeface="Flama Extrabold" pitchFamily="50" charset="0"/>
                <a:cs typeface="Times New Roman" pitchFamily="18" charset="0"/>
              </a:rPr>
            </a:br>
            <a:r>
              <a:rPr lang="en-US" b="1" dirty="0">
                <a:solidFill>
                  <a:prstClr val="white"/>
                </a:solidFill>
                <a:latin typeface="Cambria" panose="02040503050406030204" pitchFamily="18" charset="0"/>
                <a:cs typeface="Times New Roman" pitchFamily="18" charset="0"/>
              </a:rPr>
              <a:t/>
            </a:r>
            <a:br>
              <a:rPr lang="en-US" b="1" dirty="0">
                <a:solidFill>
                  <a:prstClr val="white"/>
                </a:solidFill>
                <a:latin typeface="Cambria" panose="02040503050406030204" pitchFamily="18" charset="0"/>
                <a:cs typeface="Times New Roman" pitchFamily="18" charset="0"/>
              </a:rPr>
            </a:br>
            <a:r>
              <a:rPr lang="en-US" b="1" dirty="0">
                <a:solidFill>
                  <a:prstClr val="white"/>
                </a:solidFill>
                <a:latin typeface="Flama Book" pitchFamily="50" charset="0"/>
              </a:rPr>
              <a:t>To mobilize a critical mass of business leaders </a:t>
            </a:r>
            <a:br>
              <a:rPr lang="en-US" b="1" dirty="0">
                <a:solidFill>
                  <a:prstClr val="white"/>
                </a:solidFill>
                <a:latin typeface="Flama Book" pitchFamily="50" charset="0"/>
              </a:rPr>
            </a:br>
            <a:r>
              <a:rPr lang="en-US" b="1" dirty="0">
                <a:solidFill>
                  <a:prstClr val="white"/>
                </a:solidFill>
                <a:latin typeface="Flama Book" pitchFamily="50" charset="0"/>
              </a:rPr>
              <a:t>to address global water challenges</a:t>
            </a:r>
            <a:br>
              <a:rPr lang="en-US" b="1" dirty="0">
                <a:solidFill>
                  <a:prstClr val="white"/>
                </a:solidFill>
                <a:latin typeface="Flama Book" pitchFamily="50" charset="0"/>
              </a:rPr>
            </a:br>
            <a:r>
              <a:rPr lang="en-US" b="1" dirty="0">
                <a:solidFill>
                  <a:prstClr val="white"/>
                </a:solidFill>
                <a:latin typeface="Flama Book" pitchFamily="50" charset="0"/>
              </a:rPr>
              <a:t>through corporate water stewardship, </a:t>
            </a:r>
            <a:br>
              <a:rPr lang="en-US" b="1" dirty="0">
                <a:solidFill>
                  <a:prstClr val="white"/>
                </a:solidFill>
                <a:latin typeface="Flama Book" pitchFamily="50" charset="0"/>
              </a:rPr>
            </a:br>
            <a:r>
              <a:rPr lang="en-US" b="1" dirty="0">
                <a:solidFill>
                  <a:prstClr val="white"/>
                </a:solidFill>
                <a:latin typeface="Flama Book" pitchFamily="50" charset="0"/>
              </a:rPr>
              <a:t>in partnership with the United Nations, governments,</a:t>
            </a:r>
            <a:br>
              <a:rPr lang="en-US" b="1" dirty="0">
                <a:solidFill>
                  <a:prstClr val="white"/>
                </a:solidFill>
                <a:latin typeface="Flama Book" pitchFamily="50" charset="0"/>
              </a:rPr>
            </a:br>
            <a:r>
              <a:rPr lang="en-US" b="1" dirty="0">
                <a:solidFill>
                  <a:prstClr val="white"/>
                </a:solidFill>
                <a:latin typeface="Flama Book" pitchFamily="50" charset="0"/>
              </a:rPr>
              <a:t>civil society organizations, and other stakeholders</a:t>
            </a:r>
            <a:endParaRPr lang="en-US" dirty="0">
              <a:latin typeface="Flama Extrabold" pitchFamily="50" charset="0"/>
            </a:endParaRPr>
          </a:p>
        </p:txBody>
      </p:sp>
      <p:sp>
        <p:nvSpPr>
          <p:cNvPr id="2" name="Rectangle 1"/>
          <p:cNvSpPr/>
          <p:nvPr/>
        </p:nvSpPr>
        <p:spPr>
          <a:xfrm>
            <a:off x="0" y="2947427"/>
            <a:ext cx="9144000" cy="156990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800"/>
            <a:endParaRPr lang="en-US" sz="1100" kern="0">
              <a:solidFill>
                <a:srgbClr val="FFFFFF"/>
              </a:solidFill>
              <a:sym typeface="Arial"/>
            </a:endParaRPr>
          </a:p>
        </p:txBody>
      </p:sp>
      <p:grpSp>
        <p:nvGrpSpPr>
          <p:cNvPr id="28" name="Group 27"/>
          <p:cNvGrpSpPr/>
          <p:nvPr/>
        </p:nvGrpSpPr>
        <p:grpSpPr>
          <a:xfrm>
            <a:off x="5731331" y="3162530"/>
            <a:ext cx="1028700" cy="937260"/>
            <a:chOff x="6139545" y="1701245"/>
            <a:chExt cx="1371600" cy="1249680"/>
          </a:xfrm>
        </p:grpSpPr>
        <p:sp>
          <p:nvSpPr>
            <p:cNvPr id="29" name="Rounded Rectangle 28"/>
            <p:cNvSpPr>
              <a:spLocks/>
            </p:cNvSpPr>
            <p:nvPr/>
          </p:nvSpPr>
          <p:spPr>
            <a:xfrm>
              <a:off x="6139545" y="2402285"/>
              <a:ext cx="1371600" cy="54864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Times New Roman"/>
                  <a:sym typeface="Arial"/>
                </a:rPr>
                <a:t>COMMUNITY ENGAGEMENT</a:t>
              </a:r>
              <a:endParaRPr lang="en-US" sz="700" b="1" kern="0">
                <a:solidFill>
                  <a:prstClr val="white"/>
                </a:solidFill>
                <a:latin typeface="Arial Black" panose="020B0A04020102020204" pitchFamily="34" charset="0"/>
                <a:ea typeface="Calibri"/>
                <a:cs typeface="Times New Roman"/>
                <a:sym typeface="Arial"/>
              </a:endParaRPr>
            </a:p>
          </p:txBody>
        </p:sp>
        <p:grpSp>
          <p:nvGrpSpPr>
            <p:cNvPr id="30" name="Group 29"/>
            <p:cNvGrpSpPr/>
            <p:nvPr/>
          </p:nvGrpSpPr>
          <p:grpSpPr>
            <a:xfrm>
              <a:off x="6505305" y="1701245"/>
              <a:ext cx="640080" cy="640080"/>
              <a:chOff x="6505305" y="1701245"/>
              <a:chExt cx="640080" cy="640080"/>
            </a:xfrm>
          </p:grpSpPr>
          <p:sp>
            <p:nvSpPr>
              <p:cNvPr id="31" name="Rounded Rectangle 30"/>
              <p:cNvSpPr>
                <a:spLocks/>
              </p:cNvSpPr>
              <p:nvPr/>
            </p:nvSpPr>
            <p:spPr>
              <a:xfrm>
                <a:off x="6505305" y="1701245"/>
                <a:ext cx="640080" cy="64008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lnSpc>
                    <a:spcPct val="115000"/>
                  </a:lnSpc>
                  <a:spcBef>
                    <a:spcPct val="0"/>
                  </a:spcBef>
                  <a:spcAft>
                    <a:spcPct val="0"/>
                  </a:spcAft>
                </a:pPr>
                <a:endParaRPr lang="en-US" sz="700" kern="0">
                  <a:solidFill>
                    <a:prstClr val="white"/>
                  </a:solidFill>
                  <a:ea typeface="Calibri"/>
                  <a:cs typeface="Times New Roman"/>
                  <a:sym typeface="Arial"/>
                </a:endParaRPr>
              </a:p>
            </p:txBody>
          </p:sp>
          <p:pic>
            <p:nvPicPr>
              <p:cNvPr id="32" name="Picture 5" descr="C:\Users\hrippman\Desktop\coope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025" y="1746965"/>
                <a:ext cx="548640" cy="548640"/>
              </a:xfrm>
              <a:prstGeom prst="rect">
                <a:avLst/>
              </a:prstGeom>
              <a:solidFill>
                <a:srgbClr val="ED1C24"/>
              </a:solidFill>
            </p:spPr>
          </p:pic>
        </p:grpSp>
      </p:grpSp>
      <p:grpSp>
        <p:nvGrpSpPr>
          <p:cNvPr id="33" name="Group 32"/>
          <p:cNvGrpSpPr/>
          <p:nvPr/>
        </p:nvGrpSpPr>
        <p:grpSpPr>
          <a:xfrm>
            <a:off x="3477987" y="3162530"/>
            <a:ext cx="1028700" cy="937260"/>
            <a:chOff x="5769175" y="3322320"/>
            <a:chExt cx="1371600" cy="1249680"/>
          </a:xfrm>
        </p:grpSpPr>
        <p:pic>
          <p:nvPicPr>
            <p:cNvPr id="34" name="Picture 5" descr="C:\Users\hrippman\Desktop\UNGC colors and graphics\engage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899" y="3322320"/>
              <a:ext cx="636153" cy="640080"/>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a:spLocks/>
            </p:cNvSpPr>
            <p:nvPr/>
          </p:nvSpPr>
          <p:spPr>
            <a:xfrm>
              <a:off x="5769175" y="4023360"/>
              <a:ext cx="1371600" cy="548640"/>
            </a:xfrm>
            <a:prstGeom prst="roundRect">
              <a:avLst/>
            </a:prstGeom>
            <a:solidFill>
              <a:srgbClr val="0054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Times New Roman"/>
                  <a:sym typeface="Arial"/>
                </a:rPr>
                <a:t>COLLECTIVE ACTION</a:t>
              </a:r>
              <a:endParaRPr lang="en-US" sz="700" b="1" kern="0">
                <a:solidFill>
                  <a:prstClr val="white"/>
                </a:solidFill>
                <a:latin typeface="Arial Black" panose="020B0A04020102020204" pitchFamily="34" charset="0"/>
                <a:ea typeface="Calibri"/>
                <a:cs typeface="Times New Roman"/>
                <a:sym typeface="Arial"/>
              </a:endParaRPr>
            </a:p>
          </p:txBody>
        </p:sp>
      </p:grpSp>
      <p:grpSp>
        <p:nvGrpSpPr>
          <p:cNvPr id="36" name="Group 35"/>
          <p:cNvGrpSpPr/>
          <p:nvPr/>
        </p:nvGrpSpPr>
        <p:grpSpPr>
          <a:xfrm>
            <a:off x="1224644" y="3162530"/>
            <a:ext cx="1028700" cy="937260"/>
            <a:chOff x="558380" y="3322320"/>
            <a:chExt cx="1371600" cy="1249680"/>
          </a:xfrm>
        </p:grpSpPr>
        <p:grpSp>
          <p:nvGrpSpPr>
            <p:cNvPr id="37" name="Group 36"/>
            <p:cNvGrpSpPr/>
            <p:nvPr/>
          </p:nvGrpSpPr>
          <p:grpSpPr>
            <a:xfrm>
              <a:off x="749516" y="3322320"/>
              <a:ext cx="989329" cy="640080"/>
              <a:chOff x="164746" y="142875"/>
              <a:chExt cx="1044506" cy="640080"/>
            </a:xfrm>
          </p:grpSpPr>
          <p:pic>
            <p:nvPicPr>
              <p:cNvPr id="39" name="Picture 38" descr="C:\Users\hrippman\Desktop\Diy-Far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746" y="325755"/>
                <a:ext cx="45719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C:\Users\hrippman\Desktop\UNGC colors and graphics\operation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454" y="142875"/>
                <a:ext cx="552798" cy="64008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ounded Rectangle 37"/>
            <p:cNvSpPr>
              <a:spLocks/>
            </p:cNvSpPr>
            <p:nvPr/>
          </p:nvSpPr>
          <p:spPr>
            <a:xfrm>
              <a:off x="558380" y="4023360"/>
              <a:ext cx="1371600" cy="548640"/>
            </a:xfrm>
            <a:prstGeom prst="roundRect">
              <a:avLst/>
            </a:prstGeom>
            <a:solidFill>
              <a:srgbClr val="0195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lnSpc>
                  <a:spcPct val="115000"/>
                </a:lnSpc>
                <a:spcBef>
                  <a:spcPct val="0"/>
                </a:spcBef>
                <a:spcAft>
                  <a:spcPct val="0"/>
                </a:spcAft>
              </a:pPr>
              <a:r>
                <a:rPr lang="en-US" sz="700" b="1" kern="0" dirty="0">
                  <a:solidFill>
                    <a:srgbClr val="FFFFFF"/>
                  </a:solidFill>
                  <a:latin typeface="Arial Black" panose="020B0A04020102020204" pitchFamily="34" charset="0"/>
                  <a:ea typeface="Calibri"/>
                  <a:cs typeface="Cambria"/>
                  <a:sym typeface="Arial"/>
                </a:rPr>
                <a:t>DIRECT OPERATIONS</a:t>
              </a:r>
              <a:endParaRPr lang="en-US" sz="700" b="1" kern="0" dirty="0">
                <a:solidFill>
                  <a:prstClr val="white"/>
                </a:solidFill>
                <a:latin typeface="Arial Black" panose="020B0A04020102020204" pitchFamily="34" charset="0"/>
                <a:ea typeface="Calibri"/>
                <a:cs typeface="Times New Roman"/>
                <a:sym typeface="Arial"/>
              </a:endParaRPr>
            </a:p>
          </p:txBody>
        </p:sp>
      </p:grpSp>
      <p:grpSp>
        <p:nvGrpSpPr>
          <p:cNvPr id="41" name="Group 40"/>
          <p:cNvGrpSpPr/>
          <p:nvPr/>
        </p:nvGrpSpPr>
        <p:grpSpPr>
          <a:xfrm>
            <a:off x="2351315" y="3162530"/>
            <a:ext cx="1028700" cy="937260"/>
            <a:chOff x="1901058" y="3322320"/>
            <a:chExt cx="1371600" cy="1249680"/>
          </a:xfrm>
        </p:grpSpPr>
        <p:pic>
          <p:nvPicPr>
            <p:cNvPr id="42" name="Picture 4" descr="C:\Users\hrippman\Desktop\UNGC colors and graphics\contex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3246" y="3322320"/>
              <a:ext cx="707224" cy="640080"/>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42"/>
            <p:cNvSpPr>
              <a:spLocks/>
            </p:cNvSpPr>
            <p:nvPr/>
          </p:nvSpPr>
          <p:spPr>
            <a:xfrm>
              <a:off x="1901058" y="4023360"/>
              <a:ext cx="1371600" cy="548640"/>
            </a:xfrm>
            <a:prstGeom prst="roundRect">
              <a:avLst/>
            </a:prstGeom>
            <a:solidFill>
              <a:srgbClr val="52C6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Cambria"/>
                  <a:sym typeface="Arial"/>
                </a:rPr>
                <a:t>SUPPLY CHAIN</a:t>
              </a:r>
            </a:p>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Cambria"/>
                  <a:sym typeface="Arial"/>
                </a:rPr>
                <a:t>AND WATERSHEDS</a:t>
              </a:r>
              <a:endParaRPr lang="en-US" sz="700" b="1" kern="0">
                <a:solidFill>
                  <a:prstClr val="white"/>
                </a:solidFill>
                <a:latin typeface="Arial Black" panose="020B0A04020102020204" pitchFamily="34" charset="0"/>
                <a:ea typeface="Calibri"/>
                <a:cs typeface="Times New Roman"/>
                <a:sym typeface="Arial"/>
              </a:endParaRPr>
            </a:p>
          </p:txBody>
        </p:sp>
      </p:grpSp>
      <p:grpSp>
        <p:nvGrpSpPr>
          <p:cNvPr id="44" name="Group 43"/>
          <p:cNvGrpSpPr/>
          <p:nvPr/>
        </p:nvGrpSpPr>
        <p:grpSpPr>
          <a:xfrm>
            <a:off x="4604659" y="3162530"/>
            <a:ext cx="1028700" cy="937260"/>
            <a:chOff x="4543611" y="3322320"/>
            <a:chExt cx="1371600" cy="1249680"/>
          </a:xfrm>
        </p:grpSpPr>
        <p:pic>
          <p:nvPicPr>
            <p:cNvPr id="45" name="Picture 2" descr="C:\Users\hrippman\Desktop\government buildi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4875" y="3322320"/>
              <a:ext cx="669073" cy="640080"/>
            </a:xfrm>
            <a:prstGeom prst="rect">
              <a:avLst/>
            </a:prstGeom>
            <a:noFill/>
            <a:extLst>
              <a:ext uri="{909E8E84-426E-40DD-AFC4-6F175D3DCCD1}">
                <a14:hiddenFill xmlns:a14="http://schemas.microsoft.com/office/drawing/2010/main">
                  <a:solidFill>
                    <a:srgbClr val="FFFFFF"/>
                  </a:solidFill>
                </a14:hiddenFill>
              </a:ext>
            </a:extLst>
          </p:spPr>
        </p:pic>
        <p:sp>
          <p:nvSpPr>
            <p:cNvPr id="46" name="Rounded Rectangle 45"/>
            <p:cNvSpPr>
              <a:spLocks/>
            </p:cNvSpPr>
            <p:nvPr/>
          </p:nvSpPr>
          <p:spPr>
            <a:xfrm>
              <a:off x="4543611" y="4023360"/>
              <a:ext cx="1371600" cy="548640"/>
            </a:xfrm>
            <a:prstGeom prst="roundRect">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Times New Roman"/>
                  <a:sym typeface="Arial"/>
                </a:rPr>
                <a:t>PUBLIC</a:t>
              </a:r>
            </a:p>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Times New Roman"/>
                  <a:sym typeface="Arial"/>
                </a:rPr>
                <a:t>POLICY</a:t>
              </a:r>
              <a:endParaRPr lang="en-US" sz="700" b="1" kern="0">
                <a:solidFill>
                  <a:prstClr val="white"/>
                </a:solidFill>
                <a:latin typeface="Arial Black" panose="020B0A04020102020204" pitchFamily="34" charset="0"/>
                <a:ea typeface="Calibri"/>
                <a:cs typeface="Times New Roman"/>
                <a:sym typeface="Arial"/>
              </a:endParaRPr>
            </a:p>
          </p:txBody>
        </p:sp>
      </p:grpSp>
      <p:grpSp>
        <p:nvGrpSpPr>
          <p:cNvPr id="47" name="Group 46"/>
          <p:cNvGrpSpPr/>
          <p:nvPr/>
        </p:nvGrpSpPr>
        <p:grpSpPr>
          <a:xfrm>
            <a:off x="6858002" y="3162530"/>
            <a:ext cx="1028700" cy="937260"/>
            <a:chOff x="7641774" y="1701245"/>
            <a:chExt cx="1371600" cy="1249680"/>
          </a:xfrm>
        </p:grpSpPr>
        <p:pic>
          <p:nvPicPr>
            <p:cNvPr id="48" name="Picture 3" descr="C:\Users\hrippman\Desktop\UNGC colors and graphics\communicati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6846" y="1701245"/>
              <a:ext cx="981456" cy="640080"/>
            </a:xfrm>
            <a:prstGeom prst="rect">
              <a:avLst/>
            </a:prstGeom>
            <a:noFill/>
            <a:extLst>
              <a:ext uri="{909E8E84-426E-40DD-AFC4-6F175D3DCCD1}">
                <a14:hiddenFill xmlns:a14="http://schemas.microsoft.com/office/drawing/2010/main">
                  <a:solidFill>
                    <a:srgbClr val="FFFFFF"/>
                  </a:solidFill>
                </a14:hiddenFill>
              </a:ext>
            </a:extLst>
          </p:spPr>
        </p:pic>
        <p:sp>
          <p:nvSpPr>
            <p:cNvPr id="49" name="Rounded Rectangle 48"/>
            <p:cNvSpPr>
              <a:spLocks/>
            </p:cNvSpPr>
            <p:nvPr/>
          </p:nvSpPr>
          <p:spPr>
            <a:xfrm>
              <a:off x="7641774" y="2402285"/>
              <a:ext cx="1371600" cy="548640"/>
            </a:xfrm>
            <a:prstGeom prst="roundRect">
              <a:avLst/>
            </a:prstGeom>
            <a:solidFill>
              <a:srgbClr val="688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Times New Roman"/>
                  <a:sym typeface="Arial"/>
                </a:rPr>
                <a:t>TRANSPARENCY AND DISCLOSURE</a:t>
              </a:r>
              <a:endParaRPr lang="en-US" sz="700" b="1" kern="0">
                <a:solidFill>
                  <a:prstClr val="white"/>
                </a:solidFill>
                <a:latin typeface="Arial Black" panose="020B0A04020102020204" pitchFamily="34" charset="0"/>
                <a:ea typeface="Calibri"/>
                <a:cs typeface="Times New Roman"/>
                <a:sym typeface="Arial"/>
              </a:endParaRPr>
            </a:p>
          </p:txBody>
        </p:sp>
      </p:grpSp>
      <p:sp>
        <p:nvSpPr>
          <p:cNvPr id="50" name="TextBox 49"/>
          <p:cNvSpPr txBox="1"/>
          <p:nvPr/>
        </p:nvSpPr>
        <p:spPr>
          <a:xfrm>
            <a:off x="6990205" y="3"/>
            <a:ext cx="1900409" cy="242372"/>
          </a:xfrm>
          <a:prstGeom prst="rect">
            <a:avLst/>
          </a:prstGeom>
          <a:noFill/>
        </p:spPr>
        <p:txBody>
          <a:bodyPr wrap="square" lIns="68579" tIns="34289" rIns="68579" bIns="34289" rtlCol="0">
            <a:spAutoFit/>
          </a:bodyPr>
          <a:lstStyle/>
          <a:p>
            <a:pPr defTabSz="685800"/>
            <a:r>
              <a:rPr lang="en-US" sz="1100" kern="0" dirty="0">
                <a:solidFill>
                  <a:srgbClr val="EA1C2C"/>
                </a:solidFill>
                <a:cs typeface="Arial"/>
                <a:sym typeface="Arial"/>
              </a:rPr>
              <a:t>CONFIDENTIAL</a:t>
            </a:r>
          </a:p>
        </p:txBody>
      </p:sp>
    </p:spTree>
    <p:extLst>
      <p:ext uri="{BB962C8B-B14F-4D97-AF65-F5344CB8AC3E}">
        <p14:creationId xmlns:p14="http://schemas.microsoft.com/office/powerpoint/2010/main" val="169868350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164865" y="-54415"/>
            <a:ext cx="8035528" cy="903685"/>
          </a:xfrm>
        </p:spPr>
        <p:txBody>
          <a:bodyPr>
            <a:normAutofit/>
          </a:bodyPr>
          <a:lstStyle/>
          <a:p>
            <a:pPr algn="ctr"/>
            <a:r>
              <a:rPr lang="en-US" b="1" dirty="0">
                <a:solidFill>
                  <a:schemeClr val="bg1"/>
                </a:solidFill>
                <a:latin typeface="Flama Extrabold" pitchFamily="50" charset="0"/>
                <a:cs typeface="Times New Roman" pitchFamily="18" charset="0"/>
              </a:rPr>
              <a:t>CEO Water Mandate 2016-2018 Strategic Plan</a:t>
            </a:r>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15" name="TextBox 14"/>
          <p:cNvSpPr txBox="1"/>
          <p:nvPr/>
        </p:nvSpPr>
        <p:spPr>
          <a:xfrm>
            <a:off x="7243593" y="-54413"/>
            <a:ext cx="1900409" cy="242372"/>
          </a:xfrm>
          <a:prstGeom prst="rect">
            <a:avLst/>
          </a:prstGeom>
          <a:noFill/>
        </p:spPr>
        <p:txBody>
          <a:bodyPr wrap="square" lIns="68579" tIns="34289" rIns="68579" bIns="34289" rtlCol="0">
            <a:spAutoFit/>
          </a:bodyPr>
          <a:lstStyle/>
          <a:p>
            <a:pPr defTabSz="685800"/>
            <a:r>
              <a:rPr lang="en-US" sz="1100" kern="0" dirty="0">
                <a:solidFill>
                  <a:srgbClr val="EA1C2C"/>
                </a:solidFill>
                <a:cs typeface="Arial"/>
                <a:sym typeface="Arial"/>
              </a:rPr>
              <a:t>CONFIDENTIAL</a:t>
            </a:r>
          </a:p>
        </p:txBody>
      </p:sp>
      <p:graphicFrame>
        <p:nvGraphicFramePr>
          <p:cNvPr id="16" name="Table 15"/>
          <p:cNvGraphicFramePr>
            <a:graphicFrameLocks noGrp="1"/>
          </p:cNvGraphicFramePr>
          <p:nvPr>
            <p:extLst>
              <p:ext uri="{D42A27DB-BD31-4B8C-83A1-F6EECF244321}">
                <p14:modId xmlns:p14="http://schemas.microsoft.com/office/powerpoint/2010/main" val="2025761933"/>
              </p:ext>
            </p:extLst>
          </p:nvPr>
        </p:nvGraphicFramePr>
        <p:xfrm>
          <a:off x="1494677" y="810223"/>
          <a:ext cx="6198719" cy="3674650"/>
        </p:xfrm>
        <a:graphic>
          <a:graphicData uri="http://schemas.openxmlformats.org/drawingml/2006/table">
            <a:tbl>
              <a:tblPr firstRow="1" bandRow="1">
                <a:tableStyleId>{93296810-A885-4BE3-A3E7-6D5BEEA58F35}</a:tableStyleId>
              </a:tblPr>
              <a:tblGrid>
                <a:gridCol w="400051">
                  <a:extLst>
                    <a:ext uri="{9D8B030D-6E8A-4147-A177-3AD203B41FA5}">
                      <a16:colId xmlns:a16="http://schemas.microsoft.com/office/drawing/2014/main" xmlns="" val="20000"/>
                    </a:ext>
                  </a:extLst>
                </a:gridCol>
                <a:gridCol w="513499">
                  <a:extLst>
                    <a:ext uri="{9D8B030D-6E8A-4147-A177-3AD203B41FA5}">
                      <a16:colId xmlns:a16="http://schemas.microsoft.com/office/drawing/2014/main" xmlns="" val="20001"/>
                    </a:ext>
                  </a:extLst>
                </a:gridCol>
                <a:gridCol w="1372451">
                  <a:extLst>
                    <a:ext uri="{9D8B030D-6E8A-4147-A177-3AD203B41FA5}">
                      <a16:colId xmlns:a16="http://schemas.microsoft.com/office/drawing/2014/main" xmlns="" val="20002"/>
                    </a:ext>
                  </a:extLst>
                </a:gridCol>
                <a:gridCol w="636131">
                  <a:extLst>
                    <a:ext uri="{9D8B030D-6E8A-4147-A177-3AD203B41FA5}">
                      <a16:colId xmlns:a16="http://schemas.microsoft.com/office/drawing/2014/main" xmlns="" val="20003"/>
                    </a:ext>
                  </a:extLst>
                </a:gridCol>
                <a:gridCol w="1422109">
                  <a:extLst>
                    <a:ext uri="{9D8B030D-6E8A-4147-A177-3AD203B41FA5}">
                      <a16:colId xmlns:a16="http://schemas.microsoft.com/office/drawing/2014/main" xmlns="" val="20004"/>
                    </a:ext>
                  </a:extLst>
                </a:gridCol>
                <a:gridCol w="657749">
                  <a:extLst>
                    <a:ext uri="{9D8B030D-6E8A-4147-A177-3AD203B41FA5}">
                      <a16:colId xmlns:a16="http://schemas.microsoft.com/office/drawing/2014/main" xmlns="" val="20005"/>
                    </a:ext>
                  </a:extLst>
                </a:gridCol>
                <a:gridCol w="1196729">
                  <a:extLst>
                    <a:ext uri="{9D8B030D-6E8A-4147-A177-3AD203B41FA5}">
                      <a16:colId xmlns:a16="http://schemas.microsoft.com/office/drawing/2014/main" xmlns="" val="20006"/>
                    </a:ext>
                  </a:extLst>
                </a:gridCol>
              </a:tblGrid>
              <a:tr h="451187">
                <a:tc rowSpan="2">
                  <a:txBody>
                    <a:bodyPr/>
                    <a:lstStyle/>
                    <a:p>
                      <a:pPr marL="0" marR="0" algn="ctr">
                        <a:lnSpc>
                          <a:spcPct val="115000"/>
                        </a:lnSpc>
                        <a:spcBef>
                          <a:spcPts val="0"/>
                        </a:spcBef>
                        <a:spcAft>
                          <a:spcPts val="0"/>
                        </a:spcAft>
                      </a:pPr>
                      <a:r>
                        <a:rPr lang="en-US" sz="900" dirty="0">
                          <a:effectLst/>
                        </a:rPr>
                        <a:t>GOALS</a:t>
                      </a:r>
                      <a:endParaRPr lang="en-US" sz="900" b="1" dirty="0">
                        <a:solidFill>
                          <a:schemeClr val="bg1"/>
                        </a:solidFill>
                        <a:effectLst/>
                        <a:latin typeface="Flama Book" pitchFamily="50" charset="0"/>
                      </a:endParaRPr>
                    </a:p>
                  </a:txBody>
                  <a:tcPr marL="28426" marR="28426" marT="28426" marB="28426" vert="vert270" anchor="ctr">
                    <a:solidFill>
                      <a:schemeClr val="bg2"/>
                    </a:solidFill>
                  </a:tcPr>
                </a:tc>
                <a:tc gridSpan="6">
                  <a:txBody>
                    <a:bodyPr/>
                    <a:lstStyle/>
                    <a:p>
                      <a:pPr marL="0" marR="0" algn="ctr">
                        <a:lnSpc>
                          <a:spcPct val="115000"/>
                        </a:lnSpc>
                        <a:spcBef>
                          <a:spcPts val="0"/>
                        </a:spcBef>
                        <a:spcAft>
                          <a:spcPts val="0"/>
                        </a:spcAft>
                      </a:pPr>
                      <a:r>
                        <a:rPr lang="en-US" sz="1100" dirty="0">
                          <a:effectLst/>
                        </a:rPr>
                        <a:t>Support Achievement of 2030 Sustainable Development Goal 6:</a:t>
                      </a:r>
                    </a:p>
                    <a:p>
                      <a:pPr marL="0" marR="0" algn="ctr">
                        <a:lnSpc>
                          <a:spcPct val="115000"/>
                        </a:lnSpc>
                        <a:spcBef>
                          <a:spcPts val="0"/>
                        </a:spcBef>
                        <a:spcAft>
                          <a:spcPts val="0"/>
                        </a:spcAft>
                      </a:pPr>
                      <a:r>
                        <a:rPr lang="en-US" sz="1100" dirty="0">
                          <a:effectLst/>
                        </a:rPr>
                        <a:t>Sustainable Management and</a:t>
                      </a:r>
                      <a:r>
                        <a:rPr lang="en-US" sz="1100" baseline="0" dirty="0">
                          <a:effectLst/>
                        </a:rPr>
                        <a:t> Access to</a:t>
                      </a:r>
                      <a:r>
                        <a:rPr lang="en-US" sz="1100" dirty="0">
                          <a:effectLst/>
                        </a:rPr>
                        <a:t> Water and Sanitation for All</a:t>
                      </a:r>
                      <a:endParaRPr lang="en-US" sz="1100" dirty="0">
                        <a:solidFill>
                          <a:schemeClr val="tx1"/>
                        </a:solidFill>
                        <a:effectLst/>
                        <a:latin typeface="Flama Book" pitchFamily="50" charset="0"/>
                      </a:endParaRPr>
                    </a:p>
                  </a:txBody>
                  <a:tcPr marL="28426" marR="28426" marT="28426" marB="28426" anchor="c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54019">
                <a:tc vMerge="1">
                  <a:txBody>
                    <a:bodyPr/>
                    <a:lstStyle/>
                    <a:p>
                      <a:pPr marL="0" marR="0" algn="ctr">
                        <a:lnSpc>
                          <a:spcPct val="115000"/>
                        </a:lnSpc>
                        <a:spcBef>
                          <a:spcPts val="0"/>
                        </a:spcBef>
                        <a:spcAft>
                          <a:spcPts val="0"/>
                        </a:spcAft>
                      </a:pPr>
                      <a:endParaRPr lang="en-US" sz="1500" b="1" dirty="0">
                        <a:solidFill>
                          <a:schemeClr val="tx1"/>
                        </a:solidFill>
                        <a:effectLst/>
                        <a:latin typeface="+mn-lt"/>
                        <a:ea typeface="Times New Roman"/>
                        <a:cs typeface="Times New Roman"/>
                      </a:endParaRPr>
                    </a:p>
                  </a:txBody>
                  <a:tcPr marL="37901" marR="37901" marT="37901" marB="379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100" dirty="0">
                          <a:effectLst/>
                        </a:rPr>
                        <a:t>Support Endorsers’ Commitments to</a:t>
                      </a:r>
                      <a:r>
                        <a:rPr lang="en-US" sz="1100" baseline="0" dirty="0">
                          <a:effectLst/>
                        </a:rPr>
                        <a:t> the Mandate’s </a:t>
                      </a:r>
                      <a:r>
                        <a:rPr lang="en-US" sz="1100" dirty="0">
                          <a:effectLst/>
                        </a:rPr>
                        <a:t>Six Core Elements</a:t>
                      </a:r>
                      <a:endParaRPr lang="en-US" sz="1100" b="1" dirty="0">
                        <a:solidFill>
                          <a:schemeClr val="tx1"/>
                        </a:solidFill>
                        <a:effectLst/>
                        <a:latin typeface="Flama Book" pitchFamily="50" charset="0"/>
                        <a:ea typeface="Times New Roman"/>
                        <a:cs typeface="Times New Roman"/>
                      </a:endParaRPr>
                    </a:p>
                  </a:txBody>
                  <a:tcPr marL="28426" marR="28426" marT="28426" marB="2842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843252">
                <a:tc rowSpan="2">
                  <a:txBody>
                    <a:bodyPr/>
                    <a:lstStyle/>
                    <a:p>
                      <a:pPr marL="0" marR="0" algn="ctr">
                        <a:lnSpc>
                          <a:spcPct val="115000"/>
                        </a:lnSpc>
                        <a:spcBef>
                          <a:spcPts val="0"/>
                        </a:spcBef>
                        <a:spcAft>
                          <a:spcPts val="0"/>
                        </a:spcAft>
                      </a:pPr>
                      <a:r>
                        <a:rPr lang="en-US" sz="900" b="1" u="none" dirty="0">
                          <a:solidFill>
                            <a:schemeClr val="bg1"/>
                          </a:solidFill>
                          <a:effectLst/>
                        </a:rPr>
                        <a:t>WORKSTREAMS</a:t>
                      </a:r>
                      <a:endParaRPr lang="en-US" sz="900" b="1" u="none" dirty="0">
                        <a:solidFill>
                          <a:schemeClr val="bg1"/>
                        </a:solidFill>
                        <a:effectLst/>
                        <a:latin typeface="Flama Book" pitchFamily="50" charset="0"/>
                        <a:ea typeface="Times New Roman"/>
                        <a:cs typeface="Times New Roman"/>
                      </a:endParaRPr>
                    </a:p>
                  </a:txBody>
                  <a:tcPr marL="28426" marR="28426" marT="28426" marB="28426" vert="vert270" anchor="ctr">
                    <a:solidFill>
                      <a:schemeClr val="bg2"/>
                    </a:solidFill>
                  </a:tcPr>
                </a:tc>
                <a:tc>
                  <a:txBody>
                    <a:bodyPr/>
                    <a:lstStyle/>
                    <a:p>
                      <a:pPr marL="0" marR="0" algn="ctr">
                        <a:lnSpc>
                          <a:spcPct val="115000"/>
                        </a:lnSpc>
                        <a:spcBef>
                          <a:spcPts val="0"/>
                        </a:spcBef>
                        <a:spcAft>
                          <a:spcPts val="0"/>
                        </a:spcAft>
                      </a:pPr>
                      <a:endParaRPr lang="en-US" sz="800" b="1" u="none" dirty="0">
                        <a:solidFill>
                          <a:schemeClr val="bg1"/>
                        </a:solidFill>
                        <a:effectLst/>
                        <a:latin typeface="Flama Book" pitchFamily="50" charset="0"/>
                        <a:ea typeface="Times New Roman"/>
                        <a:cs typeface="Times New Roman"/>
                      </a:endParaRPr>
                    </a:p>
                  </a:txBody>
                  <a:tcPr marL="28426" marR="28426" marT="28426" marB="28426" anchor="ctr">
                    <a:solidFill>
                      <a:schemeClr val="accent3">
                        <a:lumMod val="75000"/>
                      </a:schemeClr>
                    </a:solidFill>
                  </a:tcPr>
                </a:tc>
                <a:tc>
                  <a:txBody>
                    <a:bodyPr/>
                    <a:lstStyle/>
                    <a:p>
                      <a:pPr marL="0" marR="0" algn="ctr">
                        <a:lnSpc>
                          <a:spcPct val="100000"/>
                        </a:lnSpc>
                        <a:spcBef>
                          <a:spcPts val="0"/>
                        </a:spcBef>
                        <a:spcAft>
                          <a:spcPts val="0"/>
                        </a:spcAft>
                      </a:pPr>
                      <a:r>
                        <a:rPr lang="en-US" sz="1100" u="none" dirty="0">
                          <a:solidFill>
                            <a:schemeClr val="bg1"/>
                          </a:solidFill>
                          <a:effectLst/>
                        </a:rPr>
                        <a:t>Operations,</a:t>
                      </a:r>
                      <a:endParaRPr lang="en-US" sz="1100" u="none" baseline="0" dirty="0">
                        <a:solidFill>
                          <a:schemeClr val="bg1"/>
                        </a:solidFill>
                        <a:effectLst/>
                      </a:endParaRPr>
                    </a:p>
                    <a:p>
                      <a:pPr marL="0" marR="0" algn="ctr">
                        <a:lnSpc>
                          <a:spcPct val="100000"/>
                        </a:lnSpc>
                        <a:spcBef>
                          <a:spcPts val="0"/>
                        </a:spcBef>
                        <a:spcAft>
                          <a:spcPts val="0"/>
                        </a:spcAft>
                      </a:pPr>
                      <a:r>
                        <a:rPr lang="en-US" sz="1100" u="none" baseline="0" dirty="0">
                          <a:solidFill>
                            <a:schemeClr val="bg1"/>
                          </a:solidFill>
                          <a:effectLst/>
                        </a:rPr>
                        <a:t>Supply Chain</a:t>
                      </a:r>
                    </a:p>
                    <a:p>
                      <a:pPr marL="0" marR="0" algn="ctr">
                        <a:lnSpc>
                          <a:spcPct val="100000"/>
                        </a:lnSpc>
                        <a:spcBef>
                          <a:spcPts val="0"/>
                        </a:spcBef>
                        <a:spcAft>
                          <a:spcPts val="0"/>
                        </a:spcAft>
                      </a:pPr>
                      <a:r>
                        <a:rPr lang="en-US" sz="1100" u="none" baseline="0" dirty="0">
                          <a:solidFill>
                            <a:schemeClr val="bg1"/>
                          </a:solidFill>
                          <a:effectLst/>
                        </a:rPr>
                        <a:t>and Watershed Management</a:t>
                      </a:r>
                      <a:endParaRPr lang="en-US" sz="1100" b="1" u="none" dirty="0">
                        <a:solidFill>
                          <a:schemeClr val="bg1"/>
                        </a:solidFill>
                        <a:effectLst/>
                        <a:latin typeface="Flama Book" pitchFamily="50" charset="0"/>
                        <a:ea typeface="Times New Roman"/>
                        <a:cs typeface="Times New Roman"/>
                      </a:endParaRPr>
                    </a:p>
                  </a:txBody>
                  <a:tcPr marL="28426" marR="28426" marT="28426" marB="28426" anchor="ctr">
                    <a:solidFill>
                      <a:schemeClr val="accent3">
                        <a:lumMod val="75000"/>
                      </a:schemeClr>
                    </a:solidFill>
                  </a:tcPr>
                </a:tc>
                <a:tc>
                  <a:txBody>
                    <a:bodyPr/>
                    <a:lstStyle/>
                    <a:p>
                      <a:pPr marL="0" marR="0" algn="ctr">
                        <a:lnSpc>
                          <a:spcPct val="115000"/>
                        </a:lnSpc>
                        <a:spcBef>
                          <a:spcPts val="0"/>
                        </a:spcBef>
                        <a:spcAft>
                          <a:spcPts val="0"/>
                        </a:spcAft>
                      </a:pPr>
                      <a:endParaRPr lang="en-US" sz="1100" b="1" u="none" dirty="0">
                        <a:solidFill>
                          <a:schemeClr val="bg1"/>
                        </a:solidFill>
                        <a:effectLst/>
                        <a:latin typeface="Flama Book" pitchFamily="50" charset="0"/>
                        <a:ea typeface="Times New Roman"/>
                        <a:cs typeface="Times New Roman"/>
                      </a:endParaRPr>
                    </a:p>
                  </a:txBody>
                  <a:tcPr marL="28426" marR="28426" marT="28426" marB="28426" anchor="ctr">
                    <a:solidFill>
                      <a:srgbClr val="7030A0"/>
                    </a:solidFill>
                  </a:tcPr>
                </a:tc>
                <a:tc>
                  <a:txBody>
                    <a:bodyPr/>
                    <a:lstStyle/>
                    <a:p>
                      <a:pPr marL="0" marR="0" algn="ctr">
                        <a:lnSpc>
                          <a:spcPct val="100000"/>
                        </a:lnSpc>
                        <a:spcBef>
                          <a:spcPts val="0"/>
                        </a:spcBef>
                        <a:spcAft>
                          <a:spcPts val="0"/>
                        </a:spcAft>
                      </a:pPr>
                      <a:r>
                        <a:rPr lang="en-US" sz="1100" u="none" dirty="0">
                          <a:solidFill>
                            <a:schemeClr val="bg1"/>
                          </a:solidFill>
                          <a:effectLst/>
                        </a:rPr>
                        <a:t>Collective Action,</a:t>
                      </a:r>
                      <a:endParaRPr lang="en-US" sz="1100" u="none" baseline="0" dirty="0">
                        <a:solidFill>
                          <a:schemeClr val="bg1"/>
                        </a:solidFill>
                        <a:effectLst/>
                      </a:endParaRPr>
                    </a:p>
                    <a:p>
                      <a:pPr marL="0" marR="0" algn="ctr">
                        <a:lnSpc>
                          <a:spcPct val="100000"/>
                        </a:lnSpc>
                        <a:spcBef>
                          <a:spcPts val="0"/>
                        </a:spcBef>
                        <a:spcAft>
                          <a:spcPts val="0"/>
                        </a:spcAft>
                      </a:pPr>
                      <a:r>
                        <a:rPr lang="en-US" sz="1100" u="none" dirty="0">
                          <a:solidFill>
                            <a:schemeClr val="bg1"/>
                          </a:solidFill>
                          <a:effectLst/>
                        </a:rPr>
                        <a:t>Community Engagement,</a:t>
                      </a:r>
                    </a:p>
                    <a:p>
                      <a:pPr marL="0" marR="0" algn="ctr">
                        <a:lnSpc>
                          <a:spcPct val="100000"/>
                        </a:lnSpc>
                        <a:spcBef>
                          <a:spcPts val="0"/>
                        </a:spcBef>
                        <a:spcAft>
                          <a:spcPts val="0"/>
                        </a:spcAft>
                      </a:pPr>
                      <a:r>
                        <a:rPr lang="en-US" sz="1100" u="none" dirty="0">
                          <a:solidFill>
                            <a:schemeClr val="bg1"/>
                          </a:solidFill>
                          <a:effectLst/>
                        </a:rPr>
                        <a:t>and Public Policy</a:t>
                      </a:r>
                      <a:endParaRPr lang="en-US" sz="1100" b="1" u="none" dirty="0">
                        <a:solidFill>
                          <a:schemeClr val="bg1"/>
                        </a:solidFill>
                        <a:effectLst/>
                        <a:latin typeface="Flama Book" pitchFamily="50" charset="0"/>
                        <a:ea typeface="Times New Roman"/>
                        <a:cs typeface="Times New Roman"/>
                      </a:endParaRPr>
                    </a:p>
                  </a:txBody>
                  <a:tcPr marL="28426" marR="28426" marT="28426" marB="28426" anchor="ctr">
                    <a:solidFill>
                      <a:srgbClr val="7030A0"/>
                    </a:solidFill>
                  </a:tcPr>
                </a:tc>
                <a:tc>
                  <a:txBody>
                    <a:bodyPr/>
                    <a:lstStyle/>
                    <a:p>
                      <a:pPr marL="0" marR="0" algn="ctr">
                        <a:lnSpc>
                          <a:spcPct val="115000"/>
                        </a:lnSpc>
                        <a:spcBef>
                          <a:spcPts val="0"/>
                        </a:spcBef>
                        <a:spcAft>
                          <a:spcPts val="0"/>
                        </a:spcAft>
                      </a:pPr>
                      <a:endParaRPr lang="en-US" sz="1100" b="1" u="none" dirty="0">
                        <a:solidFill>
                          <a:schemeClr val="bg1"/>
                        </a:solidFill>
                        <a:effectLst/>
                        <a:latin typeface="Flama Book" pitchFamily="50" charset="0"/>
                        <a:ea typeface="Times New Roman"/>
                        <a:cs typeface="Times New Roman"/>
                      </a:endParaRPr>
                    </a:p>
                  </a:txBody>
                  <a:tcPr marL="28426" marR="28426" marT="28426" marB="28426" anchor="ctr">
                    <a:solidFill>
                      <a:schemeClr val="accent6"/>
                    </a:solidFill>
                  </a:tcPr>
                </a:tc>
                <a:tc>
                  <a:txBody>
                    <a:bodyPr/>
                    <a:lstStyle/>
                    <a:p>
                      <a:pPr marL="0" marR="0" algn="ctr">
                        <a:lnSpc>
                          <a:spcPct val="100000"/>
                        </a:lnSpc>
                        <a:spcBef>
                          <a:spcPts val="0"/>
                        </a:spcBef>
                        <a:spcAft>
                          <a:spcPts val="0"/>
                        </a:spcAft>
                      </a:pPr>
                      <a:r>
                        <a:rPr lang="en-US" sz="1100" u="none" dirty="0">
                          <a:effectLst/>
                        </a:rPr>
                        <a:t>Transparency</a:t>
                      </a:r>
                    </a:p>
                    <a:p>
                      <a:pPr marL="0" marR="0" algn="ctr">
                        <a:lnSpc>
                          <a:spcPct val="100000"/>
                        </a:lnSpc>
                        <a:spcBef>
                          <a:spcPts val="0"/>
                        </a:spcBef>
                        <a:spcAft>
                          <a:spcPts val="0"/>
                        </a:spcAft>
                      </a:pPr>
                      <a:r>
                        <a:rPr lang="en-US" sz="1100" u="none" dirty="0">
                          <a:effectLst/>
                        </a:rPr>
                        <a:t>and</a:t>
                      </a:r>
                    </a:p>
                    <a:p>
                      <a:pPr marL="0" marR="0" algn="ctr">
                        <a:lnSpc>
                          <a:spcPct val="100000"/>
                        </a:lnSpc>
                        <a:spcBef>
                          <a:spcPts val="0"/>
                        </a:spcBef>
                        <a:spcAft>
                          <a:spcPts val="0"/>
                        </a:spcAft>
                      </a:pPr>
                      <a:r>
                        <a:rPr lang="en-US" sz="1100" u="none" dirty="0">
                          <a:effectLst/>
                        </a:rPr>
                        <a:t>Disclosure</a:t>
                      </a:r>
                      <a:endParaRPr lang="en-US" sz="1100" b="1" u="none" dirty="0">
                        <a:solidFill>
                          <a:schemeClr val="bg1"/>
                        </a:solidFill>
                        <a:effectLst/>
                        <a:latin typeface="Flama Book" pitchFamily="50" charset="0"/>
                        <a:ea typeface="Times New Roman"/>
                        <a:cs typeface="Times New Roman"/>
                      </a:endParaRPr>
                    </a:p>
                  </a:txBody>
                  <a:tcPr marL="28426" marR="28426" marT="28426" marB="28426" anchor="ctr">
                    <a:solidFill>
                      <a:schemeClr val="accent6"/>
                    </a:solidFill>
                  </a:tcPr>
                </a:tc>
                <a:extLst>
                  <a:ext uri="{0D108BD9-81ED-4DB2-BD59-A6C34878D82A}">
                    <a16:rowId xmlns:a16="http://schemas.microsoft.com/office/drawing/2014/main" xmlns="" val="10002"/>
                  </a:ext>
                </a:extLst>
              </a:tr>
              <a:tr h="803612">
                <a:tc vMerge="1">
                  <a:txBody>
                    <a:bodyPr/>
                    <a:lstStyle/>
                    <a:p>
                      <a:pPr marL="171450" indent="-171450" algn="ctr">
                        <a:spcBef>
                          <a:spcPts val="600"/>
                        </a:spcBef>
                        <a:buFont typeface="Arial" panose="020B0604020202020204" pitchFamily="34" charset="0"/>
                        <a:buChar char="•"/>
                      </a:pPr>
                      <a:endParaRPr lang="en-US" sz="1400" b="1" dirty="0">
                        <a:solidFill>
                          <a:srgbClr val="FF0000"/>
                        </a:solidFill>
                        <a:effectLst/>
                        <a:latin typeface="+mn-lt"/>
                      </a:endParaRPr>
                    </a:p>
                  </a:txBody>
                  <a:tcPr marL="37901" marR="37901" marT="37901" marB="379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2">
                  <a:txBody>
                    <a:bodyPr/>
                    <a:lstStyle/>
                    <a:p>
                      <a:pPr marL="171450" lvl="0" indent="-171450" algn="ctr">
                        <a:spcBef>
                          <a:spcPts val="600"/>
                        </a:spcBef>
                        <a:buFont typeface="Arial" panose="020B0604020202020204" pitchFamily="34" charset="0"/>
                        <a:buChar char="•"/>
                      </a:pPr>
                      <a:r>
                        <a:rPr lang="en-US" sz="1100" kern="1200" dirty="0">
                          <a:effectLst/>
                        </a:rPr>
                        <a:t>The Water Stewardship</a:t>
                      </a:r>
                      <a:r>
                        <a:rPr lang="en-US" sz="1100" kern="1200" baseline="0" dirty="0">
                          <a:effectLst/>
                        </a:rPr>
                        <a:t>     </a:t>
                      </a:r>
                      <a:r>
                        <a:rPr lang="en-US" sz="1100" kern="1200" dirty="0">
                          <a:effectLst/>
                        </a:rPr>
                        <a:t>Toolbox</a:t>
                      </a:r>
                    </a:p>
                    <a:p>
                      <a:pPr marL="171450" indent="-171450" algn="ctr">
                        <a:spcBef>
                          <a:spcPts val="600"/>
                        </a:spcBef>
                        <a:buFont typeface="Arial" panose="020B0604020202020204" pitchFamily="34" charset="0"/>
                        <a:buChar char="•"/>
                      </a:pPr>
                      <a:r>
                        <a:rPr lang="en-US" sz="1100" kern="1200" dirty="0">
                          <a:effectLst/>
                        </a:rPr>
                        <a:t>Supply Chain                   </a:t>
                      </a:r>
                      <a:r>
                        <a:rPr lang="en-US" sz="1100" kern="1200" baseline="0" dirty="0">
                          <a:effectLst/>
                        </a:rPr>
                        <a:t>  </a:t>
                      </a:r>
                      <a:r>
                        <a:rPr lang="en-US" sz="1100" kern="1200" dirty="0">
                          <a:effectLst/>
                        </a:rPr>
                        <a:t> Working Group</a:t>
                      </a:r>
                      <a:endParaRPr lang="en-US" sz="1100" b="1" dirty="0">
                        <a:solidFill>
                          <a:srgbClr val="FF0000"/>
                        </a:solidFill>
                        <a:effectLst/>
                        <a:latin typeface="Flama Book" pitchFamily="50" charset="0"/>
                      </a:endParaRPr>
                    </a:p>
                  </a:txBody>
                  <a:tcPr marL="28426" marR="28426" marT="28426" marB="28426" anchor="ctr">
                    <a:solidFill>
                      <a:srgbClr val="92D050"/>
                    </a:solidFill>
                  </a:tcPr>
                </a:tc>
                <a:tc hMerge="1">
                  <a:txBody>
                    <a:bodyPr/>
                    <a:lstStyle/>
                    <a:p>
                      <a:endParaRPr lang="en-US"/>
                    </a:p>
                  </a:txBody>
                  <a:tcPr/>
                </a:tc>
                <a:tc gridSpan="2">
                  <a:txBody>
                    <a:bodyPr/>
                    <a:lstStyle/>
                    <a:p>
                      <a:pPr marL="171450" lvl="0" indent="-171450" algn="ctr">
                        <a:spcBef>
                          <a:spcPts val="600"/>
                        </a:spcBef>
                        <a:buFont typeface="Arial" panose="020B0604020202020204" pitchFamily="34" charset="0"/>
                        <a:buChar char="•"/>
                      </a:pPr>
                      <a:r>
                        <a:rPr lang="en-US" sz="1100" kern="1200" baseline="0" dirty="0">
                          <a:effectLst/>
                        </a:rPr>
                        <a:t>Best Practices for Effective Collective Action on Water</a:t>
                      </a:r>
                    </a:p>
                    <a:p>
                      <a:pPr marL="171450" marR="0" lvl="0" indent="-17145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kern="1200" dirty="0">
                          <a:effectLst/>
                        </a:rPr>
                        <a:t>Integrity in Water Stewardship</a:t>
                      </a:r>
                      <a:r>
                        <a:rPr lang="en-US" sz="1100" kern="1200" baseline="0" dirty="0">
                          <a:effectLst/>
                        </a:rPr>
                        <a:t> Initiatives</a:t>
                      </a:r>
                      <a:endParaRPr lang="en-US" sz="1100" b="1" kern="1200" baseline="0" dirty="0">
                        <a:solidFill>
                          <a:schemeClr val="dk1"/>
                        </a:solidFill>
                        <a:effectLst/>
                        <a:latin typeface="Flama Book" pitchFamily="50" charset="0"/>
                        <a:ea typeface="+mn-ea"/>
                        <a:cs typeface="+mn-cs"/>
                      </a:endParaRPr>
                    </a:p>
                  </a:txBody>
                  <a:tcPr marL="28426" marR="28426" marT="28426" marB="28426" anchor="ctr">
                    <a:solidFill>
                      <a:schemeClr val="tx1">
                        <a:lumMod val="20000"/>
                        <a:lumOff val="80000"/>
                      </a:schemeClr>
                    </a:solidFill>
                  </a:tcPr>
                </a:tc>
                <a:tc hMerge="1">
                  <a:txBody>
                    <a:bodyPr/>
                    <a:lstStyle/>
                    <a:p>
                      <a:endParaRPr lang="en-US"/>
                    </a:p>
                  </a:txBody>
                  <a:tcPr/>
                </a:tc>
                <a:tc gridSpan="2">
                  <a:txBody>
                    <a:bodyPr/>
                    <a:lstStyle/>
                    <a:p>
                      <a:pPr marL="171450" indent="-171450" algn="ctr">
                        <a:spcBef>
                          <a:spcPts val="600"/>
                        </a:spcBef>
                        <a:buFont typeface="Arial" panose="020B0604020202020204" pitchFamily="34" charset="0"/>
                        <a:buChar char="•"/>
                      </a:pPr>
                      <a:r>
                        <a:rPr lang="en-US" sz="1100" kern="1200" dirty="0">
                          <a:effectLst/>
                        </a:rPr>
                        <a:t>Harmonized Corporate Water Reporting</a:t>
                      </a:r>
                    </a:p>
                    <a:p>
                      <a:pPr marL="171450" indent="-171450" algn="ctr">
                        <a:spcBef>
                          <a:spcPts val="600"/>
                        </a:spcBef>
                        <a:buFont typeface="Arial" panose="020B0604020202020204" pitchFamily="34" charset="0"/>
                        <a:buChar char="•"/>
                      </a:pPr>
                      <a:r>
                        <a:rPr lang="en-US" sz="1100" kern="1200" dirty="0">
                          <a:effectLst/>
                        </a:rPr>
                        <a:t>Alignment with SDG6</a:t>
                      </a:r>
                      <a:r>
                        <a:rPr lang="en-US" sz="1100" kern="1200" baseline="0" dirty="0">
                          <a:effectLst/>
                        </a:rPr>
                        <a:t> </a:t>
                      </a:r>
                      <a:r>
                        <a:rPr lang="en-US" sz="1100" kern="1200" dirty="0">
                          <a:effectLst/>
                        </a:rPr>
                        <a:t>Impact Metrics</a:t>
                      </a:r>
                      <a:endParaRPr lang="en-US" sz="1100" b="1" kern="1200" dirty="0">
                        <a:solidFill>
                          <a:schemeClr val="dk1"/>
                        </a:solidFill>
                        <a:effectLst/>
                        <a:latin typeface="Flama Book" pitchFamily="50" charset="0"/>
                        <a:ea typeface="+mn-ea"/>
                        <a:cs typeface="+mn-cs"/>
                      </a:endParaRPr>
                    </a:p>
                  </a:txBody>
                  <a:tcPr marL="28426" marR="28426" marT="28426" marB="28426"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xmlns="" val="10003"/>
                  </a:ext>
                </a:extLst>
              </a:tr>
              <a:tr h="227014">
                <a:tc rowSpan="6">
                  <a:txBody>
                    <a:bodyPr/>
                    <a:lstStyle/>
                    <a:p>
                      <a:pPr marL="0" marR="0" algn="ctr">
                        <a:lnSpc>
                          <a:spcPct val="115000"/>
                        </a:lnSpc>
                        <a:spcBef>
                          <a:spcPts val="0"/>
                        </a:spcBef>
                        <a:spcAft>
                          <a:spcPts val="0"/>
                        </a:spcAft>
                      </a:pPr>
                      <a:r>
                        <a:rPr lang="en-US" sz="900" b="1" u="none" baseline="0" dirty="0">
                          <a:solidFill>
                            <a:schemeClr val="bg1"/>
                          </a:solidFill>
                          <a:effectLst/>
                        </a:rPr>
                        <a:t>SUPPORTING</a:t>
                      </a:r>
                      <a:r>
                        <a:rPr lang="en-US" sz="900" u="none" baseline="0" dirty="0">
                          <a:solidFill>
                            <a:schemeClr val="bg1"/>
                          </a:solidFill>
                          <a:effectLst/>
                        </a:rPr>
                        <a:t> </a:t>
                      </a:r>
                      <a:r>
                        <a:rPr lang="en-US" sz="900" b="1" u="none" baseline="0" dirty="0">
                          <a:solidFill>
                            <a:schemeClr val="bg1"/>
                          </a:solidFill>
                          <a:effectLst/>
                        </a:rPr>
                        <a:t>FUNCTIONS</a:t>
                      </a:r>
                      <a:endParaRPr lang="en-US" sz="900" b="1" u="none" baseline="0" dirty="0">
                        <a:solidFill>
                          <a:schemeClr val="bg1"/>
                        </a:solidFill>
                        <a:effectLst/>
                        <a:latin typeface="Flama Book" pitchFamily="50" charset="0"/>
                      </a:endParaRPr>
                    </a:p>
                  </a:txBody>
                  <a:tcPr marL="3158" marR="3158" marT="3158" marB="0" vert="vert270" anchor="ctr">
                    <a:solidFill>
                      <a:schemeClr val="bg2"/>
                    </a:solidFill>
                  </a:tcPr>
                </a:tc>
                <a:tc gridSpan="6">
                  <a:txBody>
                    <a:bodyPr/>
                    <a:lstStyle/>
                    <a:p>
                      <a:pPr marL="0" marR="0" algn="ctr">
                        <a:lnSpc>
                          <a:spcPct val="115000"/>
                        </a:lnSpc>
                        <a:spcBef>
                          <a:spcPts val="0"/>
                        </a:spcBef>
                        <a:spcAft>
                          <a:spcPts val="0"/>
                        </a:spcAft>
                      </a:pPr>
                      <a:r>
                        <a:rPr lang="en-US" sz="1100" u="none" dirty="0">
                          <a:effectLst/>
                        </a:rPr>
                        <a:t>Strategic Planning</a:t>
                      </a:r>
                      <a:r>
                        <a:rPr lang="en-US" sz="1100" u="none" baseline="0" dirty="0">
                          <a:effectLst/>
                        </a:rPr>
                        <a:t> and Partnerships</a:t>
                      </a:r>
                      <a:endParaRPr lang="en-US" sz="1100" b="1" u="none" baseline="0" dirty="0">
                        <a:effectLst/>
                        <a:latin typeface="Flama Book" pitchFamily="50" charset="0"/>
                      </a:endParaRPr>
                    </a:p>
                  </a:txBody>
                  <a:tcPr marL="3158" marR="3158" marT="31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227014">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500" b="1" u="none">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u="none" dirty="0">
                          <a:effectLst/>
                        </a:rPr>
                        <a:t>Project and Working Group Facilitation</a:t>
                      </a:r>
                      <a:endParaRPr lang="en-US" sz="1100" b="1" u="none" dirty="0">
                        <a:effectLst/>
                        <a:latin typeface="Flama Book" pitchFamily="50" charset="0"/>
                      </a:endParaRPr>
                    </a:p>
                  </a:txBody>
                  <a:tcPr marL="3158" marR="3158" marT="31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13846">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500" b="1" u="none"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u="none">
                          <a:effectLst/>
                        </a:rPr>
                        <a:t>Technology and Communications</a:t>
                      </a:r>
                      <a:endParaRPr lang="en-US" sz="1100" b="1" u="none" dirty="0">
                        <a:effectLst/>
                        <a:latin typeface="Flama Book" pitchFamily="50" charset="0"/>
                      </a:endParaRPr>
                    </a:p>
                  </a:txBody>
                  <a:tcPr marL="3158" marR="3158" marT="3158"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4211" marR="4211" marT="4211"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pPr marL="0" marR="0" algn="ctr">
                        <a:lnSpc>
                          <a:spcPct val="115000"/>
                        </a:lnSpc>
                        <a:spcBef>
                          <a:spcPts val="0"/>
                        </a:spcBef>
                        <a:spcAft>
                          <a:spcPts val="0"/>
                        </a:spcAft>
                      </a:pPr>
                      <a:endParaRPr lang="en-US" sz="1100" dirty="0">
                        <a:solidFill>
                          <a:srgbClr val="FF0000"/>
                        </a:solidFill>
                        <a:effectLst/>
                        <a:latin typeface="Calibri"/>
                        <a:ea typeface="Times New Roman"/>
                        <a:cs typeface="Times New Roman"/>
                      </a:endParaRPr>
                    </a:p>
                  </a:txBody>
                  <a:tcPr marL="4211" marR="4211" marT="4211"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xmlns="" val="10006"/>
                  </a:ext>
                </a:extLst>
              </a:tr>
              <a:tr h="227014">
                <a:tc vMerge="1">
                  <a:txBody>
                    <a:bodyPr/>
                    <a:lstStyle/>
                    <a:p>
                      <a:pPr marL="0" marR="0" algn="ctr">
                        <a:lnSpc>
                          <a:spcPct val="115000"/>
                        </a:lnSpc>
                        <a:spcBef>
                          <a:spcPts val="0"/>
                        </a:spcBef>
                        <a:spcAft>
                          <a:spcPts val="0"/>
                        </a:spcAft>
                      </a:pPr>
                      <a:endParaRPr lang="en-US" sz="1500" b="1" u="none"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100" u="none">
                          <a:effectLst/>
                        </a:rPr>
                        <a:t>Events</a:t>
                      </a:r>
                      <a:endParaRPr lang="en-US" sz="1100" b="1" u="none" dirty="0">
                        <a:effectLst/>
                        <a:latin typeface="Flama Book" pitchFamily="50" charset="0"/>
                      </a:endParaRPr>
                    </a:p>
                  </a:txBody>
                  <a:tcPr marL="3158" marR="3158" marT="31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13846">
                <a:tc vMerge="1">
                  <a:txBody>
                    <a:bodyPr/>
                    <a:lstStyle/>
                    <a:p>
                      <a:pPr marL="0" marR="0" algn="ctr">
                        <a:lnSpc>
                          <a:spcPct val="115000"/>
                        </a:lnSpc>
                        <a:spcBef>
                          <a:spcPts val="0"/>
                        </a:spcBef>
                        <a:spcAft>
                          <a:spcPts val="0"/>
                        </a:spcAft>
                      </a:pPr>
                      <a:endParaRPr lang="en-US" sz="1500" b="1" u="none"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100" u="none">
                          <a:effectLst/>
                        </a:rPr>
                        <a:t>Governance and Accountability</a:t>
                      </a:r>
                      <a:endParaRPr lang="en-US" sz="1100" b="1" u="none" dirty="0">
                        <a:effectLst/>
                        <a:latin typeface="Flama Book" pitchFamily="50" charset="0"/>
                      </a:endParaRPr>
                    </a:p>
                  </a:txBody>
                  <a:tcPr marL="3158" marR="3158" marT="31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213846">
                <a:tc vMerge="1">
                  <a:txBody>
                    <a:bodyPr/>
                    <a:lstStyle/>
                    <a:p>
                      <a:pPr marL="0" marR="0" algn="ctr">
                        <a:lnSpc>
                          <a:spcPct val="115000"/>
                        </a:lnSpc>
                        <a:spcBef>
                          <a:spcPts val="0"/>
                        </a:spcBef>
                        <a:spcAft>
                          <a:spcPts val="0"/>
                        </a:spcAft>
                      </a:pPr>
                      <a:endParaRPr lang="en-US" sz="1500"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100" u="none" dirty="0">
                          <a:effectLst/>
                        </a:rPr>
                        <a:t>Recruiting and Fundraising</a:t>
                      </a:r>
                      <a:endParaRPr lang="en-US" sz="1100" dirty="0">
                        <a:effectLst/>
                        <a:latin typeface="Flama Book" pitchFamily="50" charset="0"/>
                      </a:endParaRPr>
                    </a:p>
                  </a:txBody>
                  <a:tcPr marL="3158" marR="3158" marT="31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pic>
        <p:nvPicPr>
          <p:cNvPr id="17"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647" y="1774116"/>
            <a:ext cx="480060" cy="34290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grpSp>
        <p:nvGrpSpPr>
          <p:cNvPr id="18" name="Group 17"/>
          <p:cNvGrpSpPr/>
          <p:nvPr/>
        </p:nvGrpSpPr>
        <p:grpSpPr>
          <a:xfrm>
            <a:off x="3841161" y="1758476"/>
            <a:ext cx="480060" cy="342900"/>
            <a:chOff x="3747600" y="1769674"/>
            <a:chExt cx="914400" cy="457200"/>
          </a:xfrm>
        </p:grpSpPr>
        <p:sp>
          <p:nvSpPr>
            <p:cNvPr id="19" name="Rectangle 18"/>
            <p:cNvSpPr/>
            <p:nvPr/>
          </p:nvSpPr>
          <p:spPr>
            <a:xfrm>
              <a:off x="3747600" y="1769674"/>
              <a:ext cx="914400" cy="4572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100" kern="0">
                <a:solidFill>
                  <a:prstClr val="white"/>
                </a:solidFill>
                <a:sym typeface="Arial"/>
              </a:endParaRPr>
            </a:p>
          </p:txBody>
        </p:sp>
        <p:grpSp>
          <p:nvGrpSpPr>
            <p:cNvPr id="20" name="Group 19"/>
            <p:cNvGrpSpPr/>
            <p:nvPr/>
          </p:nvGrpSpPr>
          <p:grpSpPr>
            <a:xfrm>
              <a:off x="3765679" y="1826824"/>
              <a:ext cx="867745" cy="342900"/>
              <a:chOff x="8915400" y="3101975"/>
              <a:chExt cx="867745" cy="457200"/>
            </a:xfrm>
            <a:solidFill>
              <a:schemeClr val="bg1"/>
            </a:solidFill>
          </p:grpSpPr>
          <p:pic>
            <p:nvPicPr>
              <p:cNvPr id="21" name="Picture 3" descr="H:\_IMAGES\Icons\person purp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8535" y="3126880"/>
                <a:ext cx="168401" cy="414528"/>
              </a:xfrm>
              <a:prstGeom prst="rect">
                <a:avLst/>
              </a:prstGeom>
              <a:solidFill>
                <a:srgbClr val="FFFFFF"/>
              </a:solidFill>
              <a:ln>
                <a:noFill/>
              </a:ln>
              <a:extLst/>
            </p:spPr>
          </p:pic>
          <p:pic>
            <p:nvPicPr>
              <p:cNvPr id="22" name="Picture 4" descr="H:\_IMAGES\Icons\ladies room pur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7736" y="3101975"/>
                <a:ext cx="235409" cy="457200"/>
              </a:xfrm>
              <a:prstGeom prst="rect">
                <a:avLst/>
              </a:prstGeom>
              <a:grpFill/>
              <a:ln>
                <a:noFill/>
              </a:ln>
              <a:extLst/>
            </p:spPr>
          </p:pic>
          <p:pic>
            <p:nvPicPr>
              <p:cNvPr id="23" name="Picture 4" descr="H:\_IMAGES\Icons\ladies room pur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4476" y="3101975"/>
                <a:ext cx="235409" cy="457200"/>
              </a:xfrm>
              <a:prstGeom prst="rect">
                <a:avLst/>
              </a:prstGeom>
              <a:grpFill/>
              <a:ln>
                <a:noFill/>
              </a:ln>
              <a:extLst/>
            </p:spPr>
          </p:pic>
          <p:pic>
            <p:nvPicPr>
              <p:cNvPr id="24" name="Picture 4" descr="H:\_IMAGES\Icons\ladies room pur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5400" y="3101975"/>
                <a:ext cx="235409" cy="457200"/>
              </a:xfrm>
              <a:prstGeom prst="rect">
                <a:avLst/>
              </a:prstGeom>
              <a:grpFill/>
              <a:ln>
                <a:noFill/>
              </a:ln>
              <a:extLst/>
            </p:spPr>
          </p:pic>
        </p:grpSp>
      </p:grpSp>
      <p:pic>
        <p:nvPicPr>
          <p:cNvPr id="25" name="Picture 3" descr="C:\Users\hrippman\Desktop\DO\IMAGES\Icons\t4 icon - olive.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1565" y="1782286"/>
            <a:ext cx="48006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00265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479823" y="116684"/>
            <a:ext cx="8035528" cy="903685"/>
          </a:xfrm>
        </p:spPr>
        <p:txBody>
          <a:bodyPr>
            <a:normAutofit/>
          </a:bodyPr>
          <a:lstStyle/>
          <a:p>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15" name="Title 1"/>
          <p:cNvSpPr txBox="1">
            <a:spLocks/>
          </p:cNvSpPr>
          <p:nvPr/>
        </p:nvSpPr>
        <p:spPr>
          <a:xfrm>
            <a:off x="1224644" y="116681"/>
            <a:ext cx="6858000" cy="2628900"/>
          </a:xfrm>
          <a:prstGeom prst="rect">
            <a:avLst/>
          </a:prstGeom>
          <a:noFill/>
        </p:spPr>
        <p:txBody>
          <a:bodyPr lIns="68579" tIns="34289" rIns="68579" bIns="34289" anchor="ctr">
            <a:noAutofit/>
          </a:bodyP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defTabSz="685800" eaLnBrk="1" hangingPunct="1"/>
            <a:endParaRPr lang="en-US" sz="2100" b="1" kern="0" dirty="0">
              <a:solidFill>
                <a:srgbClr val="FFFFFF"/>
              </a:solidFill>
              <a:latin typeface="Calibri" panose="020F0502020204030204" pitchFamily="34" charset="0"/>
              <a:cs typeface="Times New Roman" pitchFamily="18" charset="0"/>
              <a:sym typeface="Arial"/>
            </a:endParaRPr>
          </a:p>
          <a:p>
            <a:pPr defTabSz="685800" eaLnBrk="1" hangingPunct="1"/>
            <a:r>
              <a:rPr lang="en-US" sz="2100" b="1" kern="0" dirty="0">
                <a:solidFill>
                  <a:srgbClr val="FFFFFF"/>
                </a:solidFill>
                <a:latin typeface="Flama-Extrabold" pitchFamily="50" charset="0"/>
                <a:cs typeface="Times New Roman" pitchFamily="18" charset="0"/>
                <a:sym typeface="Arial"/>
              </a:rPr>
              <a:t>CEO Water Mandate </a:t>
            </a:r>
          </a:p>
          <a:p>
            <a:pPr defTabSz="685800" eaLnBrk="1" hangingPunct="1"/>
            <a:r>
              <a:rPr lang="en-US" sz="2100" b="1" kern="0" dirty="0">
                <a:solidFill>
                  <a:srgbClr val="FFFFFF"/>
                </a:solidFill>
                <a:latin typeface="Flama-Extrabold" pitchFamily="50" charset="0"/>
                <a:cs typeface="Times New Roman" pitchFamily="18" charset="0"/>
                <a:sym typeface="Arial"/>
              </a:rPr>
              <a:t>Objective of the Working Groups</a:t>
            </a:r>
            <a:r>
              <a:rPr lang="en-US" sz="2100" b="1" kern="0" dirty="0">
                <a:solidFill>
                  <a:srgbClr val="FFFFFF"/>
                </a:solidFill>
                <a:latin typeface="Calibri" panose="020F0502020204030204" pitchFamily="34" charset="0"/>
                <a:cs typeface="Times New Roman" pitchFamily="18" charset="0"/>
                <a:sym typeface="Arial"/>
              </a:rPr>
              <a:t/>
            </a:r>
            <a:br>
              <a:rPr lang="en-US" sz="2100" b="1" kern="0" dirty="0">
                <a:solidFill>
                  <a:srgbClr val="FFFFFF"/>
                </a:solidFill>
                <a:latin typeface="Calibri" panose="020F0502020204030204" pitchFamily="34" charset="0"/>
                <a:cs typeface="Times New Roman" pitchFamily="18" charset="0"/>
                <a:sym typeface="Arial"/>
              </a:rPr>
            </a:br>
            <a:endParaRPr lang="en-US" sz="600" b="1" kern="0" dirty="0">
              <a:solidFill>
                <a:srgbClr val="FFFFFF"/>
              </a:solidFill>
              <a:latin typeface="Calibri" panose="020F0502020204030204" pitchFamily="34" charset="0"/>
              <a:cs typeface="Times New Roman" pitchFamily="18" charset="0"/>
              <a:sym typeface="Arial"/>
            </a:endParaRPr>
          </a:p>
          <a:p>
            <a:pPr marL="257168" indent="-257168" defTabSz="685800" eaLnBrk="1" hangingPunct="1">
              <a:buFont typeface="Arial" pitchFamily="34" charset="0"/>
              <a:buChar char="•"/>
            </a:pPr>
            <a:r>
              <a:rPr lang="en-US" sz="1500" b="1" kern="0" dirty="0">
                <a:solidFill>
                  <a:srgbClr val="FFFFFF"/>
                </a:solidFill>
                <a:latin typeface="Flama Book" pitchFamily="50" charset="0"/>
                <a:sym typeface="Arial"/>
              </a:rPr>
              <a:t>Working groups  develop tools, guidance, projects, work with experts, and align with SDG6 to support  Mandate endorsers’ efforts to meet commitments for water stewardship</a:t>
            </a:r>
          </a:p>
          <a:p>
            <a:pPr marL="257168" indent="-257168" defTabSz="685800" eaLnBrk="1" hangingPunct="1">
              <a:buFont typeface="Arial" pitchFamily="34" charset="0"/>
              <a:buChar char="•"/>
            </a:pPr>
            <a:r>
              <a:rPr lang="en-US" sz="1500" b="1" kern="0" dirty="0">
                <a:solidFill>
                  <a:srgbClr val="FFFFFF"/>
                </a:solidFill>
                <a:latin typeface="Flama Book" pitchFamily="50" charset="0"/>
                <a:sym typeface="Arial"/>
              </a:rPr>
              <a:t>Mandate endorsers join to contribute to thought leadership, share best practice, and shape new projects </a:t>
            </a:r>
          </a:p>
          <a:p>
            <a:pPr marL="257168" indent="-257168" defTabSz="685800" eaLnBrk="1" hangingPunct="1">
              <a:buFont typeface="Arial" pitchFamily="34" charset="0"/>
              <a:buChar char="•"/>
            </a:pPr>
            <a:endParaRPr lang="en-US" sz="1800" b="1" kern="0" dirty="0">
              <a:solidFill>
                <a:srgbClr val="FFFFFF"/>
              </a:solidFill>
              <a:latin typeface="Calibri" panose="020F0502020204030204" pitchFamily="34" charset="0"/>
              <a:sym typeface="Arial"/>
            </a:endParaRPr>
          </a:p>
          <a:p>
            <a:pPr defTabSz="685800" eaLnBrk="1" hangingPunct="1"/>
            <a:r>
              <a:rPr lang="en-US" sz="1500" kern="0" dirty="0">
                <a:solidFill>
                  <a:srgbClr val="FFFFFF"/>
                </a:solidFill>
                <a:latin typeface="Calibri" panose="020F0502020204030204" pitchFamily="34" charset="0"/>
                <a:sym typeface="Arial"/>
              </a:rPr>
              <a:t>.</a:t>
            </a:r>
            <a:endParaRPr lang="en-US" sz="1500" b="1" kern="0" dirty="0">
              <a:solidFill>
                <a:srgbClr val="FFFFFF"/>
              </a:solidFill>
              <a:latin typeface="Calibri" panose="020F0502020204030204" pitchFamily="34" charset="0"/>
              <a:cs typeface="Times New Roman" pitchFamily="18" charset="0"/>
              <a:sym typeface="Arial"/>
            </a:endParaRPr>
          </a:p>
        </p:txBody>
      </p:sp>
      <p:sp>
        <p:nvSpPr>
          <p:cNvPr id="17" name="Rectangle 16"/>
          <p:cNvSpPr/>
          <p:nvPr/>
        </p:nvSpPr>
        <p:spPr>
          <a:xfrm>
            <a:off x="0" y="2580014"/>
            <a:ext cx="9144000" cy="156990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800"/>
            <a:endParaRPr lang="en-US" sz="1100" kern="0">
              <a:solidFill>
                <a:srgbClr val="FFFFFF"/>
              </a:solidFill>
              <a:sym typeface="Arial"/>
            </a:endParaRPr>
          </a:p>
        </p:txBody>
      </p:sp>
      <p:grpSp>
        <p:nvGrpSpPr>
          <p:cNvPr id="18" name="Group 17"/>
          <p:cNvGrpSpPr/>
          <p:nvPr/>
        </p:nvGrpSpPr>
        <p:grpSpPr>
          <a:xfrm>
            <a:off x="5731331" y="2795117"/>
            <a:ext cx="1028700" cy="937260"/>
            <a:chOff x="6139545" y="1701245"/>
            <a:chExt cx="1371600" cy="1249680"/>
          </a:xfrm>
        </p:grpSpPr>
        <p:sp>
          <p:nvSpPr>
            <p:cNvPr id="19" name="Rounded Rectangle 18"/>
            <p:cNvSpPr>
              <a:spLocks/>
            </p:cNvSpPr>
            <p:nvPr/>
          </p:nvSpPr>
          <p:spPr>
            <a:xfrm>
              <a:off x="6139545" y="2402285"/>
              <a:ext cx="1371600" cy="54864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Times New Roman"/>
                  <a:sym typeface="Arial"/>
                </a:rPr>
                <a:t>COMMUNITY ENGAGEMENT</a:t>
              </a:r>
              <a:endParaRPr lang="en-US" sz="700" b="1" kern="0">
                <a:solidFill>
                  <a:prstClr val="white"/>
                </a:solidFill>
                <a:latin typeface="Arial Black" panose="020B0A04020102020204" pitchFamily="34" charset="0"/>
                <a:ea typeface="Calibri"/>
                <a:cs typeface="Times New Roman"/>
                <a:sym typeface="Arial"/>
              </a:endParaRPr>
            </a:p>
          </p:txBody>
        </p:sp>
        <p:grpSp>
          <p:nvGrpSpPr>
            <p:cNvPr id="20" name="Group 19"/>
            <p:cNvGrpSpPr/>
            <p:nvPr/>
          </p:nvGrpSpPr>
          <p:grpSpPr>
            <a:xfrm>
              <a:off x="6505305" y="1701245"/>
              <a:ext cx="640080" cy="640080"/>
              <a:chOff x="6505305" y="1701245"/>
              <a:chExt cx="640080" cy="640080"/>
            </a:xfrm>
          </p:grpSpPr>
          <p:sp>
            <p:nvSpPr>
              <p:cNvPr id="21" name="Rounded Rectangle 20"/>
              <p:cNvSpPr>
                <a:spLocks/>
              </p:cNvSpPr>
              <p:nvPr/>
            </p:nvSpPr>
            <p:spPr>
              <a:xfrm>
                <a:off x="6505305" y="1701245"/>
                <a:ext cx="640080" cy="64008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lnSpc>
                    <a:spcPct val="115000"/>
                  </a:lnSpc>
                  <a:spcBef>
                    <a:spcPct val="0"/>
                  </a:spcBef>
                  <a:spcAft>
                    <a:spcPct val="0"/>
                  </a:spcAft>
                </a:pPr>
                <a:endParaRPr lang="en-US" sz="700" kern="0">
                  <a:solidFill>
                    <a:prstClr val="white"/>
                  </a:solidFill>
                  <a:ea typeface="Calibri"/>
                  <a:cs typeface="Times New Roman"/>
                  <a:sym typeface="Arial"/>
                </a:endParaRPr>
              </a:p>
            </p:txBody>
          </p:sp>
          <p:pic>
            <p:nvPicPr>
              <p:cNvPr id="22" name="Picture 5" descr="C:\Users\hrippman\Desktop\coope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025" y="1746965"/>
                <a:ext cx="548640" cy="548640"/>
              </a:xfrm>
              <a:prstGeom prst="rect">
                <a:avLst/>
              </a:prstGeom>
              <a:solidFill>
                <a:srgbClr val="ED1C24"/>
              </a:solidFill>
            </p:spPr>
          </p:pic>
        </p:grpSp>
      </p:grpSp>
      <p:grpSp>
        <p:nvGrpSpPr>
          <p:cNvPr id="23" name="Group 22"/>
          <p:cNvGrpSpPr/>
          <p:nvPr/>
        </p:nvGrpSpPr>
        <p:grpSpPr>
          <a:xfrm>
            <a:off x="3477987" y="2795117"/>
            <a:ext cx="1028700" cy="937260"/>
            <a:chOff x="5769175" y="3322320"/>
            <a:chExt cx="1371600" cy="1249680"/>
          </a:xfrm>
        </p:grpSpPr>
        <p:pic>
          <p:nvPicPr>
            <p:cNvPr id="24" name="Picture 5" descr="C:\Users\hrippman\Desktop\UNGC colors and graphics\engage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899" y="3322320"/>
              <a:ext cx="636153" cy="640080"/>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a:spLocks/>
            </p:cNvSpPr>
            <p:nvPr/>
          </p:nvSpPr>
          <p:spPr>
            <a:xfrm>
              <a:off x="5769175" y="4023360"/>
              <a:ext cx="1371600" cy="548640"/>
            </a:xfrm>
            <a:prstGeom prst="roundRect">
              <a:avLst/>
            </a:prstGeom>
            <a:solidFill>
              <a:srgbClr val="0054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Times New Roman"/>
                  <a:sym typeface="Arial"/>
                </a:rPr>
                <a:t>COLLECTIVE ACTION</a:t>
              </a:r>
              <a:endParaRPr lang="en-US" sz="700" b="1" kern="0">
                <a:solidFill>
                  <a:prstClr val="white"/>
                </a:solidFill>
                <a:latin typeface="Arial Black" panose="020B0A04020102020204" pitchFamily="34" charset="0"/>
                <a:ea typeface="Calibri"/>
                <a:cs typeface="Times New Roman"/>
                <a:sym typeface="Arial"/>
              </a:endParaRPr>
            </a:p>
          </p:txBody>
        </p:sp>
      </p:grpSp>
      <p:grpSp>
        <p:nvGrpSpPr>
          <p:cNvPr id="26" name="Group 25"/>
          <p:cNvGrpSpPr/>
          <p:nvPr/>
        </p:nvGrpSpPr>
        <p:grpSpPr>
          <a:xfrm>
            <a:off x="1224644" y="2795117"/>
            <a:ext cx="1028700" cy="937260"/>
            <a:chOff x="558380" y="3322320"/>
            <a:chExt cx="1371600" cy="1249680"/>
          </a:xfrm>
        </p:grpSpPr>
        <p:grpSp>
          <p:nvGrpSpPr>
            <p:cNvPr id="27" name="Group 26"/>
            <p:cNvGrpSpPr/>
            <p:nvPr/>
          </p:nvGrpSpPr>
          <p:grpSpPr>
            <a:xfrm>
              <a:off x="749516" y="3322320"/>
              <a:ext cx="989329" cy="640080"/>
              <a:chOff x="164746" y="142875"/>
              <a:chExt cx="1044506" cy="640080"/>
            </a:xfrm>
          </p:grpSpPr>
          <p:pic>
            <p:nvPicPr>
              <p:cNvPr id="29" name="Picture 28" descr="C:\Users\hrippman\Desktop\Diy-Far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746" y="325755"/>
                <a:ext cx="45719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hrippman\Desktop\UNGC colors and graphics\operation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454" y="142875"/>
                <a:ext cx="552798" cy="64008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ounded Rectangle 27"/>
            <p:cNvSpPr>
              <a:spLocks/>
            </p:cNvSpPr>
            <p:nvPr/>
          </p:nvSpPr>
          <p:spPr>
            <a:xfrm>
              <a:off x="558380" y="4023360"/>
              <a:ext cx="1371600" cy="548640"/>
            </a:xfrm>
            <a:prstGeom prst="roundRect">
              <a:avLst/>
            </a:prstGeom>
            <a:solidFill>
              <a:srgbClr val="0195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lnSpc>
                  <a:spcPct val="115000"/>
                </a:lnSpc>
                <a:spcBef>
                  <a:spcPct val="0"/>
                </a:spcBef>
                <a:spcAft>
                  <a:spcPct val="0"/>
                </a:spcAft>
              </a:pPr>
              <a:r>
                <a:rPr lang="en-US" sz="700" b="1" kern="0" dirty="0">
                  <a:solidFill>
                    <a:srgbClr val="FFFFFF"/>
                  </a:solidFill>
                  <a:latin typeface="Arial Black" panose="020B0A04020102020204" pitchFamily="34" charset="0"/>
                  <a:ea typeface="Calibri"/>
                  <a:cs typeface="Cambria"/>
                  <a:sym typeface="Arial"/>
                </a:rPr>
                <a:t>DIRECT OPERATIONS</a:t>
              </a:r>
              <a:endParaRPr lang="en-US" sz="700" b="1" kern="0" dirty="0">
                <a:solidFill>
                  <a:prstClr val="white"/>
                </a:solidFill>
                <a:latin typeface="Arial Black" panose="020B0A04020102020204" pitchFamily="34" charset="0"/>
                <a:ea typeface="Calibri"/>
                <a:cs typeface="Times New Roman"/>
                <a:sym typeface="Arial"/>
              </a:endParaRPr>
            </a:p>
          </p:txBody>
        </p:sp>
      </p:grpSp>
      <p:grpSp>
        <p:nvGrpSpPr>
          <p:cNvPr id="31" name="Group 30"/>
          <p:cNvGrpSpPr/>
          <p:nvPr/>
        </p:nvGrpSpPr>
        <p:grpSpPr>
          <a:xfrm>
            <a:off x="2351315" y="2795117"/>
            <a:ext cx="1028700" cy="937260"/>
            <a:chOff x="1901058" y="3322320"/>
            <a:chExt cx="1371600" cy="1249680"/>
          </a:xfrm>
        </p:grpSpPr>
        <p:pic>
          <p:nvPicPr>
            <p:cNvPr id="32" name="Picture 4" descr="C:\Users\hrippman\Desktop\UNGC colors and graphics\contex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3246" y="3322320"/>
              <a:ext cx="707224" cy="64008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a:spLocks/>
            </p:cNvSpPr>
            <p:nvPr/>
          </p:nvSpPr>
          <p:spPr>
            <a:xfrm>
              <a:off x="1901058" y="4023360"/>
              <a:ext cx="1371600" cy="548640"/>
            </a:xfrm>
            <a:prstGeom prst="roundRect">
              <a:avLst/>
            </a:prstGeom>
            <a:solidFill>
              <a:srgbClr val="52C6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Cambria"/>
                  <a:sym typeface="Arial"/>
                </a:rPr>
                <a:t>SUPPLY CHAIN</a:t>
              </a:r>
            </a:p>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Cambria"/>
                  <a:sym typeface="Arial"/>
                </a:rPr>
                <a:t>AND WATERSHEDS</a:t>
              </a:r>
              <a:endParaRPr lang="en-US" sz="700" b="1" kern="0">
                <a:solidFill>
                  <a:prstClr val="white"/>
                </a:solidFill>
                <a:latin typeface="Arial Black" panose="020B0A04020102020204" pitchFamily="34" charset="0"/>
                <a:ea typeface="Calibri"/>
                <a:cs typeface="Times New Roman"/>
                <a:sym typeface="Arial"/>
              </a:endParaRPr>
            </a:p>
          </p:txBody>
        </p:sp>
      </p:grpSp>
      <p:grpSp>
        <p:nvGrpSpPr>
          <p:cNvPr id="34" name="Group 33"/>
          <p:cNvGrpSpPr/>
          <p:nvPr/>
        </p:nvGrpSpPr>
        <p:grpSpPr>
          <a:xfrm>
            <a:off x="4604659" y="2795117"/>
            <a:ext cx="1028700" cy="937260"/>
            <a:chOff x="4543611" y="3322320"/>
            <a:chExt cx="1371600" cy="1249680"/>
          </a:xfrm>
        </p:grpSpPr>
        <p:pic>
          <p:nvPicPr>
            <p:cNvPr id="35" name="Picture 2" descr="C:\Users\hrippman\Desktop\government buildi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4875" y="3322320"/>
              <a:ext cx="669073" cy="640080"/>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le 35"/>
            <p:cNvSpPr>
              <a:spLocks/>
            </p:cNvSpPr>
            <p:nvPr/>
          </p:nvSpPr>
          <p:spPr>
            <a:xfrm>
              <a:off x="4543611" y="4023360"/>
              <a:ext cx="1371600" cy="548640"/>
            </a:xfrm>
            <a:prstGeom prst="roundRect">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Times New Roman"/>
                  <a:sym typeface="Arial"/>
                </a:rPr>
                <a:t>PUBLIC</a:t>
              </a:r>
            </a:p>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Times New Roman"/>
                  <a:sym typeface="Arial"/>
                </a:rPr>
                <a:t>POLICY</a:t>
              </a:r>
              <a:endParaRPr lang="en-US" sz="700" b="1" kern="0">
                <a:solidFill>
                  <a:prstClr val="white"/>
                </a:solidFill>
                <a:latin typeface="Arial Black" panose="020B0A04020102020204" pitchFamily="34" charset="0"/>
                <a:ea typeface="Calibri"/>
                <a:cs typeface="Times New Roman"/>
                <a:sym typeface="Arial"/>
              </a:endParaRPr>
            </a:p>
          </p:txBody>
        </p:sp>
      </p:grpSp>
      <p:grpSp>
        <p:nvGrpSpPr>
          <p:cNvPr id="37" name="Group 36"/>
          <p:cNvGrpSpPr/>
          <p:nvPr/>
        </p:nvGrpSpPr>
        <p:grpSpPr>
          <a:xfrm>
            <a:off x="6858002" y="2795117"/>
            <a:ext cx="1028700" cy="937260"/>
            <a:chOff x="7641774" y="1701245"/>
            <a:chExt cx="1371600" cy="1249680"/>
          </a:xfrm>
        </p:grpSpPr>
        <p:pic>
          <p:nvPicPr>
            <p:cNvPr id="38" name="Picture 3" descr="C:\Users\hrippman\Desktop\UNGC colors and graphics\communicati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6846" y="1701245"/>
              <a:ext cx="981456" cy="640080"/>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a:spLocks/>
            </p:cNvSpPr>
            <p:nvPr/>
          </p:nvSpPr>
          <p:spPr>
            <a:xfrm>
              <a:off x="7641774" y="2402285"/>
              <a:ext cx="1371600" cy="548640"/>
            </a:xfrm>
            <a:prstGeom prst="roundRect">
              <a:avLst/>
            </a:prstGeom>
            <a:solidFill>
              <a:srgbClr val="688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defTabSz="685800" fontAlgn="base">
                <a:lnSpc>
                  <a:spcPct val="115000"/>
                </a:lnSpc>
                <a:spcBef>
                  <a:spcPct val="0"/>
                </a:spcBef>
                <a:spcAft>
                  <a:spcPct val="0"/>
                </a:spcAft>
              </a:pPr>
              <a:r>
                <a:rPr lang="en-US" sz="700" b="1" kern="0">
                  <a:solidFill>
                    <a:srgbClr val="FFFFFF"/>
                  </a:solidFill>
                  <a:latin typeface="Arial Black" panose="020B0A04020102020204" pitchFamily="34" charset="0"/>
                  <a:ea typeface="Calibri"/>
                  <a:cs typeface="Times New Roman"/>
                  <a:sym typeface="Arial"/>
                </a:rPr>
                <a:t>TRANSPARENCY AND DISCLOSURE</a:t>
              </a:r>
              <a:endParaRPr lang="en-US" sz="700" b="1" kern="0">
                <a:solidFill>
                  <a:prstClr val="white"/>
                </a:solidFill>
                <a:latin typeface="Arial Black" panose="020B0A04020102020204" pitchFamily="34" charset="0"/>
                <a:ea typeface="Calibri"/>
                <a:cs typeface="Times New Roman"/>
                <a:sym typeface="Arial"/>
              </a:endParaRPr>
            </a:p>
          </p:txBody>
        </p:sp>
      </p:grpSp>
      <p:sp>
        <p:nvSpPr>
          <p:cNvPr id="40" name="TextBox 39"/>
          <p:cNvSpPr txBox="1"/>
          <p:nvPr/>
        </p:nvSpPr>
        <p:spPr>
          <a:xfrm>
            <a:off x="6990205" y="3"/>
            <a:ext cx="1900409" cy="242372"/>
          </a:xfrm>
          <a:prstGeom prst="rect">
            <a:avLst/>
          </a:prstGeom>
          <a:noFill/>
        </p:spPr>
        <p:txBody>
          <a:bodyPr wrap="square" lIns="68579" tIns="34289" rIns="68579" bIns="34289" rtlCol="0">
            <a:spAutoFit/>
          </a:bodyPr>
          <a:lstStyle/>
          <a:p>
            <a:pPr defTabSz="685800"/>
            <a:r>
              <a:rPr lang="en-US" sz="1100" kern="0" dirty="0">
                <a:solidFill>
                  <a:srgbClr val="EA1C2C"/>
                </a:solidFill>
                <a:cs typeface="Arial"/>
                <a:sym typeface="Arial"/>
              </a:rPr>
              <a:t>CONFIDENTIAL</a:t>
            </a:r>
          </a:p>
        </p:txBody>
      </p:sp>
    </p:spTree>
    <p:extLst>
      <p:ext uri="{BB962C8B-B14F-4D97-AF65-F5344CB8AC3E}">
        <p14:creationId xmlns:p14="http://schemas.microsoft.com/office/powerpoint/2010/main" val="395753210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96594" y="-96598"/>
            <a:ext cx="8035528" cy="903685"/>
          </a:xfrm>
        </p:spPr>
        <p:txBody>
          <a:bodyPr>
            <a:normAutofit/>
          </a:bodyPr>
          <a:lstStyle/>
          <a:p>
            <a:r>
              <a:rPr lang="en-US" b="1" dirty="0">
                <a:solidFill>
                  <a:schemeClr val="bg1"/>
                </a:solidFill>
                <a:latin typeface="Flama Extrabold" pitchFamily="50" charset="0"/>
                <a:cs typeface="Times New Roman" pitchFamily="18" charset="0"/>
              </a:rPr>
              <a:t>Overview of Current Working Group Structure</a:t>
            </a:r>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grpSp>
        <p:nvGrpSpPr>
          <p:cNvPr id="15" name="Group 14"/>
          <p:cNvGrpSpPr>
            <a:grpSpLocks noChangeAspect="1"/>
          </p:cNvGrpSpPr>
          <p:nvPr/>
        </p:nvGrpSpPr>
        <p:grpSpPr>
          <a:xfrm>
            <a:off x="1023401" y="377112"/>
            <a:ext cx="7004397" cy="4443880"/>
            <a:chOff x="148343" y="97877"/>
            <a:chExt cx="8902931" cy="5648388"/>
          </a:xfrm>
        </p:grpSpPr>
        <p:sp>
          <p:nvSpPr>
            <p:cNvPr id="16" name="Rectangle 15"/>
            <p:cNvSpPr/>
            <p:nvPr/>
          </p:nvSpPr>
          <p:spPr>
            <a:xfrm>
              <a:off x="831461" y="110052"/>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algn="ctr" defTabSz="278638">
                <a:defRPr/>
              </a:pPr>
              <a:r>
                <a:rPr lang="en-US" sz="1100" b="1" kern="0" dirty="0">
                  <a:solidFill>
                    <a:prstClr val="white"/>
                  </a:solidFill>
                  <a:latin typeface="Flama Book" pitchFamily="50" charset="0"/>
                  <a:cs typeface="Arial"/>
                  <a:sym typeface="Arial"/>
                </a:rPr>
                <a:t>Human Rights</a:t>
              </a:r>
            </a:p>
            <a:p>
              <a:pPr algn="ctr" defTabSz="278638">
                <a:defRPr/>
              </a:pPr>
              <a:r>
                <a:rPr lang="en-US" sz="1100" b="1" kern="0" dirty="0">
                  <a:solidFill>
                    <a:prstClr val="white"/>
                  </a:solidFill>
                  <a:latin typeface="Flama Book" pitchFamily="50" charset="0"/>
                  <a:cs typeface="Arial"/>
                  <a:sym typeface="Arial"/>
                </a:rPr>
                <a:t>and WASH</a:t>
              </a:r>
            </a:p>
          </p:txBody>
        </p:sp>
        <p:sp>
          <p:nvSpPr>
            <p:cNvPr id="17" name="Rectangle 16"/>
            <p:cNvSpPr/>
            <p:nvPr/>
          </p:nvSpPr>
          <p:spPr>
            <a:xfrm>
              <a:off x="2908459" y="110052"/>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algn="ctr" defTabSz="278638">
                <a:defRPr/>
              </a:pPr>
              <a:r>
                <a:rPr lang="en-US" sz="1100" b="1" kern="0" dirty="0">
                  <a:solidFill>
                    <a:prstClr val="white"/>
                  </a:solidFill>
                  <a:latin typeface="Flama Book" pitchFamily="50" charset="0"/>
                  <a:cs typeface="Arial"/>
                  <a:sym typeface="Arial"/>
                </a:rPr>
                <a:t>Operations and Supply Chain Stewardship</a:t>
              </a:r>
            </a:p>
          </p:txBody>
        </p:sp>
        <p:sp>
          <p:nvSpPr>
            <p:cNvPr id="18" name="Rectangle 17"/>
            <p:cNvSpPr/>
            <p:nvPr/>
          </p:nvSpPr>
          <p:spPr>
            <a:xfrm>
              <a:off x="4985456" y="110051"/>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algn="ctr" defTabSz="278638">
                <a:defRPr/>
              </a:pPr>
              <a:r>
                <a:rPr lang="en-US" sz="1100" b="1" kern="0">
                  <a:solidFill>
                    <a:prstClr val="white"/>
                  </a:solidFill>
                  <a:latin typeface="Flama Book" pitchFamily="50" charset="0"/>
                  <a:cs typeface="Arial"/>
                  <a:sym typeface="Arial"/>
                </a:rPr>
                <a:t>Metrics, Impact, </a:t>
              </a:r>
            </a:p>
            <a:p>
              <a:pPr algn="ctr" defTabSz="278638">
                <a:defRPr/>
              </a:pPr>
              <a:r>
                <a:rPr lang="en-US" sz="1100" b="1" kern="0">
                  <a:solidFill>
                    <a:prstClr val="white"/>
                  </a:solidFill>
                  <a:latin typeface="Flama Book" pitchFamily="50" charset="0"/>
                  <a:cs typeface="Arial"/>
                  <a:sym typeface="Arial"/>
                </a:rPr>
                <a:t>and Disclosure</a:t>
              </a:r>
            </a:p>
          </p:txBody>
        </p:sp>
        <p:sp>
          <p:nvSpPr>
            <p:cNvPr id="19" name="Rectangle 18"/>
            <p:cNvSpPr/>
            <p:nvPr/>
          </p:nvSpPr>
          <p:spPr>
            <a:xfrm>
              <a:off x="7062454" y="110051"/>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algn="ctr" defTabSz="278638">
                <a:defRPr/>
              </a:pPr>
              <a:r>
                <a:rPr lang="en-US" sz="1100" b="1" kern="0" dirty="0">
                  <a:solidFill>
                    <a:prstClr val="white"/>
                  </a:solidFill>
                  <a:latin typeface="Flama Book" pitchFamily="50" charset="0"/>
                  <a:cs typeface="Arial"/>
                  <a:sym typeface="Arial"/>
                </a:rPr>
                <a:t>Collective Action and Policy Engagement</a:t>
              </a:r>
            </a:p>
          </p:txBody>
        </p:sp>
        <p:sp>
          <p:nvSpPr>
            <p:cNvPr id="20" name="Rectangle 19"/>
            <p:cNvSpPr/>
            <p:nvPr/>
          </p:nvSpPr>
          <p:spPr>
            <a:xfrm>
              <a:off x="831461" y="5022999"/>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173181" indent="-173181" defTabSz="278638">
                <a:spcAft>
                  <a:spcPts val="366"/>
                </a:spcAft>
                <a:defRPr/>
              </a:pPr>
              <a:r>
                <a:rPr lang="en-US" sz="800" b="1" kern="0">
                  <a:solidFill>
                    <a:prstClr val="black"/>
                  </a:solidFill>
                  <a:latin typeface="Flama Book" pitchFamily="50" charset="0"/>
                  <a:cs typeface="Arial"/>
                  <a:sym typeface="Arial"/>
                </a:rPr>
                <a:t>6.1 Drinking water</a:t>
              </a:r>
            </a:p>
            <a:p>
              <a:pPr marL="173181" indent="-173181" defTabSz="278638">
                <a:spcAft>
                  <a:spcPts val="366"/>
                </a:spcAft>
                <a:defRPr/>
              </a:pPr>
              <a:r>
                <a:rPr lang="en-US" sz="800" b="1" kern="0">
                  <a:solidFill>
                    <a:prstClr val="black"/>
                  </a:solidFill>
                  <a:latin typeface="Flama Book" pitchFamily="50" charset="0"/>
                  <a:cs typeface="Arial"/>
                  <a:sym typeface="Arial"/>
                </a:rPr>
                <a:t>6.2 Sanitation and hygiene</a:t>
              </a:r>
            </a:p>
          </p:txBody>
        </p:sp>
        <p:sp>
          <p:nvSpPr>
            <p:cNvPr id="21" name="Rectangle 20"/>
            <p:cNvSpPr/>
            <p:nvPr/>
          </p:nvSpPr>
          <p:spPr>
            <a:xfrm>
              <a:off x="2908459" y="5022999"/>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173181" indent="-173181" defTabSz="278638">
                <a:spcAft>
                  <a:spcPts val="366"/>
                </a:spcAft>
                <a:defRPr/>
              </a:pPr>
              <a:r>
                <a:rPr lang="en-US" sz="800" b="1" kern="0">
                  <a:solidFill>
                    <a:prstClr val="black"/>
                  </a:solidFill>
                  <a:latin typeface="Flama Book" pitchFamily="50" charset="0"/>
                  <a:cs typeface="Arial"/>
                  <a:sym typeface="Arial"/>
                </a:rPr>
                <a:t>6.3 Water quality</a:t>
              </a:r>
            </a:p>
            <a:p>
              <a:pPr marL="173181" indent="-173181" defTabSz="278638">
                <a:spcAft>
                  <a:spcPts val="366"/>
                </a:spcAft>
                <a:defRPr/>
              </a:pPr>
              <a:r>
                <a:rPr lang="en-US" sz="800" b="1" kern="0">
                  <a:solidFill>
                    <a:prstClr val="black"/>
                  </a:solidFill>
                  <a:latin typeface="Flama Book" pitchFamily="50" charset="0"/>
                  <a:cs typeface="Arial"/>
                  <a:sym typeface="Arial"/>
                </a:rPr>
                <a:t>6.4 Water efficiency, scarcity,     and balance</a:t>
              </a:r>
            </a:p>
          </p:txBody>
        </p:sp>
        <p:sp>
          <p:nvSpPr>
            <p:cNvPr id="22" name="Rectangle 21"/>
            <p:cNvSpPr/>
            <p:nvPr/>
          </p:nvSpPr>
          <p:spPr>
            <a:xfrm>
              <a:off x="4985456" y="5022998"/>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173181" indent="-173181" defTabSz="278638">
                <a:spcAft>
                  <a:spcPts val="366"/>
                </a:spcAft>
                <a:defRPr/>
              </a:pPr>
              <a:r>
                <a:rPr lang="en-US" sz="800" b="1" kern="0">
                  <a:solidFill>
                    <a:prstClr val="black"/>
                  </a:solidFill>
                  <a:latin typeface="Flama Book" pitchFamily="50" charset="0"/>
                  <a:cs typeface="Arial"/>
                  <a:sym typeface="Arial"/>
                </a:rPr>
                <a:t>6.5 Integrated management</a:t>
              </a:r>
            </a:p>
            <a:p>
              <a:pPr marL="173181" indent="-173181" defTabSz="278638">
                <a:spcAft>
                  <a:spcPts val="366"/>
                </a:spcAft>
                <a:defRPr/>
              </a:pPr>
              <a:r>
                <a:rPr lang="en-US" sz="800" b="1" kern="0">
                  <a:solidFill>
                    <a:prstClr val="black"/>
                  </a:solidFill>
                  <a:latin typeface="Flama Book" pitchFamily="50" charset="0"/>
                  <a:cs typeface="Arial"/>
                  <a:sym typeface="Arial"/>
                </a:rPr>
                <a:t>6.6 Water-related ecosystems</a:t>
              </a:r>
            </a:p>
          </p:txBody>
        </p:sp>
        <p:sp>
          <p:nvSpPr>
            <p:cNvPr id="23" name="Rectangle 22"/>
            <p:cNvSpPr/>
            <p:nvPr/>
          </p:nvSpPr>
          <p:spPr>
            <a:xfrm>
              <a:off x="7062454" y="5022997"/>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173181" indent="-173181" defTabSz="278638">
                <a:spcAft>
                  <a:spcPts val="366"/>
                </a:spcAft>
                <a:defRPr/>
              </a:pPr>
              <a:r>
                <a:rPr lang="en-US" sz="800" b="1" kern="0">
                  <a:solidFill>
                    <a:prstClr val="black"/>
                  </a:solidFill>
                  <a:latin typeface="Flama Book" pitchFamily="50" charset="0"/>
                  <a:cs typeface="Arial"/>
                  <a:sym typeface="Arial"/>
                </a:rPr>
                <a:t>6.a  Cooperation and           capacity-building</a:t>
              </a:r>
            </a:p>
            <a:p>
              <a:pPr marL="173181" indent="-173181" defTabSz="278638">
                <a:spcAft>
                  <a:spcPts val="366"/>
                </a:spcAft>
                <a:defRPr/>
              </a:pPr>
              <a:r>
                <a:rPr lang="en-US" sz="800" b="1" kern="0">
                  <a:solidFill>
                    <a:prstClr val="black"/>
                  </a:solidFill>
                  <a:latin typeface="Flama Book" pitchFamily="50" charset="0"/>
                  <a:cs typeface="Arial"/>
                  <a:sym typeface="Arial"/>
                </a:rPr>
                <a:t>6.b Local communities</a:t>
              </a:r>
            </a:p>
          </p:txBody>
        </p:sp>
        <p:sp>
          <p:nvSpPr>
            <p:cNvPr id="24" name="Rectangle 23"/>
            <p:cNvSpPr/>
            <p:nvPr/>
          </p:nvSpPr>
          <p:spPr>
            <a:xfrm>
              <a:off x="831461" y="3094330"/>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04489" indent="-104489" defTabSz="278638">
                <a:spcAft>
                  <a:spcPts val="366"/>
                </a:spcAft>
                <a:buFont typeface="Arial" panose="020B0604020202020204" pitchFamily="34" charset="0"/>
                <a:buChar char="•"/>
                <a:defRPr/>
              </a:pPr>
              <a:r>
                <a:rPr lang="en-US" sz="800" b="1" kern="0">
                  <a:solidFill>
                    <a:prstClr val="black"/>
                  </a:solidFill>
                  <a:latin typeface="Flama Book" pitchFamily="50" charset="0"/>
                  <a:cs typeface="Arial"/>
                  <a:sym typeface="Arial"/>
                </a:rPr>
                <a:t>Guidance for Companies on Respecting the Human Rights to Water and Sanitation</a:t>
              </a:r>
            </a:p>
          </p:txBody>
        </p:sp>
        <p:sp>
          <p:nvSpPr>
            <p:cNvPr id="25" name="Rectangle 24"/>
            <p:cNvSpPr/>
            <p:nvPr/>
          </p:nvSpPr>
          <p:spPr>
            <a:xfrm>
              <a:off x="2908459" y="3094330"/>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06424" indent="-106424" defTabSz="278638">
                <a:spcAft>
                  <a:spcPts val="366"/>
                </a:spcAft>
                <a:buFont typeface="Arial" panose="020B0604020202020204" pitchFamily="34" charset="0"/>
                <a:buChar char="•"/>
                <a:defRPr/>
              </a:pPr>
              <a:r>
                <a:rPr lang="en-US" sz="800" b="1" kern="0">
                  <a:solidFill>
                    <a:prstClr val="black"/>
                  </a:solidFill>
                  <a:latin typeface="Flama Book" pitchFamily="50" charset="0"/>
                  <a:cs typeface="Arial"/>
                  <a:sym typeface="Arial"/>
                </a:rPr>
                <a:t>Water Stewardship Toolbox</a:t>
              </a:r>
            </a:p>
          </p:txBody>
        </p:sp>
        <p:sp>
          <p:nvSpPr>
            <p:cNvPr id="26" name="Rectangle 25"/>
            <p:cNvSpPr/>
            <p:nvPr/>
          </p:nvSpPr>
          <p:spPr>
            <a:xfrm>
              <a:off x="4985456" y="3094329"/>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04489" indent="-104489" defTabSz="278638">
                <a:spcAft>
                  <a:spcPts val="366"/>
                </a:spcAft>
                <a:buFont typeface="Arial" panose="020B0604020202020204" pitchFamily="34" charset="0"/>
                <a:buChar char="•"/>
                <a:defRPr/>
              </a:pPr>
              <a:r>
                <a:rPr lang="en-US" sz="800" b="1" kern="0" dirty="0">
                  <a:solidFill>
                    <a:prstClr val="black"/>
                  </a:solidFill>
                  <a:latin typeface="Flama Book" pitchFamily="50" charset="0"/>
                  <a:cs typeface="Arial"/>
                  <a:sym typeface="Arial"/>
                </a:rPr>
                <a:t>Corporate Water Disclosure Guidelines</a:t>
              </a:r>
            </a:p>
            <a:p>
              <a:pPr marL="104489" indent="-104489" defTabSz="278638">
                <a:spcAft>
                  <a:spcPts val="366"/>
                </a:spcAft>
                <a:buFont typeface="Arial" panose="020B0604020202020204" pitchFamily="34" charset="0"/>
                <a:buChar char="•"/>
                <a:defRPr/>
              </a:pPr>
              <a:r>
                <a:rPr lang="en-US" sz="800" b="1" kern="0" dirty="0">
                  <a:solidFill>
                    <a:prstClr val="black"/>
                  </a:solidFill>
                  <a:latin typeface="Flama Book" pitchFamily="50" charset="0"/>
                  <a:cs typeface="Arial"/>
                  <a:sym typeface="Arial"/>
                </a:rPr>
                <a:t>Discussion Paper on Establishing Context-Based Water Targets</a:t>
              </a:r>
            </a:p>
          </p:txBody>
        </p:sp>
        <p:sp>
          <p:nvSpPr>
            <p:cNvPr id="27" name="Rectangle 26"/>
            <p:cNvSpPr/>
            <p:nvPr/>
          </p:nvSpPr>
          <p:spPr>
            <a:xfrm>
              <a:off x="7062454" y="3094328"/>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04489" indent="-104489" defTabSz="278638">
                <a:spcAft>
                  <a:spcPts val="366"/>
                </a:spcAft>
                <a:buFont typeface="Arial" panose="020B0604020202020204" pitchFamily="34" charset="0"/>
                <a:buChar char="•"/>
                <a:defRPr/>
              </a:pPr>
              <a:r>
                <a:rPr lang="en-US" sz="800" b="1" kern="0" dirty="0">
                  <a:solidFill>
                    <a:prstClr val="black"/>
                  </a:solidFill>
                  <a:latin typeface="Flama Book" pitchFamily="50" charset="0"/>
                  <a:cs typeface="Arial"/>
                  <a:sym typeface="Arial"/>
                </a:rPr>
                <a:t>Water Action Hub</a:t>
              </a:r>
            </a:p>
            <a:p>
              <a:pPr marL="104489" indent="-104489" defTabSz="278638">
                <a:spcAft>
                  <a:spcPts val="366"/>
                </a:spcAft>
                <a:buFont typeface="Arial" panose="020B0604020202020204" pitchFamily="34" charset="0"/>
                <a:buChar char="•"/>
                <a:defRPr/>
              </a:pPr>
              <a:r>
                <a:rPr lang="en-US" sz="800" b="1" kern="0" dirty="0">
                  <a:solidFill>
                    <a:prstClr val="black"/>
                  </a:solidFill>
                  <a:latin typeface="Flama Book" pitchFamily="50" charset="0"/>
                  <a:cs typeface="Arial"/>
                  <a:sym typeface="Arial"/>
                </a:rPr>
                <a:t>Guide to Water-Related Collective Action</a:t>
              </a:r>
            </a:p>
            <a:p>
              <a:pPr marL="104489" indent="-104489" defTabSz="278638">
                <a:spcAft>
                  <a:spcPts val="366"/>
                </a:spcAft>
                <a:buFont typeface="Arial" panose="020B0604020202020204" pitchFamily="34" charset="0"/>
                <a:buChar char="•"/>
                <a:defRPr/>
              </a:pPr>
              <a:r>
                <a:rPr lang="en-US" sz="800" b="1" kern="0" dirty="0">
                  <a:solidFill>
                    <a:prstClr val="black"/>
                  </a:solidFill>
                  <a:latin typeface="Flama Book" pitchFamily="50" charset="0"/>
                  <a:cs typeface="Arial"/>
                  <a:sym typeface="Arial"/>
                </a:rPr>
                <a:t>Guide to Managing Integrity in Water Stewardship Initiatives</a:t>
              </a:r>
            </a:p>
            <a:p>
              <a:pPr marL="104489" indent="-104489" defTabSz="278638">
                <a:spcAft>
                  <a:spcPts val="366"/>
                </a:spcAft>
                <a:buFont typeface="Arial" panose="020B0604020202020204" pitchFamily="34" charset="0"/>
                <a:buChar char="•"/>
                <a:defRPr/>
              </a:pPr>
              <a:r>
                <a:rPr lang="en-US" sz="800" b="1" kern="0" dirty="0">
                  <a:solidFill>
                    <a:prstClr val="black"/>
                  </a:solidFill>
                  <a:latin typeface="Flama Book" pitchFamily="50" charset="0"/>
                  <a:cs typeface="Arial"/>
                  <a:sym typeface="Arial"/>
                </a:rPr>
                <a:t>Framework for Responsible Business Engagement with Water Policy</a:t>
              </a:r>
            </a:p>
          </p:txBody>
        </p:sp>
        <p:sp>
          <p:nvSpPr>
            <p:cNvPr id="28" name="Rectangle 27"/>
            <p:cNvSpPr/>
            <p:nvPr/>
          </p:nvSpPr>
          <p:spPr>
            <a:xfrm>
              <a:off x="1037201" y="905549"/>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algn="ctr" defTabSz="278638">
                <a:defRPr/>
              </a:pPr>
              <a:r>
                <a:rPr lang="en-US" sz="800" b="1" kern="0" dirty="0">
                  <a:solidFill>
                    <a:prstClr val="black"/>
                  </a:solidFill>
                  <a:latin typeface="Flama Book" pitchFamily="50" charset="0"/>
                  <a:cs typeface="Arial"/>
                  <a:sym typeface="Arial"/>
                </a:rPr>
                <a:t>WASH 4 WORK</a:t>
              </a:r>
            </a:p>
          </p:txBody>
        </p:sp>
        <p:sp>
          <p:nvSpPr>
            <p:cNvPr id="29" name="Rectangle 28"/>
            <p:cNvSpPr/>
            <p:nvPr/>
          </p:nvSpPr>
          <p:spPr>
            <a:xfrm>
              <a:off x="1037201" y="1616863"/>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algn="ctr" defTabSz="278638">
                <a:defRPr/>
              </a:pPr>
              <a:r>
                <a:rPr lang="en-US" sz="800" b="1" kern="0" dirty="0">
                  <a:solidFill>
                    <a:prstClr val="black"/>
                  </a:solidFill>
                  <a:latin typeface="Flama Book" pitchFamily="50" charset="0"/>
                  <a:cs typeface="Arial"/>
                  <a:sym typeface="Arial"/>
                </a:rPr>
                <a:t>WASH in the Supply Chain</a:t>
              </a:r>
            </a:p>
          </p:txBody>
        </p:sp>
        <p:sp>
          <p:nvSpPr>
            <p:cNvPr id="30" name="Rectangle 29"/>
            <p:cNvSpPr/>
            <p:nvPr/>
          </p:nvSpPr>
          <p:spPr>
            <a:xfrm>
              <a:off x="3114199" y="905549"/>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algn="ctr" defTabSz="278638">
                <a:defRPr/>
              </a:pPr>
              <a:r>
                <a:rPr lang="en-US" sz="800" b="1" kern="0" dirty="0">
                  <a:solidFill>
                    <a:prstClr val="black"/>
                  </a:solidFill>
                  <a:latin typeface="Flama Book" pitchFamily="50" charset="0"/>
                  <a:cs typeface="Arial"/>
                  <a:sym typeface="Arial"/>
                </a:rPr>
                <a:t>Water Stewardship Toolbox</a:t>
              </a:r>
            </a:p>
          </p:txBody>
        </p:sp>
        <p:sp>
          <p:nvSpPr>
            <p:cNvPr id="31" name="Rectangle 30"/>
            <p:cNvSpPr/>
            <p:nvPr/>
          </p:nvSpPr>
          <p:spPr>
            <a:xfrm>
              <a:off x="5191196" y="990600"/>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algn="ctr" defTabSz="278638">
                <a:defRPr/>
              </a:pPr>
              <a:r>
                <a:rPr lang="en-US" sz="800" b="1" kern="0" dirty="0">
                  <a:solidFill>
                    <a:prstClr val="black"/>
                  </a:solidFill>
                  <a:latin typeface="Flama Book" pitchFamily="50" charset="0"/>
                  <a:cs typeface="Arial"/>
                  <a:sym typeface="Arial"/>
                </a:rPr>
                <a:t>Context-Based Metrics</a:t>
              </a:r>
            </a:p>
          </p:txBody>
        </p:sp>
        <p:sp>
          <p:nvSpPr>
            <p:cNvPr id="32" name="Rectangle 31"/>
            <p:cNvSpPr/>
            <p:nvPr/>
          </p:nvSpPr>
          <p:spPr>
            <a:xfrm>
              <a:off x="5191196" y="1676400"/>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algn="ctr" defTabSz="278638">
                <a:defRPr/>
              </a:pPr>
              <a:r>
                <a:rPr lang="en-US" sz="800" b="1" kern="0" dirty="0">
                  <a:solidFill>
                    <a:prstClr val="black"/>
                  </a:solidFill>
                  <a:latin typeface="Flama Book" pitchFamily="50" charset="0"/>
                  <a:cs typeface="Arial"/>
                  <a:sym typeface="Arial"/>
                </a:rPr>
                <a:t>Linking Impacts to SDG6</a:t>
              </a:r>
            </a:p>
          </p:txBody>
        </p:sp>
        <p:sp>
          <p:nvSpPr>
            <p:cNvPr id="33" name="Rectangle 32"/>
            <p:cNvSpPr/>
            <p:nvPr/>
          </p:nvSpPr>
          <p:spPr>
            <a:xfrm>
              <a:off x="7268194" y="905549"/>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algn="ctr" defTabSz="278638">
                <a:defRPr/>
              </a:pPr>
              <a:r>
                <a:rPr lang="en-US" sz="800" b="1" kern="0">
                  <a:solidFill>
                    <a:prstClr val="black"/>
                  </a:solidFill>
                  <a:latin typeface="Flama Book" pitchFamily="50" charset="0"/>
                  <a:cs typeface="Arial"/>
                  <a:sym typeface="Arial"/>
                </a:rPr>
                <a:t>Water Action Hub 2.0</a:t>
              </a:r>
            </a:p>
          </p:txBody>
        </p:sp>
        <p:sp>
          <p:nvSpPr>
            <p:cNvPr id="34" name="Rectangle 33"/>
            <p:cNvSpPr/>
            <p:nvPr/>
          </p:nvSpPr>
          <p:spPr>
            <a:xfrm>
              <a:off x="7268194" y="2328837"/>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algn="ctr" defTabSz="278638">
                <a:defRPr/>
              </a:pPr>
              <a:r>
                <a:rPr lang="en-US" sz="800" b="1" kern="0">
                  <a:solidFill>
                    <a:prstClr val="black"/>
                  </a:solidFill>
                  <a:latin typeface="Flama Book" pitchFamily="50" charset="0"/>
                  <a:cs typeface="Arial"/>
                  <a:sym typeface="Arial"/>
                </a:rPr>
                <a:t>California Corporate Water Stewardship</a:t>
              </a:r>
            </a:p>
          </p:txBody>
        </p:sp>
        <p:sp>
          <p:nvSpPr>
            <p:cNvPr id="35" name="Rectangle 34"/>
            <p:cNvSpPr/>
            <p:nvPr/>
          </p:nvSpPr>
          <p:spPr>
            <a:xfrm>
              <a:off x="7268194" y="1616863"/>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algn="ctr" defTabSz="278638">
                <a:defRPr/>
              </a:pPr>
              <a:r>
                <a:rPr lang="en-US" sz="800" b="1" kern="0">
                  <a:solidFill>
                    <a:prstClr val="black"/>
                  </a:solidFill>
                  <a:latin typeface="Flama Book" pitchFamily="50" charset="0"/>
                  <a:cs typeface="Arial"/>
                  <a:sym typeface="Arial"/>
                </a:rPr>
                <a:t>Business Alliance for Water and Climate</a:t>
              </a:r>
            </a:p>
          </p:txBody>
        </p:sp>
        <p:cxnSp>
          <p:nvCxnSpPr>
            <p:cNvPr id="36" name="Straight Connector 35"/>
            <p:cNvCxnSpPr>
              <a:stCxn id="28" idx="0"/>
              <a:endCxn id="16" idx="2"/>
            </p:cNvCxnSpPr>
            <p:nvPr/>
          </p:nvCxnSpPr>
          <p:spPr>
            <a:xfrm flipV="1">
              <a:off x="1825871" y="787117"/>
              <a:ext cx="0" cy="118432"/>
            </a:xfrm>
            <a:prstGeom prst="line">
              <a:avLst/>
            </a:prstGeom>
            <a:noFill/>
            <a:ln w="6350" cap="flat" cmpd="sng" algn="ctr">
              <a:solidFill>
                <a:schemeClr val="bg1"/>
              </a:solidFill>
              <a:prstDash val="solid"/>
              <a:miter lim="800000"/>
            </a:ln>
            <a:effectLst/>
          </p:spPr>
        </p:cxnSp>
        <p:cxnSp>
          <p:nvCxnSpPr>
            <p:cNvPr id="37" name="Straight Connector 36"/>
            <p:cNvCxnSpPr>
              <a:stCxn id="29" idx="0"/>
              <a:endCxn id="28" idx="2"/>
            </p:cNvCxnSpPr>
            <p:nvPr/>
          </p:nvCxnSpPr>
          <p:spPr>
            <a:xfrm flipV="1">
              <a:off x="1825871" y="1491015"/>
              <a:ext cx="0" cy="125851"/>
            </a:xfrm>
            <a:prstGeom prst="line">
              <a:avLst/>
            </a:prstGeom>
            <a:noFill/>
            <a:ln w="6350" cap="flat" cmpd="sng" algn="ctr">
              <a:solidFill>
                <a:schemeClr val="bg1"/>
              </a:solidFill>
              <a:prstDash val="solid"/>
              <a:miter lim="800000"/>
            </a:ln>
            <a:effectLst/>
          </p:spPr>
        </p:cxnSp>
        <p:cxnSp>
          <p:nvCxnSpPr>
            <p:cNvPr id="38" name="Straight Connector 37"/>
            <p:cNvCxnSpPr>
              <a:stCxn id="30" idx="0"/>
              <a:endCxn id="17" idx="2"/>
            </p:cNvCxnSpPr>
            <p:nvPr/>
          </p:nvCxnSpPr>
          <p:spPr>
            <a:xfrm flipV="1">
              <a:off x="3902869" y="787117"/>
              <a:ext cx="0" cy="118432"/>
            </a:xfrm>
            <a:prstGeom prst="line">
              <a:avLst/>
            </a:prstGeom>
            <a:noFill/>
            <a:ln w="6350" cap="flat" cmpd="sng" algn="ctr">
              <a:solidFill>
                <a:schemeClr val="bg1"/>
              </a:solidFill>
              <a:prstDash val="solid"/>
              <a:miter lim="800000"/>
            </a:ln>
            <a:effectLst/>
          </p:spPr>
        </p:cxnSp>
        <p:cxnSp>
          <p:nvCxnSpPr>
            <p:cNvPr id="39" name="Straight Connector 38"/>
            <p:cNvCxnSpPr>
              <a:stCxn id="32" idx="0"/>
              <a:endCxn id="31" idx="2"/>
            </p:cNvCxnSpPr>
            <p:nvPr/>
          </p:nvCxnSpPr>
          <p:spPr>
            <a:xfrm flipV="1">
              <a:off x="5979866" y="1576064"/>
              <a:ext cx="0" cy="100336"/>
            </a:xfrm>
            <a:prstGeom prst="line">
              <a:avLst/>
            </a:prstGeom>
            <a:noFill/>
            <a:ln w="6350" cap="flat" cmpd="sng" algn="ctr">
              <a:solidFill>
                <a:schemeClr val="bg1"/>
              </a:solidFill>
              <a:prstDash val="solid"/>
              <a:miter lim="800000"/>
            </a:ln>
            <a:effectLst/>
          </p:spPr>
        </p:cxnSp>
        <p:cxnSp>
          <p:nvCxnSpPr>
            <p:cNvPr id="40" name="Straight Connector 39"/>
            <p:cNvCxnSpPr>
              <a:stCxn id="33" idx="0"/>
              <a:endCxn id="19" idx="2"/>
            </p:cNvCxnSpPr>
            <p:nvPr/>
          </p:nvCxnSpPr>
          <p:spPr>
            <a:xfrm flipV="1">
              <a:off x="8056864" y="787115"/>
              <a:ext cx="0" cy="118434"/>
            </a:xfrm>
            <a:prstGeom prst="line">
              <a:avLst/>
            </a:prstGeom>
            <a:noFill/>
            <a:ln w="6350" cap="flat" cmpd="sng" algn="ctr">
              <a:solidFill>
                <a:schemeClr val="bg1"/>
              </a:solidFill>
              <a:prstDash val="solid"/>
              <a:miter lim="800000"/>
            </a:ln>
            <a:effectLst/>
          </p:spPr>
        </p:cxnSp>
        <p:cxnSp>
          <p:nvCxnSpPr>
            <p:cNvPr id="41" name="Straight Connector 40"/>
            <p:cNvCxnSpPr>
              <a:stCxn id="35" idx="0"/>
              <a:endCxn id="33" idx="2"/>
            </p:cNvCxnSpPr>
            <p:nvPr/>
          </p:nvCxnSpPr>
          <p:spPr>
            <a:xfrm flipV="1">
              <a:off x="8056864" y="1491015"/>
              <a:ext cx="0" cy="125851"/>
            </a:xfrm>
            <a:prstGeom prst="line">
              <a:avLst/>
            </a:prstGeom>
            <a:noFill/>
            <a:ln w="6350" cap="flat" cmpd="sng" algn="ctr">
              <a:solidFill>
                <a:schemeClr val="bg1"/>
              </a:solidFill>
              <a:prstDash val="solid"/>
              <a:miter lim="800000"/>
            </a:ln>
            <a:effectLst/>
          </p:spPr>
        </p:cxnSp>
        <p:cxnSp>
          <p:nvCxnSpPr>
            <p:cNvPr id="42" name="Straight Connector 41"/>
            <p:cNvCxnSpPr>
              <a:stCxn id="34" idx="0"/>
              <a:endCxn id="35" idx="2"/>
            </p:cNvCxnSpPr>
            <p:nvPr/>
          </p:nvCxnSpPr>
          <p:spPr>
            <a:xfrm flipV="1">
              <a:off x="8056864" y="2202327"/>
              <a:ext cx="0" cy="126510"/>
            </a:xfrm>
            <a:prstGeom prst="line">
              <a:avLst/>
            </a:prstGeom>
            <a:noFill/>
            <a:ln w="6350" cap="flat" cmpd="sng" algn="ctr">
              <a:solidFill>
                <a:schemeClr val="bg1"/>
              </a:solidFill>
              <a:prstDash val="solid"/>
              <a:miter lim="800000"/>
            </a:ln>
            <a:effectLst/>
          </p:spPr>
        </p:cxnSp>
        <p:cxnSp>
          <p:nvCxnSpPr>
            <p:cNvPr id="43" name="Connector: Elbow 72"/>
            <p:cNvCxnSpPr>
              <a:stCxn id="29" idx="3"/>
            </p:cNvCxnSpPr>
            <p:nvPr/>
          </p:nvCxnSpPr>
          <p:spPr>
            <a:xfrm flipV="1">
              <a:off x="2614541" y="433557"/>
              <a:ext cx="377190" cy="1476041"/>
            </a:xfrm>
            <a:prstGeom prst="bentConnector2">
              <a:avLst/>
            </a:prstGeom>
            <a:noFill/>
            <a:ln w="6350" cap="flat" cmpd="sng" algn="ctr">
              <a:solidFill>
                <a:schemeClr val="bg1"/>
              </a:solidFill>
              <a:prstDash val="dash"/>
              <a:miter lim="800000"/>
            </a:ln>
            <a:effectLst/>
          </p:spPr>
        </p:cxnSp>
        <p:cxnSp>
          <p:nvCxnSpPr>
            <p:cNvPr id="44" name="Connector: Elbow 85"/>
            <p:cNvCxnSpPr>
              <a:stCxn id="34" idx="1"/>
            </p:cNvCxnSpPr>
            <p:nvPr/>
          </p:nvCxnSpPr>
          <p:spPr>
            <a:xfrm rot="10800000">
              <a:off x="6891004" y="97877"/>
              <a:ext cx="377190" cy="2523692"/>
            </a:xfrm>
            <a:prstGeom prst="bentConnector2">
              <a:avLst/>
            </a:prstGeom>
            <a:noFill/>
            <a:ln w="6350" cap="flat" cmpd="sng" algn="ctr">
              <a:solidFill>
                <a:schemeClr val="bg1"/>
              </a:solidFill>
              <a:prstDash val="dash"/>
              <a:miter lim="800000"/>
            </a:ln>
            <a:effectLst/>
          </p:spPr>
        </p:cxnSp>
        <p:sp>
          <p:nvSpPr>
            <p:cNvPr id="45" name="Rectangle 44"/>
            <p:cNvSpPr/>
            <p:nvPr/>
          </p:nvSpPr>
          <p:spPr>
            <a:xfrm>
              <a:off x="148343" y="5022997"/>
              <a:ext cx="623448"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vert="vert270" lIns="37153" tIns="37153" rIns="37153" bIns="37153" rtlCol="0" anchor="ctr"/>
            <a:lstStyle/>
            <a:p>
              <a:pPr algn="ctr" defTabSz="278638">
                <a:defRPr/>
              </a:pPr>
              <a:r>
                <a:rPr lang="en-US" sz="1000" b="1" kern="0">
                  <a:solidFill>
                    <a:prstClr val="black"/>
                  </a:solidFill>
                  <a:latin typeface="Flama Book" pitchFamily="50" charset="0"/>
                  <a:cs typeface="Arial"/>
                  <a:sym typeface="Arial"/>
                </a:rPr>
                <a:t>SDG6 Targets</a:t>
              </a:r>
            </a:p>
          </p:txBody>
        </p:sp>
        <p:sp>
          <p:nvSpPr>
            <p:cNvPr id="46" name="Rectangle 45"/>
            <p:cNvSpPr/>
            <p:nvPr/>
          </p:nvSpPr>
          <p:spPr>
            <a:xfrm>
              <a:off x="148343" y="3094328"/>
              <a:ext cx="623448"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vert="vert270" lIns="37153" tIns="37153" rIns="37153" bIns="37153" rtlCol="0" anchor="ctr" anchorCtr="0"/>
            <a:lstStyle/>
            <a:p>
              <a:pPr algn="ctr" defTabSz="278638">
                <a:defRPr/>
              </a:pPr>
              <a:r>
                <a:rPr lang="en-US" sz="1000" b="1" kern="0">
                  <a:solidFill>
                    <a:prstClr val="black"/>
                  </a:solidFill>
                  <a:latin typeface="Flama Book" pitchFamily="50" charset="0"/>
                  <a:cs typeface="Arial"/>
                  <a:sym typeface="Arial"/>
                </a:rPr>
                <a:t>Existing Tools</a:t>
              </a:r>
            </a:p>
            <a:p>
              <a:pPr algn="ctr" defTabSz="278638">
                <a:defRPr/>
              </a:pPr>
              <a:r>
                <a:rPr lang="en-US" sz="1000" b="1" kern="0">
                  <a:solidFill>
                    <a:prstClr val="black"/>
                  </a:solidFill>
                  <a:latin typeface="Flama Book" pitchFamily="50" charset="0"/>
                  <a:cs typeface="Arial"/>
                  <a:sym typeface="Arial"/>
                </a:rPr>
                <a:t>and Guidance</a:t>
              </a:r>
            </a:p>
          </p:txBody>
        </p:sp>
        <p:sp>
          <p:nvSpPr>
            <p:cNvPr id="47" name="Rectangle 46"/>
            <p:cNvSpPr/>
            <p:nvPr/>
          </p:nvSpPr>
          <p:spPr>
            <a:xfrm>
              <a:off x="148343" y="110050"/>
              <a:ext cx="623448" cy="2912985"/>
            </a:xfrm>
            <a:prstGeom prst="rect">
              <a:avLst/>
            </a:prstGeom>
            <a:solidFill>
              <a:srgbClr val="5B9BD5">
                <a:lumMod val="40000"/>
                <a:lumOff val="60000"/>
                <a:alpha val="50196"/>
              </a:srgbClr>
            </a:solidFill>
            <a:ln w="12700" cap="flat" cmpd="sng" algn="ctr">
              <a:solidFill>
                <a:srgbClr val="4472C4">
                  <a:lumMod val="75000"/>
                </a:srgbClr>
              </a:solidFill>
              <a:prstDash val="solid"/>
              <a:miter lim="800000"/>
            </a:ln>
            <a:effectLst/>
          </p:spPr>
          <p:txBody>
            <a:bodyPr vert="vert270" lIns="37153" tIns="37153" rIns="37153" bIns="37153" rtlCol="0" anchor="ctr" anchorCtr="0"/>
            <a:lstStyle/>
            <a:p>
              <a:pPr algn="ctr" defTabSz="278638">
                <a:defRPr/>
              </a:pPr>
              <a:r>
                <a:rPr lang="en-US" sz="1000" kern="0" dirty="0">
                  <a:solidFill>
                    <a:prstClr val="black"/>
                  </a:solidFill>
                  <a:latin typeface="Flama Book" pitchFamily="50" charset="0"/>
                  <a:cs typeface="Arial"/>
                  <a:sym typeface="Arial"/>
                </a:rPr>
                <a:t>CEO Water Mandate</a:t>
              </a:r>
            </a:p>
            <a:p>
              <a:pPr algn="ctr" defTabSz="278638">
                <a:defRPr/>
              </a:pPr>
              <a:r>
                <a:rPr lang="en-US" sz="1000" kern="0" dirty="0">
                  <a:solidFill>
                    <a:prstClr val="black"/>
                  </a:solidFill>
                  <a:latin typeface="Flama Book" pitchFamily="50" charset="0"/>
                  <a:cs typeface="Arial"/>
                  <a:sym typeface="Arial"/>
                </a:rPr>
                <a:t>Working Groups and Projects</a:t>
              </a:r>
            </a:p>
          </p:txBody>
        </p:sp>
        <p:cxnSp>
          <p:nvCxnSpPr>
            <p:cNvPr id="48" name="Straight Connector 47"/>
            <p:cNvCxnSpPr>
              <a:stCxn id="31" idx="0"/>
            </p:cNvCxnSpPr>
            <p:nvPr/>
          </p:nvCxnSpPr>
          <p:spPr>
            <a:xfrm flipH="1" flipV="1">
              <a:off x="5979868" y="863360"/>
              <a:ext cx="1" cy="127240"/>
            </a:xfrm>
            <a:prstGeom prst="line">
              <a:avLst/>
            </a:prstGeom>
            <a:noFill/>
            <a:ln w="6350" cap="flat" cmpd="sng" algn="ctr">
              <a:solidFill>
                <a:schemeClr val="bg1"/>
              </a:solidFill>
              <a:prstDash val="solid"/>
              <a:miter lim="800000"/>
            </a:ln>
            <a:effectLst/>
          </p:spPr>
        </p:cxnSp>
      </p:grpSp>
      <p:sp>
        <p:nvSpPr>
          <p:cNvPr id="49" name="TextBox 48"/>
          <p:cNvSpPr txBox="1"/>
          <p:nvPr/>
        </p:nvSpPr>
        <p:spPr>
          <a:xfrm>
            <a:off x="7245445" y="3"/>
            <a:ext cx="1900409" cy="242372"/>
          </a:xfrm>
          <a:prstGeom prst="rect">
            <a:avLst/>
          </a:prstGeom>
          <a:noFill/>
        </p:spPr>
        <p:txBody>
          <a:bodyPr wrap="square" lIns="68579" tIns="34289" rIns="68579" bIns="34289" rtlCol="0">
            <a:spAutoFit/>
          </a:bodyPr>
          <a:lstStyle/>
          <a:p>
            <a:pPr defTabSz="685800"/>
            <a:r>
              <a:rPr lang="en-US" sz="1100" kern="0" dirty="0">
                <a:solidFill>
                  <a:srgbClr val="EA1C2C"/>
                </a:solidFill>
                <a:cs typeface="Arial"/>
                <a:sym typeface="Arial"/>
              </a:rPr>
              <a:t>CONFIDENTIAL</a:t>
            </a:r>
          </a:p>
        </p:txBody>
      </p:sp>
    </p:spTree>
    <p:extLst>
      <p:ext uri="{BB962C8B-B14F-4D97-AF65-F5344CB8AC3E}">
        <p14:creationId xmlns:p14="http://schemas.microsoft.com/office/powerpoint/2010/main" val="393831819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Title 1"/>
          <p:cNvSpPr>
            <a:spLocks noGrp="1"/>
          </p:cNvSpPr>
          <p:nvPr>
            <p:ph type="title"/>
          </p:nvPr>
        </p:nvSpPr>
        <p:spPr>
          <a:xfrm>
            <a:off x="338399" y="-67476"/>
            <a:ext cx="6284119" cy="685799"/>
          </a:xfrm>
        </p:spPr>
        <p:txBody>
          <a:bodyPr>
            <a:normAutofit fontScale="90000"/>
          </a:bodyPr>
          <a:lstStyle/>
          <a:p>
            <a:r>
              <a:rPr lang="en-US" dirty="0">
                <a:latin typeface="Flama Extrabold" pitchFamily="50" charset="0"/>
              </a:rPr>
              <a:t>Background: UNGC Programmatic Restructuring</a:t>
            </a:r>
          </a:p>
        </p:txBody>
      </p:sp>
      <p:sp>
        <p:nvSpPr>
          <p:cNvPr id="5" name="Content Placeholder 2"/>
          <p:cNvSpPr txBox="1">
            <a:spLocks/>
          </p:cNvSpPr>
          <p:nvPr/>
        </p:nvSpPr>
        <p:spPr>
          <a:xfrm>
            <a:off x="237869" y="760510"/>
            <a:ext cx="6169819" cy="1264874"/>
          </a:xfrm>
          <a:prstGeom prst="rect">
            <a:avLst/>
          </a:prstGeom>
          <a:noFill/>
          <a:ln>
            <a:noFill/>
          </a:ln>
        </p:spPr>
        <p:txBody>
          <a:bodyPr wrap="square" lIns="68567" tIns="68567" rIns="68567" bIns="68567" numCol="1" anchor="ctr"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defTabSz="685800">
              <a:buClr>
                <a:srgbClr val="FFFFFF"/>
              </a:buClr>
            </a:pPr>
            <a:endParaRPr lang="en-US" sz="1100" b="1" kern="0" dirty="0">
              <a:solidFill>
                <a:srgbClr val="FFFFFF"/>
              </a:solidFill>
            </a:endParaRPr>
          </a:p>
          <a:p>
            <a:pPr defTabSz="685800">
              <a:buClr>
                <a:srgbClr val="FFFFFF"/>
              </a:buClr>
            </a:pPr>
            <a:r>
              <a:rPr lang="en-US" sz="1100" b="1" kern="0" dirty="0">
                <a:solidFill>
                  <a:srgbClr val="FFFFFF"/>
                </a:solidFill>
              </a:rPr>
              <a:t>With the restructuring of the UN Global Compact’s Programmatic Activities, the issues area work is being transformed, including the work of the CEO Water Mandate</a:t>
            </a:r>
          </a:p>
          <a:p>
            <a:pPr defTabSz="685800">
              <a:buClr>
                <a:srgbClr val="FFFFFF"/>
              </a:buClr>
            </a:pPr>
            <a:r>
              <a:rPr lang="en-US" sz="1100" b="1" kern="0" dirty="0">
                <a:solidFill>
                  <a:srgbClr val="FFFFFF"/>
                </a:solidFill>
              </a:rPr>
              <a:t>Programmatic work will be organized into four pillars as noted below </a:t>
            </a:r>
          </a:p>
          <a:p>
            <a:pPr marL="0" indent="0" defTabSz="685800">
              <a:buClr>
                <a:srgbClr val="FFFFFF"/>
              </a:buClr>
              <a:buNone/>
            </a:pPr>
            <a:endParaRPr lang="en-US" sz="1100" b="1" kern="0" dirty="0">
              <a:solidFill>
                <a:srgbClr val="FFFFFF"/>
              </a:solidFill>
            </a:endParaRPr>
          </a:p>
          <a:p>
            <a:pPr marL="0" indent="0" defTabSz="685800">
              <a:buClr>
                <a:srgbClr val="FFFFFF"/>
              </a:buClr>
              <a:buNone/>
            </a:pPr>
            <a:endParaRPr lang="en-US" sz="1200" b="1" kern="0" dirty="0">
              <a:solidFill>
                <a:srgbClr val="FFFFFF"/>
              </a:solidFill>
            </a:endParaRPr>
          </a:p>
          <a:p>
            <a:pPr marL="0" indent="0" defTabSz="685800">
              <a:buClr>
                <a:srgbClr val="FFFFFF"/>
              </a:buClr>
              <a:buNone/>
            </a:pPr>
            <a:endParaRPr lang="en-US" sz="1100" b="1" kern="0" dirty="0">
              <a:solidFill>
                <a:srgbClr val="FFFFFF"/>
              </a:solidFill>
            </a:endParaRPr>
          </a:p>
          <a:p>
            <a:pPr marL="0" indent="0" defTabSz="685800">
              <a:buClr>
                <a:srgbClr val="FFFFFF"/>
              </a:buClr>
              <a:buNone/>
            </a:pPr>
            <a:endParaRPr lang="en-US" sz="1100" b="1" kern="0" dirty="0">
              <a:solidFill>
                <a:srgbClr val="FFFFFF"/>
              </a:solidFill>
            </a:endParaRPr>
          </a:p>
          <a:p>
            <a:pPr marL="0" indent="0" defTabSz="685800">
              <a:buClr>
                <a:srgbClr val="FFFFFF"/>
              </a:buClr>
              <a:buNone/>
            </a:pPr>
            <a:endParaRPr lang="en-US" sz="1100" b="1" kern="0" dirty="0">
              <a:solidFill>
                <a:srgbClr val="FFFFF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05164145"/>
              </p:ext>
            </p:extLst>
          </p:nvPr>
        </p:nvGraphicFramePr>
        <p:xfrm>
          <a:off x="1613218" y="1269006"/>
          <a:ext cx="5095710" cy="3515069"/>
        </p:xfrm>
        <a:graphic>
          <a:graphicData uri="http://schemas.openxmlformats.org/presentationml/2006/ole">
            <mc:AlternateContent xmlns:mc="http://schemas.openxmlformats.org/markup-compatibility/2006">
              <mc:Choice xmlns:v="urn:schemas-microsoft-com:vml" Requires="v">
                <p:oleObj spid="_x0000_s1027" name="Slide" r:id="rId4" imgW="4570603" imgH="3427427" progId="PowerPoint.Slide.12">
                  <p:embed/>
                </p:oleObj>
              </mc:Choice>
              <mc:Fallback>
                <p:oleObj name="Slide" r:id="rId4" imgW="4570603" imgH="3427427"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3218" y="1269006"/>
                        <a:ext cx="5095710" cy="3515069"/>
                      </a:xfrm>
                      <a:prstGeom prst="rect">
                        <a:avLst/>
                      </a:prstGeom>
                      <a:noFill/>
                      <a:ln>
                        <a:solidFill>
                          <a:schemeClr val="tx2"/>
                        </a:solidFill>
                      </a:ln>
                    </p:spPr>
                  </p:pic>
                </p:oleObj>
              </mc:Fallback>
            </mc:AlternateContent>
          </a:graphicData>
        </a:graphic>
      </p:graphicFrame>
      <p:sp>
        <p:nvSpPr>
          <p:cNvPr id="2" name="TextBox 1"/>
          <p:cNvSpPr txBox="1"/>
          <p:nvPr/>
        </p:nvSpPr>
        <p:spPr>
          <a:xfrm>
            <a:off x="6990205" y="3"/>
            <a:ext cx="1900409" cy="242372"/>
          </a:xfrm>
          <a:prstGeom prst="rect">
            <a:avLst/>
          </a:prstGeom>
          <a:noFill/>
        </p:spPr>
        <p:txBody>
          <a:bodyPr wrap="square" lIns="68579" tIns="34289" rIns="68579" bIns="34289" rtlCol="0">
            <a:spAutoFit/>
          </a:bodyPr>
          <a:lstStyle/>
          <a:p>
            <a:pPr defTabSz="685800"/>
            <a:r>
              <a:rPr lang="en-US" sz="1100" kern="0" dirty="0">
                <a:solidFill>
                  <a:srgbClr val="EA1C2C"/>
                </a:solidFill>
                <a:cs typeface="Arial"/>
                <a:sym typeface="Arial"/>
              </a:rPr>
              <a:t>CONFIDENTIAL</a:t>
            </a:r>
          </a:p>
        </p:txBody>
      </p:sp>
    </p:spTree>
    <p:extLst>
      <p:ext uri="{BB962C8B-B14F-4D97-AF65-F5344CB8AC3E}">
        <p14:creationId xmlns:p14="http://schemas.microsoft.com/office/powerpoint/2010/main" val="169386602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Title 1"/>
          <p:cNvSpPr txBox="1">
            <a:spLocks/>
          </p:cNvSpPr>
          <p:nvPr/>
        </p:nvSpPr>
        <p:spPr>
          <a:xfrm>
            <a:off x="97086" y="-42571"/>
            <a:ext cx="6760914" cy="685799"/>
          </a:xfrm>
          <a:prstGeom prst="rect">
            <a:avLst/>
          </a:prstGeom>
          <a:noFill/>
          <a:ln>
            <a:noFill/>
          </a:ln>
        </p:spPr>
        <p:txBody>
          <a:bodyPr wrap="square" lIns="68567" tIns="68567" rIns="68567" bIns="68567" anchor="ctr" anchorCtr="0">
            <a:normAutofit fontScale="77500" lnSpcReduction="20000"/>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defTabSz="685800">
              <a:buClr>
                <a:srgbClr val="FFFFFF"/>
              </a:buClr>
            </a:pPr>
            <a:r>
              <a:rPr lang="en-US" kern="0" dirty="0">
                <a:solidFill>
                  <a:srgbClr val="FFFFFF"/>
                </a:solidFill>
                <a:latin typeface="Flama Extrabold" pitchFamily="50" charset="0"/>
              </a:rPr>
              <a:t>Background: Current Suite of Action Platforms </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704" y="667215"/>
            <a:ext cx="5762501" cy="4252114"/>
          </a:xfrm>
          <a:prstGeom prst="rect">
            <a:avLst/>
          </a:prstGeom>
          <a:solidFill>
            <a:schemeClr val="bg1"/>
          </a:solidFill>
          <a:ln>
            <a:noFill/>
          </a:ln>
          <a:effectLst/>
          <a:extLst/>
        </p:spPr>
      </p:pic>
      <p:sp>
        <p:nvSpPr>
          <p:cNvPr id="7" name="TextBox 6"/>
          <p:cNvSpPr txBox="1"/>
          <p:nvPr/>
        </p:nvSpPr>
        <p:spPr>
          <a:xfrm>
            <a:off x="6990205" y="3"/>
            <a:ext cx="1900409" cy="242372"/>
          </a:xfrm>
          <a:prstGeom prst="rect">
            <a:avLst/>
          </a:prstGeom>
          <a:noFill/>
        </p:spPr>
        <p:txBody>
          <a:bodyPr wrap="square" lIns="68579" tIns="34289" rIns="68579" bIns="34289" rtlCol="0">
            <a:spAutoFit/>
          </a:bodyPr>
          <a:lstStyle/>
          <a:p>
            <a:pPr defTabSz="685800"/>
            <a:r>
              <a:rPr lang="en-US" sz="1100" kern="0" dirty="0">
                <a:solidFill>
                  <a:srgbClr val="EA1C2C"/>
                </a:solidFill>
                <a:cs typeface="Arial"/>
                <a:sym typeface="Arial"/>
              </a:rPr>
              <a:t>CONFIDENTIAL</a:t>
            </a:r>
          </a:p>
        </p:txBody>
      </p:sp>
    </p:spTree>
    <p:extLst>
      <p:ext uri="{BB962C8B-B14F-4D97-AF65-F5344CB8AC3E}">
        <p14:creationId xmlns:p14="http://schemas.microsoft.com/office/powerpoint/2010/main" val="232432348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Shape 85"/>
          <p:cNvSpPr txBox="1">
            <a:spLocks noGrp="1"/>
          </p:cNvSpPr>
          <p:nvPr>
            <p:ph type="body" idx="1"/>
          </p:nvPr>
        </p:nvSpPr>
        <p:spPr>
          <a:xfrm>
            <a:off x="480063" y="1005520"/>
            <a:ext cx="8035289" cy="3263504"/>
          </a:xfrm>
          <a:prstGeom prst="rect">
            <a:avLst/>
          </a:prstGeom>
          <a:noFill/>
          <a:ln>
            <a:noFill/>
          </a:ln>
        </p:spPr>
        <p:txBody>
          <a:bodyPr wrap="square" lIns="68567" tIns="34274" rIns="68567" bIns="34274" anchor="t" anchorCtr="0">
            <a:noAutofit/>
          </a:bodyPr>
          <a:lstStyle/>
          <a:p>
            <a:r>
              <a:rPr lang="en-US" sz="1200" dirty="0">
                <a:latin typeface="Flama Book" pitchFamily="50" charset="0"/>
              </a:rPr>
              <a:t>Main component of the Global Compact’s 2020 Strategy and primary way we will engage leading companies (expectations for 20-40 companies per action platform)</a:t>
            </a:r>
          </a:p>
          <a:p>
            <a:endParaRPr lang="en-US" sz="1200" dirty="0">
              <a:latin typeface="Flama Book" pitchFamily="50" charset="0"/>
            </a:endParaRPr>
          </a:p>
          <a:p>
            <a:r>
              <a:rPr lang="en-US" sz="1200" dirty="0">
                <a:latin typeface="Flama Book" pitchFamily="50" charset="0"/>
              </a:rPr>
              <a:t>Expectation that outcomes of the Action Platforms will be shared with all participants of the UNGC, to engage the whole base of companies</a:t>
            </a:r>
          </a:p>
          <a:p>
            <a:endParaRPr lang="en-US" sz="1200" dirty="0">
              <a:latin typeface="Flama Book" pitchFamily="50" charset="0"/>
            </a:endParaRPr>
          </a:p>
          <a:p>
            <a:r>
              <a:rPr lang="en-US" sz="1200" dirty="0">
                <a:latin typeface="Flama Book" pitchFamily="50" charset="0"/>
              </a:rPr>
              <a:t>Designed to allow companies to help </a:t>
            </a:r>
            <a:r>
              <a:rPr lang="en-US" sz="1200" u="sng" dirty="0">
                <a:latin typeface="Flama Book" pitchFamily="50" charset="0"/>
              </a:rPr>
              <a:t>define leadership </a:t>
            </a:r>
            <a:r>
              <a:rPr lang="en-US" sz="1200" dirty="0">
                <a:latin typeface="Flama Book" pitchFamily="50" charset="0"/>
              </a:rPr>
              <a:t>practices and enable </a:t>
            </a:r>
            <a:r>
              <a:rPr lang="en-US" sz="1200" u="sng" dirty="0">
                <a:latin typeface="Flama Book" pitchFamily="50" charset="0"/>
              </a:rPr>
              <a:t>collective action</a:t>
            </a:r>
            <a:r>
              <a:rPr lang="en-US" sz="1200" dirty="0">
                <a:latin typeface="Flama Book" pitchFamily="50" charset="0"/>
              </a:rPr>
              <a:t> on the SDGs.</a:t>
            </a:r>
          </a:p>
          <a:p>
            <a:endParaRPr lang="en-US" sz="1200" dirty="0">
              <a:latin typeface="Flama Book" pitchFamily="50" charset="0"/>
            </a:endParaRPr>
          </a:p>
          <a:p>
            <a:r>
              <a:rPr lang="en-US" sz="1200" dirty="0">
                <a:latin typeface="Flama Book" pitchFamily="50" charset="0"/>
              </a:rPr>
              <a:t>Activities are designed to run for 1-3 years producing a set of specific outcomes</a:t>
            </a:r>
          </a:p>
          <a:p>
            <a:endParaRPr lang="en-US" sz="1200" dirty="0">
              <a:latin typeface="Flama Book" pitchFamily="50" charset="0"/>
            </a:endParaRPr>
          </a:p>
          <a:p>
            <a:r>
              <a:rPr lang="en-US" sz="1200" b="1" dirty="0">
                <a:latin typeface="Flama Book" pitchFamily="50" charset="0"/>
              </a:rPr>
              <a:t>Design to provide value to participants in the areas of: </a:t>
            </a:r>
          </a:p>
          <a:p>
            <a:pPr lvl="1"/>
            <a:r>
              <a:rPr lang="en-US" sz="1200" dirty="0">
                <a:latin typeface="Flama Book" pitchFamily="50" charset="0"/>
              </a:rPr>
              <a:t>Definition of future practices in corporate sustainability </a:t>
            </a:r>
          </a:p>
          <a:p>
            <a:pPr lvl="1"/>
            <a:r>
              <a:rPr lang="en-US" sz="1200" dirty="0">
                <a:latin typeface="Flama Book" pitchFamily="50" charset="0"/>
              </a:rPr>
              <a:t>Access to a network of leading companies, experts and various stakeholders </a:t>
            </a:r>
          </a:p>
          <a:p>
            <a:pPr lvl="1"/>
            <a:r>
              <a:rPr lang="en-US" sz="1200" dirty="0">
                <a:latin typeface="Flama Book" pitchFamily="50" charset="0"/>
              </a:rPr>
              <a:t>Guidance on enhancing the integration of sustainability into corporate business planning </a:t>
            </a:r>
          </a:p>
          <a:p>
            <a:pPr lvl="1"/>
            <a:r>
              <a:rPr lang="en-US" sz="1200" dirty="0">
                <a:latin typeface="Flama Book" pitchFamily="50" charset="0"/>
              </a:rPr>
              <a:t>Contributions to key UN, international and national processes on sustainable development </a:t>
            </a:r>
          </a:p>
          <a:p>
            <a:pPr indent="-171446">
              <a:spcBef>
                <a:spcPts val="0"/>
              </a:spcBef>
              <a:buNone/>
            </a:pPr>
            <a:endParaRPr b="0" i="0" u="none" strike="noStrike" cap="none" dirty="0">
              <a:solidFill>
                <a:schemeClr val="lt1"/>
              </a:solidFill>
              <a:latin typeface="Flama Book" pitchFamily="50" charset="0"/>
              <a:sym typeface="Arial"/>
            </a:endParaRPr>
          </a:p>
        </p:txBody>
      </p:sp>
      <p:sp>
        <p:nvSpPr>
          <p:cNvPr id="4" name="Title 1"/>
          <p:cNvSpPr>
            <a:spLocks noGrp="1"/>
          </p:cNvSpPr>
          <p:nvPr>
            <p:ph type="title"/>
          </p:nvPr>
        </p:nvSpPr>
        <p:spPr>
          <a:xfrm>
            <a:off x="479823" y="116684"/>
            <a:ext cx="8035528" cy="903685"/>
          </a:xfrm>
        </p:spPr>
        <p:txBody>
          <a:bodyPr>
            <a:normAutofit/>
          </a:bodyPr>
          <a:lstStyle/>
          <a:p>
            <a:r>
              <a:rPr lang="en-US" dirty="0">
                <a:latin typeface="Flama Extrabold" pitchFamily="50" charset="0"/>
              </a:rPr>
              <a:t>About Global Compact Action Platforms </a:t>
            </a:r>
          </a:p>
        </p:txBody>
      </p:sp>
      <p:sp>
        <p:nvSpPr>
          <p:cNvPr id="6" name="TextBox 5"/>
          <p:cNvSpPr txBox="1"/>
          <p:nvPr/>
        </p:nvSpPr>
        <p:spPr>
          <a:xfrm>
            <a:off x="6990205" y="3"/>
            <a:ext cx="1900409" cy="242372"/>
          </a:xfrm>
          <a:prstGeom prst="rect">
            <a:avLst/>
          </a:prstGeom>
          <a:noFill/>
        </p:spPr>
        <p:txBody>
          <a:bodyPr wrap="square" lIns="68579" tIns="34289" rIns="68579" bIns="34289" rtlCol="0">
            <a:spAutoFit/>
          </a:bodyPr>
          <a:lstStyle/>
          <a:p>
            <a:pPr defTabSz="685800"/>
            <a:r>
              <a:rPr lang="en-US" sz="1100" kern="0" dirty="0">
                <a:solidFill>
                  <a:srgbClr val="EA1C2C"/>
                </a:solidFill>
                <a:cs typeface="Arial"/>
                <a:sym typeface="Arial"/>
              </a:rPr>
              <a:t>CONFIDENTIAL</a:t>
            </a:r>
          </a:p>
        </p:txBody>
      </p:sp>
    </p:spTree>
    <p:extLst>
      <p:ext uri="{BB962C8B-B14F-4D97-AF65-F5344CB8AC3E}">
        <p14:creationId xmlns:p14="http://schemas.microsoft.com/office/powerpoint/2010/main" val="356029961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1"/>
          <p:cNvSpPr>
            <a:spLocks noGrp="1"/>
          </p:cNvSpPr>
          <p:nvPr>
            <p:ph type="title"/>
          </p:nvPr>
        </p:nvSpPr>
        <p:spPr>
          <a:xfrm>
            <a:off x="405459" y="1007"/>
            <a:ext cx="8035528" cy="903685"/>
          </a:xfrm>
        </p:spPr>
        <p:txBody>
          <a:bodyPr>
            <a:normAutofit/>
          </a:bodyPr>
          <a:lstStyle/>
          <a:p>
            <a:r>
              <a:rPr lang="en-US" dirty="0">
                <a:latin typeface="Flama Extrabold" pitchFamily="50" charset="0"/>
              </a:rPr>
              <a:t>Key Changes to Branded Initiatives </a:t>
            </a:r>
          </a:p>
        </p:txBody>
      </p:sp>
      <p:graphicFrame>
        <p:nvGraphicFramePr>
          <p:cNvPr id="6" name="Table 5"/>
          <p:cNvGraphicFramePr>
            <a:graphicFrameLocks noGrp="1"/>
          </p:cNvGraphicFramePr>
          <p:nvPr>
            <p:extLst>
              <p:ext uri="{D42A27DB-BD31-4B8C-83A1-F6EECF244321}">
                <p14:modId xmlns:p14="http://schemas.microsoft.com/office/powerpoint/2010/main" val="686467362"/>
              </p:ext>
            </p:extLst>
          </p:nvPr>
        </p:nvGraphicFramePr>
        <p:xfrm>
          <a:off x="1544187" y="756633"/>
          <a:ext cx="6192796" cy="3803256"/>
        </p:xfrm>
        <a:graphic>
          <a:graphicData uri="http://schemas.openxmlformats.org/drawingml/2006/table">
            <a:tbl>
              <a:tblPr firstRow="1" bandRow="1">
                <a:tableStyleId>{1FECB4D8-DB02-4DC6-A0A2-4F2EBAE1DC90}</a:tableStyleId>
              </a:tblPr>
              <a:tblGrid>
                <a:gridCol w="3096398">
                  <a:extLst>
                    <a:ext uri="{9D8B030D-6E8A-4147-A177-3AD203B41FA5}">
                      <a16:colId xmlns:a16="http://schemas.microsoft.com/office/drawing/2014/main" xmlns="" val="20000"/>
                    </a:ext>
                  </a:extLst>
                </a:gridCol>
                <a:gridCol w="3096398">
                  <a:extLst>
                    <a:ext uri="{9D8B030D-6E8A-4147-A177-3AD203B41FA5}">
                      <a16:colId xmlns:a16="http://schemas.microsoft.com/office/drawing/2014/main" xmlns="" val="20001"/>
                    </a:ext>
                  </a:extLst>
                </a:gridCol>
              </a:tblGrid>
              <a:tr h="697582">
                <a:tc>
                  <a:txBody>
                    <a:bodyPr/>
                    <a:lstStyle/>
                    <a:p>
                      <a:pPr algn="ctr"/>
                      <a:r>
                        <a:rPr lang="en-US" sz="1500" dirty="0">
                          <a:latin typeface="Flama Book" pitchFamily="50" charset="0"/>
                        </a:rPr>
                        <a:t>Remains in the Branded Initiative</a:t>
                      </a:r>
                    </a:p>
                  </a:txBody>
                  <a:tcPr marL="68580" marR="68580" marT="34290" marB="34290"/>
                </a:tc>
                <a:tc>
                  <a:txBody>
                    <a:bodyPr/>
                    <a:lstStyle/>
                    <a:p>
                      <a:pPr algn="ctr"/>
                      <a:r>
                        <a:rPr lang="en-US" sz="1500" dirty="0">
                          <a:latin typeface="Flama Book" pitchFamily="50" charset="0"/>
                        </a:rPr>
                        <a:t>Reconfigured – To be Aligned with the</a:t>
                      </a:r>
                      <a:r>
                        <a:rPr lang="en-US" sz="1500" baseline="0" dirty="0">
                          <a:latin typeface="Flama Book" pitchFamily="50" charset="0"/>
                        </a:rPr>
                        <a:t> Action Platforms</a:t>
                      </a:r>
                      <a:endParaRPr lang="en-US" sz="1500" dirty="0">
                        <a:latin typeface="Flama Book" pitchFamily="50" charset="0"/>
                      </a:endParaRPr>
                    </a:p>
                  </a:txBody>
                  <a:tcPr marL="68580" marR="68580" marT="34290" marB="34290"/>
                </a:tc>
                <a:extLst>
                  <a:ext uri="{0D108BD9-81ED-4DB2-BD59-A6C34878D82A}">
                    <a16:rowId xmlns:a16="http://schemas.microsoft.com/office/drawing/2014/main" xmlns="" val="10000"/>
                  </a:ext>
                </a:extLst>
              </a:tr>
              <a:tr h="697582">
                <a:tc>
                  <a:txBody>
                    <a:bodyPr/>
                    <a:lstStyle/>
                    <a:p>
                      <a:r>
                        <a:rPr lang="en-US" sz="1500" dirty="0">
                          <a:latin typeface="Flama Book" pitchFamily="50" charset="0"/>
                        </a:rPr>
                        <a:t>Commitment Areas</a:t>
                      </a:r>
                    </a:p>
                  </a:txBody>
                  <a:tcPr marL="68580" marR="68580" marT="34290" marB="34290"/>
                </a:tc>
                <a:tc>
                  <a:txBody>
                    <a:bodyPr/>
                    <a:lstStyle/>
                    <a:p>
                      <a:r>
                        <a:rPr lang="en-US" sz="1500" dirty="0">
                          <a:latin typeface="Flama Book" pitchFamily="50" charset="0"/>
                        </a:rPr>
                        <a:t>Governance and Strategic Direction</a:t>
                      </a:r>
                    </a:p>
                    <a:p>
                      <a:endParaRPr lang="en-US" sz="1500" dirty="0">
                        <a:latin typeface="Flama Book" pitchFamily="50" charset="0"/>
                      </a:endParaRPr>
                    </a:p>
                  </a:txBody>
                  <a:tcPr marL="68580" marR="68580" marT="34290" marB="34290"/>
                </a:tc>
                <a:extLst>
                  <a:ext uri="{0D108BD9-81ED-4DB2-BD59-A6C34878D82A}">
                    <a16:rowId xmlns:a16="http://schemas.microsoft.com/office/drawing/2014/main" xmlns="" val="10001"/>
                  </a:ext>
                </a:extLst>
              </a:tr>
              <a:tr h="1204046">
                <a:tc>
                  <a:txBody>
                    <a:bodyPr/>
                    <a:lstStyle/>
                    <a:p>
                      <a:r>
                        <a:rPr lang="en-US" sz="1500" dirty="0">
                          <a:latin typeface="Flama Book" pitchFamily="50" charset="0"/>
                        </a:rPr>
                        <a:t>Multi-stakeholder Convening and Related Events </a:t>
                      </a:r>
                    </a:p>
                  </a:txBody>
                  <a:tcPr marL="68580" marR="68580" marT="34290" marB="34290"/>
                </a:tc>
                <a:tc rowSpan="2">
                  <a:txBody>
                    <a:bodyPr/>
                    <a:lstStyle/>
                    <a:p>
                      <a:r>
                        <a:rPr lang="en-US" sz="1500" dirty="0">
                          <a:latin typeface="Flama Book" pitchFamily="50" charset="0"/>
                        </a:rPr>
                        <a:t>Programmatic Work </a:t>
                      </a:r>
                    </a:p>
                    <a:p>
                      <a:endParaRPr lang="en-US" sz="1500" dirty="0">
                        <a:latin typeface="Flama Book" pitchFamily="50" charset="0"/>
                      </a:endParaRPr>
                    </a:p>
                    <a:p>
                      <a:r>
                        <a:rPr lang="en-US" sz="1500" dirty="0">
                          <a:latin typeface="Flama Book" pitchFamily="50" charset="0"/>
                        </a:rPr>
                        <a:t>Project Partnerships</a:t>
                      </a:r>
                    </a:p>
                    <a:p>
                      <a:endParaRPr lang="en-US" sz="1500" dirty="0">
                        <a:latin typeface="Flama Book" pitchFamily="50" charset="0"/>
                      </a:endParaRPr>
                    </a:p>
                    <a:p>
                      <a:r>
                        <a:rPr lang="en-US" sz="1500" dirty="0">
                          <a:latin typeface="Flama Book" pitchFamily="50" charset="0"/>
                        </a:rPr>
                        <a:t>Development of Knowledge Products  </a:t>
                      </a:r>
                    </a:p>
                  </a:txBody>
                  <a:tcPr marL="68580" marR="68580" marT="34290" marB="34290"/>
                </a:tc>
                <a:extLst>
                  <a:ext uri="{0D108BD9-81ED-4DB2-BD59-A6C34878D82A}">
                    <a16:rowId xmlns:a16="http://schemas.microsoft.com/office/drawing/2014/main" xmlns="" val="10002"/>
                  </a:ext>
                </a:extLst>
              </a:tr>
              <a:tr h="1204046">
                <a:tc>
                  <a:txBody>
                    <a:bodyPr/>
                    <a:lstStyle/>
                    <a:p>
                      <a:r>
                        <a:rPr lang="en-US" sz="1500" dirty="0">
                          <a:latin typeface="Flama Book" pitchFamily="50" charset="0"/>
                        </a:rPr>
                        <a:t>Existing </a:t>
                      </a:r>
                      <a:r>
                        <a:rPr lang="en-US" sz="1500" baseline="0" dirty="0">
                          <a:latin typeface="Flama Book" pitchFamily="50" charset="0"/>
                        </a:rPr>
                        <a:t>Partnerships with Core Partners</a:t>
                      </a:r>
                      <a:endParaRPr lang="en-US" sz="1500" dirty="0">
                        <a:latin typeface="Flama Book" pitchFamily="50" charset="0"/>
                      </a:endParaRPr>
                    </a:p>
                  </a:txBody>
                  <a:tcPr marL="68580" marR="68580" marT="34290" marB="34290"/>
                </a:tc>
                <a:tc vMerge="1">
                  <a:txBody>
                    <a:bodyPr/>
                    <a:lstStyle/>
                    <a:p>
                      <a:endParaRPr lang="en-US" dirty="0"/>
                    </a:p>
                  </a:txBody>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6990205" y="3"/>
            <a:ext cx="1900409" cy="242372"/>
          </a:xfrm>
          <a:prstGeom prst="rect">
            <a:avLst/>
          </a:prstGeom>
          <a:noFill/>
        </p:spPr>
        <p:txBody>
          <a:bodyPr wrap="square" lIns="68579" tIns="34289" rIns="68579" bIns="34289" rtlCol="0">
            <a:spAutoFit/>
          </a:bodyPr>
          <a:lstStyle/>
          <a:p>
            <a:pPr defTabSz="685800"/>
            <a:r>
              <a:rPr lang="en-US" sz="1100" kern="0" dirty="0">
                <a:solidFill>
                  <a:srgbClr val="EA1C2C"/>
                </a:solidFill>
                <a:cs typeface="Arial"/>
                <a:sym typeface="Arial"/>
              </a:rPr>
              <a:t>CONFIDENTIAL</a:t>
            </a:r>
          </a:p>
        </p:txBody>
      </p:sp>
    </p:spTree>
    <p:extLst>
      <p:ext uri="{BB962C8B-B14F-4D97-AF65-F5344CB8AC3E}">
        <p14:creationId xmlns:p14="http://schemas.microsoft.com/office/powerpoint/2010/main" val="3379617781"/>
      </p:ext>
    </p:extLst>
  </p:cSld>
  <p:clrMapOvr>
    <a:masterClrMapping/>
  </p:clrMapOvr>
  <p:transition spd="med">
    <p:fade/>
  </p:transition>
</p:sld>
</file>

<file path=ppt/theme/theme1.xml><?xml version="1.0" encoding="utf-8"?>
<a:theme xmlns:a="http://schemas.openxmlformats.org/drawingml/2006/main" name="1_Office Theme">
  <a:themeElements>
    <a:clrScheme name="UNCG Colors">
      <a:dk1>
        <a:srgbClr val="1A3667"/>
      </a:dk1>
      <a:lt1>
        <a:srgbClr val="FFFFFF"/>
      </a:lt1>
      <a:dk2>
        <a:srgbClr val="00558A"/>
      </a:dk2>
      <a:lt2>
        <a:srgbClr val="D3E9F3"/>
      </a:lt2>
      <a:accent1>
        <a:srgbClr val="EA1C2C"/>
      </a:accent1>
      <a:accent2>
        <a:srgbClr val="D19F2A"/>
      </a:accent2>
      <a:accent3>
        <a:srgbClr val="2C9A47"/>
      </a:accent3>
      <a:accent4>
        <a:srgbClr val="C21F33"/>
      </a:accent4>
      <a:accent5>
        <a:srgbClr val="EF402A"/>
      </a:accent5>
      <a:accent6>
        <a:srgbClr val="00ADD8"/>
      </a:accent6>
      <a:hlink>
        <a:srgbClr val="FDB714"/>
      </a:hlink>
      <a:folHlink>
        <a:srgbClr val="8F18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1135</Words>
  <Application>Microsoft Office PowerPoint</Application>
  <PresentationFormat>On-screen Show (16:9)</PresentationFormat>
  <Paragraphs>232</Paragraphs>
  <Slides>14</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1_Office Theme</vt:lpstr>
      <vt:lpstr>Slide</vt:lpstr>
      <vt:lpstr>Water Security through Stewardship  An Action Platform of the CEO Water Mandate  (2018 – 2020)  Draft: November 2017  Background of UNGC Restructuring and Fees  CONFIDENTIAL  </vt:lpstr>
      <vt:lpstr>CEO Water Mandate  Objective  To mobilize a critical mass of business leaders  to address global water challenges through corporate water stewardship,  in partnership with the United Nations, governments, civil society organizations, and other stakeholders</vt:lpstr>
      <vt:lpstr>CEO Water Mandate 2016-2018 Strategic Plan </vt:lpstr>
      <vt:lpstr> </vt:lpstr>
      <vt:lpstr>Overview of Current Working Group Structure </vt:lpstr>
      <vt:lpstr>Background: UNGC Programmatic Restructuring</vt:lpstr>
      <vt:lpstr>PowerPoint Presentation</vt:lpstr>
      <vt:lpstr>About Global Compact Action Platforms </vt:lpstr>
      <vt:lpstr>Key Changes to Branded Initiatives </vt:lpstr>
      <vt:lpstr>UNGC Programmatic Restructuring and the CEO Water Mandate  </vt:lpstr>
      <vt:lpstr> </vt:lpstr>
      <vt:lpstr>PowerPoint Presentation</vt:lpstr>
      <vt:lpstr>Participation Fee </vt:lpstr>
      <vt:lpstr>Patron Level Sponsorship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Security through Stewardship  An Action Platform of the CEO Water Mandate  (2018 – 2020)  Draft: November 2017  Background of UNGC Restructuring and Fees  CONFIDENTIAL</dc:title>
  <dc:creator>Mai-Lan Ha</dc:creator>
  <cp:lastModifiedBy>Mai-Lan Ha</cp:lastModifiedBy>
  <cp:revision>2</cp:revision>
  <dcterms:created xsi:type="dcterms:W3CDTF">2017-11-27T20:57:53Z</dcterms:created>
  <dcterms:modified xsi:type="dcterms:W3CDTF">2017-11-27T21:58:18Z</dcterms:modified>
</cp:coreProperties>
</file>