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25" r:id="rId1"/>
  </p:sldMasterIdLst>
  <p:notesMasterIdLst>
    <p:notesMasterId r:id="rId13"/>
  </p:notesMasterIdLst>
  <p:handoutMasterIdLst>
    <p:handoutMasterId r:id="rId14"/>
  </p:handoutMasterIdLst>
  <p:sldIdLst>
    <p:sldId id="494" r:id="rId2"/>
    <p:sldId id="495" r:id="rId3"/>
    <p:sldId id="411" r:id="rId4"/>
    <p:sldId id="452" r:id="rId5"/>
    <p:sldId id="421" r:id="rId6"/>
    <p:sldId id="426" r:id="rId7"/>
    <p:sldId id="436" r:id="rId8"/>
    <p:sldId id="437" r:id="rId9"/>
    <p:sldId id="439" r:id="rId10"/>
    <p:sldId id="420" r:id="rId11"/>
    <p:sldId id="412" r:id="rId12"/>
  </p:sldIdLst>
  <p:sldSz cx="9906000" cy="6858000" type="A4"/>
  <p:notesSz cx="6022975" cy="8181975"/>
  <p:custDataLst>
    <p:tags r:id="rId15"/>
  </p:custDataLst>
  <p:defaultTextStyle>
    <a:defPPr>
      <a:defRPr lang="en-US"/>
    </a:defPPr>
    <a:lvl1pPr algn="ctr" rtl="0" eaLnBrk="0" fontAlgn="base" hangingPunct="0">
      <a:spcBef>
        <a:spcPct val="0"/>
      </a:spcBef>
      <a:spcAft>
        <a:spcPct val="0"/>
      </a:spcAft>
      <a:buClr>
        <a:schemeClr val="accent2"/>
      </a:buClr>
      <a:defRPr kern="1200">
        <a:solidFill>
          <a:schemeClr val="tx1"/>
        </a:solidFill>
        <a:latin typeface="Arial" charset="0"/>
        <a:ea typeface="ＭＳ Ｐゴシック" charset="0"/>
        <a:cs typeface="ＭＳ Ｐゴシック" charset="0"/>
      </a:defRPr>
    </a:lvl1pPr>
    <a:lvl2pPr marL="457200" algn="ctr" rtl="0" eaLnBrk="0" fontAlgn="base" hangingPunct="0">
      <a:spcBef>
        <a:spcPct val="0"/>
      </a:spcBef>
      <a:spcAft>
        <a:spcPct val="0"/>
      </a:spcAft>
      <a:buClr>
        <a:schemeClr val="accent2"/>
      </a:buClr>
      <a:defRPr kern="1200">
        <a:solidFill>
          <a:schemeClr val="tx1"/>
        </a:solidFill>
        <a:latin typeface="Arial" charset="0"/>
        <a:ea typeface="ＭＳ Ｐゴシック" charset="0"/>
        <a:cs typeface="ＭＳ Ｐゴシック" charset="0"/>
      </a:defRPr>
    </a:lvl2pPr>
    <a:lvl3pPr marL="914400" algn="ctr" rtl="0" eaLnBrk="0" fontAlgn="base" hangingPunct="0">
      <a:spcBef>
        <a:spcPct val="0"/>
      </a:spcBef>
      <a:spcAft>
        <a:spcPct val="0"/>
      </a:spcAft>
      <a:buClr>
        <a:schemeClr val="accent2"/>
      </a:buClr>
      <a:defRPr kern="1200">
        <a:solidFill>
          <a:schemeClr val="tx1"/>
        </a:solidFill>
        <a:latin typeface="Arial" charset="0"/>
        <a:ea typeface="ＭＳ Ｐゴシック" charset="0"/>
        <a:cs typeface="ＭＳ Ｐゴシック" charset="0"/>
      </a:defRPr>
    </a:lvl3pPr>
    <a:lvl4pPr marL="1371600" algn="ctr" rtl="0" eaLnBrk="0" fontAlgn="base" hangingPunct="0">
      <a:spcBef>
        <a:spcPct val="0"/>
      </a:spcBef>
      <a:spcAft>
        <a:spcPct val="0"/>
      </a:spcAft>
      <a:buClr>
        <a:schemeClr val="accent2"/>
      </a:buClr>
      <a:defRPr kern="1200">
        <a:solidFill>
          <a:schemeClr val="tx1"/>
        </a:solidFill>
        <a:latin typeface="Arial" charset="0"/>
        <a:ea typeface="ＭＳ Ｐゴシック" charset="0"/>
        <a:cs typeface="ＭＳ Ｐゴシック" charset="0"/>
      </a:defRPr>
    </a:lvl4pPr>
    <a:lvl5pPr marL="1828800" algn="ctr" rtl="0" eaLnBrk="0" fontAlgn="base" hangingPunct="0">
      <a:spcBef>
        <a:spcPct val="0"/>
      </a:spcBef>
      <a:spcAft>
        <a:spcPct val="0"/>
      </a:spcAft>
      <a:buClr>
        <a:schemeClr val="accent2"/>
      </a:buClr>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3294">
          <p15:clr>
            <a:srgbClr val="A4A3A4"/>
          </p15:clr>
        </p15:guide>
        <p15:guide id="2" pos="717">
          <p15:clr>
            <a:srgbClr val="A4A3A4"/>
          </p15:clr>
        </p15:guide>
      </p15:sldGuideLst>
    </p:ext>
    <p:ext uri="{2D200454-40CA-4A62-9FC3-DE9A4176ACB9}">
      <p15:notesGuideLst xmlns="" xmlns:p15="http://schemas.microsoft.com/office/powerpoint/2012/main">
        <p15:guide id="1" orient="horz" pos="2592">
          <p15:clr>
            <a:srgbClr val="A4A3A4"/>
          </p15:clr>
        </p15:guide>
        <p15:guide id="2" pos="189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in Farrington" initials="giz" lastIdx="28" clrIdx="0"/>
  <p:cmAuthor id="1" name="Sonja Berdau" initials="SB" lastIdx="2" clrIdx="1"/>
  <p:cmAuthor id="2" name="Heidrich, Katharina" initials="K.H." lastIdx="9" clrIdx="2"/>
  <p:cmAuthor id="3" name="Andre Lammerding" initials="AL" lastIdx="6"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E5990"/>
    <a:srgbClr val="5098D2"/>
    <a:srgbClr val="7BB1DD"/>
    <a:srgbClr val="10DA15"/>
    <a:srgbClr val="CCD2E1"/>
    <a:srgbClr val="659EE0"/>
    <a:srgbClr val="FF6600"/>
    <a:srgbClr val="9FA6AC"/>
    <a:srgbClr val="606B7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6" autoAdjust="0"/>
    <p:restoredTop sz="93253" autoAdjust="0"/>
  </p:normalViewPr>
  <p:slideViewPr>
    <p:cSldViewPr showGuides="1">
      <p:cViewPr>
        <p:scale>
          <a:sx n="70" d="100"/>
          <a:sy n="70" d="100"/>
        </p:scale>
        <p:origin x="-1140" y="-60"/>
      </p:cViewPr>
      <p:guideLst>
        <p:guide orient="horz" pos="3294"/>
        <p:guide pos="7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134" d="100"/>
          <a:sy n="134" d="100"/>
        </p:scale>
        <p:origin x="-2232" y="-112"/>
      </p:cViewPr>
      <p:guideLst>
        <p:guide orient="horz" pos="2592"/>
        <p:guide pos="189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60985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81160" tIns="40580" rIns="81160" bIns="40580" numCol="1" anchor="t" anchorCtr="0" compatLnSpc="1">
            <a:prstTxWarp prst="textNoShape">
              <a:avLst/>
            </a:prstTxWarp>
          </a:bodyPr>
          <a:lstStyle>
            <a:lvl1pPr algn="l" defTabSz="811213">
              <a:buClrTx/>
              <a:defRPr sz="1100">
                <a:cs typeface="+mn-cs"/>
              </a:defRPr>
            </a:lvl1pPr>
          </a:lstStyle>
          <a:p>
            <a:pPr>
              <a:defRPr/>
            </a:pPr>
            <a:endParaRPr lang="de-DE"/>
          </a:p>
        </p:txBody>
      </p:sp>
      <p:sp>
        <p:nvSpPr>
          <p:cNvPr id="3075" name="Rectangle 3"/>
          <p:cNvSpPr>
            <a:spLocks noGrp="1" noChangeArrowheads="1"/>
          </p:cNvSpPr>
          <p:nvPr>
            <p:ph type="dt" sz="quarter" idx="1"/>
          </p:nvPr>
        </p:nvSpPr>
        <p:spPr bwMode="auto">
          <a:xfrm>
            <a:off x="3413125" y="0"/>
            <a:ext cx="260985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81160" tIns="40580" rIns="81160" bIns="40580" numCol="1" anchor="t" anchorCtr="0" compatLnSpc="1">
            <a:prstTxWarp prst="textNoShape">
              <a:avLst/>
            </a:prstTxWarp>
          </a:bodyPr>
          <a:lstStyle>
            <a:lvl1pPr algn="r" defTabSz="811213">
              <a:buClrTx/>
              <a:defRPr sz="1100">
                <a:cs typeface="+mn-cs"/>
              </a:defRPr>
            </a:lvl1pPr>
          </a:lstStyle>
          <a:p>
            <a:pPr>
              <a:defRPr/>
            </a:pPr>
            <a:r>
              <a:rPr lang="de-DE"/>
              <a:t>10. Mai 2002</a:t>
            </a:r>
          </a:p>
        </p:txBody>
      </p:sp>
      <p:sp>
        <p:nvSpPr>
          <p:cNvPr id="3076" name="Rectangle 4"/>
          <p:cNvSpPr>
            <a:spLocks noGrp="1" noChangeArrowheads="1"/>
          </p:cNvSpPr>
          <p:nvPr>
            <p:ph type="ftr" sz="quarter" idx="2"/>
          </p:nvPr>
        </p:nvSpPr>
        <p:spPr bwMode="auto">
          <a:xfrm>
            <a:off x="0" y="7773988"/>
            <a:ext cx="2609850"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81160" tIns="40580" rIns="81160" bIns="40580" numCol="1" anchor="b" anchorCtr="0" compatLnSpc="1">
            <a:prstTxWarp prst="textNoShape">
              <a:avLst/>
            </a:prstTxWarp>
          </a:bodyPr>
          <a:lstStyle>
            <a:lvl1pPr algn="l" defTabSz="811213">
              <a:buClrTx/>
              <a:defRPr sz="1100">
                <a:cs typeface="+mn-cs"/>
              </a:defRPr>
            </a:lvl1pPr>
          </a:lstStyle>
          <a:p>
            <a:pPr>
              <a:defRPr/>
            </a:pPr>
            <a:endParaRPr lang="de-DE"/>
          </a:p>
        </p:txBody>
      </p:sp>
      <p:sp>
        <p:nvSpPr>
          <p:cNvPr id="3077" name="Rectangle 5"/>
          <p:cNvSpPr>
            <a:spLocks noGrp="1" noChangeArrowheads="1"/>
          </p:cNvSpPr>
          <p:nvPr>
            <p:ph type="sldNum" sz="quarter" idx="3"/>
          </p:nvPr>
        </p:nvSpPr>
        <p:spPr bwMode="auto">
          <a:xfrm>
            <a:off x="3413125" y="7773988"/>
            <a:ext cx="2609850"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81160" tIns="40580" rIns="81160" bIns="40580" numCol="1" anchor="b" anchorCtr="0" compatLnSpc="1">
            <a:prstTxWarp prst="textNoShape">
              <a:avLst/>
            </a:prstTxWarp>
          </a:bodyPr>
          <a:lstStyle>
            <a:lvl1pPr algn="r" defTabSz="811213">
              <a:buClrTx/>
              <a:defRPr sz="1100">
                <a:cs typeface="+mn-cs"/>
              </a:defRPr>
            </a:lvl1pPr>
          </a:lstStyle>
          <a:p>
            <a:pPr>
              <a:defRPr/>
            </a:pPr>
            <a:fld id="{A75428BA-22F5-4347-AA2A-9E5AED54CD79}" type="slidenum">
              <a:rPr lang="de-DE"/>
              <a:pPr>
                <a:defRPr/>
              </a:pPr>
              <a:t>‹Nr.›</a:t>
            </a:fld>
            <a:endParaRPr lang="de-DE"/>
          </a:p>
        </p:txBody>
      </p:sp>
    </p:spTree>
    <p:extLst>
      <p:ext uri="{BB962C8B-B14F-4D97-AF65-F5344CB8AC3E}">
        <p14:creationId xmlns:p14="http://schemas.microsoft.com/office/powerpoint/2010/main" val="1407601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60985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81160" tIns="40580" rIns="81160" bIns="40580" numCol="1" anchor="t" anchorCtr="0" compatLnSpc="1">
            <a:prstTxWarp prst="textNoShape">
              <a:avLst/>
            </a:prstTxWarp>
          </a:bodyPr>
          <a:lstStyle>
            <a:lvl1pPr algn="l" defTabSz="811213">
              <a:buClrTx/>
              <a:defRPr sz="1100">
                <a:solidFill>
                  <a:srgbClr val="2B5999"/>
                </a:solidFill>
                <a:cs typeface="+mn-cs"/>
              </a:defRPr>
            </a:lvl1pPr>
          </a:lstStyle>
          <a:p>
            <a:pPr>
              <a:defRPr/>
            </a:pPr>
            <a:endParaRPr lang="de-DE"/>
          </a:p>
        </p:txBody>
      </p:sp>
      <p:sp>
        <p:nvSpPr>
          <p:cNvPr id="5123" name="Rectangle 3"/>
          <p:cNvSpPr>
            <a:spLocks noGrp="1" noChangeArrowheads="1"/>
          </p:cNvSpPr>
          <p:nvPr>
            <p:ph type="dt" idx="1"/>
          </p:nvPr>
        </p:nvSpPr>
        <p:spPr bwMode="auto">
          <a:xfrm>
            <a:off x="3413125" y="0"/>
            <a:ext cx="260985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81160" tIns="40580" rIns="81160" bIns="40580" numCol="1" anchor="t" anchorCtr="0" compatLnSpc="1">
            <a:prstTxWarp prst="textNoShape">
              <a:avLst/>
            </a:prstTxWarp>
          </a:bodyPr>
          <a:lstStyle>
            <a:lvl1pPr algn="r" defTabSz="811213">
              <a:buClrTx/>
              <a:defRPr sz="1100">
                <a:solidFill>
                  <a:srgbClr val="2B5999"/>
                </a:solidFill>
                <a:cs typeface="+mn-cs"/>
              </a:defRPr>
            </a:lvl1pPr>
          </a:lstStyle>
          <a:p>
            <a:pPr>
              <a:defRPr/>
            </a:pPr>
            <a:r>
              <a:rPr lang="de-DE"/>
              <a:t>10. Mai 2002</a:t>
            </a:r>
          </a:p>
        </p:txBody>
      </p:sp>
      <p:sp>
        <p:nvSpPr>
          <p:cNvPr id="5124" name="Rectangle 4"/>
          <p:cNvSpPr>
            <a:spLocks noGrp="1" noRot="1" noChangeAspect="1" noChangeArrowheads="1" noTextEdit="1"/>
          </p:cNvSpPr>
          <p:nvPr>
            <p:ph type="sldImg" idx="2"/>
          </p:nvPr>
        </p:nvSpPr>
        <p:spPr bwMode="auto">
          <a:xfrm>
            <a:off x="796925" y="614363"/>
            <a:ext cx="4429125" cy="30670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gray">
          <a:xfrm>
            <a:off x="803275" y="3886200"/>
            <a:ext cx="4416425" cy="368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5126" name="Rectangle 6"/>
          <p:cNvSpPr>
            <a:spLocks noGrp="1" noChangeArrowheads="1"/>
          </p:cNvSpPr>
          <p:nvPr>
            <p:ph type="ftr" sz="quarter" idx="4"/>
          </p:nvPr>
        </p:nvSpPr>
        <p:spPr bwMode="auto">
          <a:xfrm>
            <a:off x="0" y="7773988"/>
            <a:ext cx="2609850"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81160" tIns="40580" rIns="81160" bIns="40580" numCol="1" anchor="b" anchorCtr="0" compatLnSpc="1">
            <a:prstTxWarp prst="textNoShape">
              <a:avLst/>
            </a:prstTxWarp>
          </a:bodyPr>
          <a:lstStyle>
            <a:lvl1pPr algn="l" defTabSz="811213">
              <a:buClrTx/>
              <a:defRPr sz="1100">
                <a:solidFill>
                  <a:srgbClr val="2B5999"/>
                </a:solidFill>
                <a:cs typeface="+mn-cs"/>
              </a:defRPr>
            </a:lvl1pPr>
          </a:lstStyle>
          <a:p>
            <a:pPr>
              <a:defRPr/>
            </a:pPr>
            <a:endParaRPr lang="de-DE"/>
          </a:p>
        </p:txBody>
      </p:sp>
      <p:sp>
        <p:nvSpPr>
          <p:cNvPr id="5127" name="Rectangle 7"/>
          <p:cNvSpPr>
            <a:spLocks noGrp="1" noChangeArrowheads="1"/>
          </p:cNvSpPr>
          <p:nvPr>
            <p:ph type="sldNum" sz="quarter" idx="5"/>
          </p:nvPr>
        </p:nvSpPr>
        <p:spPr bwMode="auto">
          <a:xfrm>
            <a:off x="3413125" y="7773988"/>
            <a:ext cx="2609850"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81160" tIns="40580" rIns="81160" bIns="40580" numCol="1" anchor="b" anchorCtr="0" compatLnSpc="1">
            <a:prstTxWarp prst="textNoShape">
              <a:avLst/>
            </a:prstTxWarp>
          </a:bodyPr>
          <a:lstStyle>
            <a:lvl1pPr algn="r" defTabSz="811213">
              <a:buClrTx/>
              <a:defRPr sz="1100">
                <a:solidFill>
                  <a:srgbClr val="2B5999"/>
                </a:solidFill>
                <a:cs typeface="+mn-cs"/>
              </a:defRPr>
            </a:lvl1pPr>
          </a:lstStyle>
          <a:p>
            <a:pPr>
              <a:defRPr/>
            </a:pPr>
            <a:fld id="{D65C5F6C-6563-3043-A757-DE4DC53654FF}" type="slidenum">
              <a:rPr lang="de-DE"/>
              <a:pPr>
                <a:defRPr/>
              </a:pPr>
              <a:t>‹Nr.›</a:t>
            </a:fld>
            <a:endParaRPr lang="de-DE"/>
          </a:p>
        </p:txBody>
      </p:sp>
    </p:spTree>
    <p:extLst>
      <p:ext uri="{BB962C8B-B14F-4D97-AF65-F5344CB8AC3E}">
        <p14:creationId xmlns:p14="http://schemas.microsoft.com/office/powerpoint/2010/main" val="1878322580"/>
      </p:ext>
    </p:extLst>
  </p:cSld>
  <p:clrMap bg1="lt1" tx1="dk1" bg2="lt2" tx2="dk2" accent1="accent1" accent2="accent2" accent3="accent3" accent4="accent4" accent5="accent5" accent6="accent6" hlink="hlink" folHlink="folHlink"/>
  <p:hf hdr="0" ftr="0"/>
  <p:notesStyle>
    <a:lvl1pPr algn="l" defTabSz="895350" rtl="0" eaLnBrk="0" fontAlgn="base" hangingPunct="0">
      <a:spcBef>
        <a:spcPct val="30000"/>
      </a:spcBef>
      <a:spcAft>
        <a:spcPct val="0"/>
      </a:spcAft>
      <a:buClr>
        <a:schemeClr val="accent2"/>
      </a:buClr>
      <a:tabLst>
        <a:tab pos="5905500" algn="l"/>
      </a:tabLst>
      <a:defRPr kumimoji="1" sz="1400" kern="1200">
        <a:solidFill>
          <a:srgbClr val="2B5999"/>
        </a:solidFill>
        <a:latin typeface="Arial" charset="0"/>
        <a:ea typeface="ＭＳ Ｐゴシック" charset="0"/>
        <a:cs typeface="ＭＳ Ｐゴシック" charset="0"/>
      </a:defRPr>
    </a:lvl1pPr>
    <a:lvl2pPr marL="1588" algn="l" defTabSz="895350" rtl="0" eaLnBrk="0" fontAlgn="base" hangingPunct="0">
      <a:spcBef>
        <a:spcPct val="30000"/>
      </a:spcBef>
      <a:spcAft>
        <a:spcPct val="0"/>
      </a:spcAft>
      <a:buClr>
        <a:schemeClr val="accent2"/>
      </a:buClr>
      <a:tabLst>
        <a:tab pos="5905500" algn="l"/>
      </a:tabLst>
      <a:defRPr kumimoji="1" sz="1200" kern="1200">
        <a:solidFill>
          <a:srgbClr val="2B5999"/>
        </a:solidFill>
        <a:latin typeface="Arial" charset="0"/>
        <a:ea typeface="ＭＳ Ｐゴシック" charset="0"/>
        <a:cs typeface="ＭＳ Ｐゴシック" charset="0"/>
      </a:defRPr>
    </a:lvl2pPr>
    <a:lvl3pPr marL="184150" indent="-180975" algn="l" defTabSz="895350" rtl="0" eaLnBrk="0" fontAlgn="base" hangingPunct="0">
      <a:spcBef>
        <a:spcPct val="30000"/>
      </a:spcBef>
      <a:spcAft>
        <a:spcPct val="0"/>
      </a:spcAft>
      <a:buClr>
        <a:srgbClr val="8C8C8C"/>
      </a:buClr>
      <a:buFont typeface="Webdings" charset="0"/>
      <a:buChar char="4"/>
      <a:tabLst>
        <a:tab pos="5905500" algn="l"/>
      </a:tabLst>
      <a:defRPr kumimoji="1" sz="1200" kern="1200">
        <a:solidFill>
          <a:srgbClr val="2B5999"/>
        </a:solidFill>
        <a:latin typeface="Arial" charset="0"/>
        <a:ea typeface="ＭＳ Ｐゴシック" charset="0"/>
        <a:cs typeface="ＭＳ Ｐゴシック" charset="0"/>
      </a:defRPr>
    </a:lvl3pPr>
    <a:lvl4pPr marL="533400" indent="-190500" algn="l" defTabSz="895350" rtl="0" eaLnBrk="0" fontAlgn="base" hangingPunct="0">
      <a:spcBef>
        <a:spcPct val="30000"/>
      </a:spcBef>
      <a:spcAft>
        <a:spcPct val="0"/>
      </a:spcAft>
      <a:buClr>
        <a:srgbClr val="8C8C8C"/>
      </a:buClr>
      <a:buChar char="–"/>
      <a:tabLst>
        <a:tab pos="5905500" algn="l"/>
      </a:tabLst>
      <a:defRPr kumimoji="1" sz="1200" kern="1200">
        <a:solidFill>
          <a:srgbClr val="2B5999"/>
        </a:solidFill>
        <a:latin typeface="Arial" charset="0"/>
        <a:ea typeface="ＭＳ Ｐゴシック" charset="0"/>
        <a:cs typeface="ＭＳ Ｐゴシック" charset="0"/>
      </a:defRPr>
    </a:lvl4pPr>
    <a:lvl5pPr marL="857250" indent="-190500" algn="l" defTabSz="895350" rtl="0" eaLnBrk="0" fontAlgn="base" hangingPunct="0">
      <a:spcBef>
        <a:spcPct val="30000"/>
      </a:spcBef>
      <a:spcAft>
        <a:spcPct val="0"/>
      </a:spcAft>
      <a:buClr>
        <a:srgbClr val="8C8C8C"/>
      </a:buClr>
      <a:buFont typeface="Webdings" charset="0"/>
      <a:buChar char="4"/>
      <a:tabLst>
        <a:tab pos="5905500" algn="l"/>
      </a:tabLst>
      <a:defRPr kumimoji="1" sz="1200" kern="1200">
        <a:solidFill>
          <a:srgbClr val="2B5999"/>
        </a:solidFill>
        <a:latin typeface="Arial" charset="0"/>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777875"/>
            <a:ext cx="5618163" cy="3890963"/>
          </a:xfrm>
        </p:spPr>
      </p:sp>
      <p:sp>
        <p:nvSpPr>
          <p:cNvPr id="3" name="Notes Placeholder 2"/>
          <p:cNvSpPr>
            <a:spLocks noGrp="1"/>
          </p:cNvSpPr>
          <p:nvPr>
            <p:ph type="body" idx="1"/>
          </p:nvPr>
        </p:nvSpPr>
        <p:spPr/>
        <p:txBody>
          <a:bodyPr>
            <a:normAutofit/>
          </a:bodyPr>
          <a:lstStyle/>
          <a:p>
            <a:endParaRPr lang="en-ZA"/>
          </a:p>
        </p:txBody>
      </p:sp>
      <p:sp>
        <p:nvSpPr>
          <p:cNvPr id="4" name="Date Placeholder 3"/>
          <p:cNvSpPr>
            <a:spLocks noGrp="1"/>
          </p:cNvSpPr>
          <p:nvPr>
            <p:ph type="dt" idx="10"/>
          </p:nvPr>
        </p:nvSpPr>
        <p:spPr/>
        <p:txBody>
          <a:bodyPr/>
          <a:lstStyle/>
          <a:p>
            <a:pPr>
              <a:defRPr/>
            </a:pPr>
            <a:r>
              <a:rPr lang="de-DE" smtClean="0"/>
              <a:t>10. Mai 2002</a:t>
            </a:r>
            <a:endParaRPr lang="de-DE"/>
          </a:p>
        </p:txBody>
      </p:sp>
      <p:sp>
        <p:nvSpPr>
          <p:cNvPr id="5" name="Slide Number Placeholder 4"/>
          <p:cNvSpPr>
            <a:spLocks noGrp="1"/>
          </p:cNvSpPr>
          <p:nvPr>
            <p:ph type="sldNum" sz="quarter" idx="11"/>
          </p:nvPr>
        </p:nvSpPr>
        <p:spPr/>
        <p:txBody>
          <a:bodyPr/>
          <a:lstStyle/>
          <a:p>
            <a:pPr>
              <a:defRPr/>
            </a:pPr>
            <a:fld id="{D65C5F6C-6563-3043-A757-DE4DC53654FF}" type="slidenum">
              <a:rPr lang="de-DE" smtClean="0"/>
              <a:pPr>
                <a:defRPr/>
              </a:pPr>
              <a:t>1</a:t>
            </a:fld>
            <a:endParaRPr lang="de-DE"/>
          </a:p>
        </p:txBody>
      </p:sp>
    </p:spTree>
    <p:extLst>
      <p:ext uri="{BB962C8B-B14F-4D97-AF65-F5344CB8AC3E}">
        <p14:creationId xmlns:p14="http://schemas.microsoft.com/office/powerpoint/2010/main" val="1512680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796925" y="614363"/>
            <a:ext cx="4429125" cy="3067050"/>
          </a:xfrm>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54040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796925" y="614363"/>
            <a:ext cx="4429125" cy="3067050"/>
          </a:xfrm>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49291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796925" y="614363"/>
            <a:ext cx="4429125" cy="3067050"/>
          </a:xfrm>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36811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777875"/>
            <a:ext cx="5618163" cy="3890963"/>
          </a:xfrm>
        </p:spPr>
      </p:sp>
      <p:sp>
        <p:nvSpPr>
          <p:cNvPr id="3" name="Notes Placeholder 2"/>
          <p:cNvSpPr>
            <a:spLocks noGrp="1"/>
          </p:cNvSpPr>
          <p:nvPr>
            <p:ph type="body" idx="1"/>
          </p:nvPr>
        </p:nvSpPr>
        <p:spPr/>
        <p:txBody>
          <a:bodyPr>
            <a:normAutofit/>
          </a:bodyPr>
          <a:lstStyle/>
          <a:p>
            <a:endParaRPr lang="en-ZA"/>
          </a:p>
        </p:txBody>
      </p:sp>
      <p:sp>
        <p:nvSpPr>
          <p:cNvPr id="4" name="Date Placeholder 3"/>
          <p:cNvSpPr>
            <a:spLocks noGrp="1"/>
          </p:cNvSpPr>
          <p:nvPr>
            <p:ph type="dt" idx="10"/>
          </p:nvPr>
        </p:nvSpPr>
        <p:spPr/>
        <p:txBody>
          <a:bodyPr/>
          <a:lstStyle/>
          <a:p>
            <a:pPr>
              <a:defRPr/>
            </a:pPr>
            <a:r>
              <a:rPr lang="de-DE" smtClean="0"/>
              <a:t>10. Mai 2002</a:t>
            </a:r>
            <a:endParaRPr lang="de-DE"/>
          </a:p>
        </p:txBody>
      </p:sp>
      <p:sp>
        <p:nvSpPr>
          <p:cNvPr id="5" name="Slide Number Placeholder 4"/>
          <p:cNvSpPr>
            <a:spLocks noGrp="1"/>
          </p:cNvSpPr>
          <p:nvPr>
            <p:ph type="sldNum" sz="quarter" idx="11"/>
          </p:nvPr>
        </p:nvSpPr>
        <p:spPr/>
        <p:txBody>
          <a:bodyPr/>
          <a:lstStyle/>
          <a:p>
            <a:pPr>
              <a:defRPr/>
            </a:pPr>
            <a:fld id="{D65C5F6C-6563-3043-A757-DE4DC53654FF}" type="slidenum">
              <a:rPr lang="de-DE" smtClean="0"/>
              <a:pPr>
                <a:defRPr/>
              </a:pPr>
              <a:t>3</a:t>
            </a:fld>
            <a:endParaRPr lang="de-DE"/>
          </a:p>
        </p:txBody>
      </p:sp>
    </p:spTree>
    <p:extLst>
      <p:ext uri="{BB962C8B-B14F-4D97-AF65-F5344CB8AC3E}">
        <p14:creationId xmlns:p14="http://schemas.microsoft.com/office/powerpoint/2010/main" val="2184398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796925" y="614363"/>
            <a:ext cx="4429125" cy="3067050"/>
          </a:xfrm>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49291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796925" y="614363"/>
            <a:ext cx="4429125" cy="3067050"/>
          </a:xfrm>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151461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796925" y="614363"/>
            <a:ext cx="4429125" cy="3067050"/>
          </a:xfrm>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ts val="0"/>
              </a:spcBef>
            </a:pPr>
            <a:r>
              <a:rPr kumimoji="1" lang="en-GB" altLang="en-US" sz="1400" b="1" kern="1200" dirty="0" smtClean="0">
                <a:solidFill>
                  <a:srgbClr val="2B5999"/>
                </a:solidFill>
                <a:latin typeface="Arial" charset="0"/>
                <a:ea typeface="ＭＳ Ｐゴシック" charset="0"/>
                <a:cs typeface="ＭＳ Ｐゴシック" charset="0"/>
              </a:rPr>
              <a:t>Clarify the purpose of the market scan and set the goal </a:t>
            </a:r>
            <a:r>
              <a:rPr kumimoji="1" lang="en-GB" altLang="en-US" sz="1400" kern="1200" dirty="0" smtClean="0">
                <a:solidFill>
                  <a:srgbClr val="2B5999"/>
                </a:solidFill>
                <a:latin typeface="Arial" charset="0"/>
                <a:ea typeface="ＭＳ Ｐゴシック" charset="0"/>
                <a:cs typeface="ＭＳ Ｐゴシック" charset="0"/>
                <a:sym typeface="Wingdings" panose="05000000000000000000" pitchFamily="2" charset="2"/>
              </a:rPr>
              <a:t> What is the reason the market scan is carried out?</a:t>
            </a:r>
          </a:p>
          <a:p>
            <a:pPr algn="l">
              <a:spcBef>
                <a:spcPts val="0"/>
              </a:spcBef>
            </a:pPr>
            <a:r>
              <a:rPr kumimoji="1" lang="en-GB" altLang="en-US" sz="1400" kern="1200" dirty="0" smtClean="0">
                <a:solidFill>
                  <a:srgbClr val="2B5999"/>
                </a:solidFill>
                <a:latin typeface="Arial" charset="0"/>
                <a:ea typeface="ＭＳ Ｐゴシック" charset="0"/>
                <a:cs typeface="ＭＳ Ｐゴシック" charset="0"/>
                <a:sym typeface="Wingdings" panose="05000000000000000000" pitchFamily="2" charset="2"/>
              </a:rPr>
              <a:t>What is the ideal results and what would this result consist of? What information is needed? Describe the ideal situation and see what is required to get there. What information is crucial? </a:t>
            </a:r>
          </a:p>
          <a:p>
            <a:pPr algn="l">
              <a:spcBef>
                <a:spcPts val="0"/>
              </a:spcBef>
            </a:pPr>
            <a:r>
              <a:rPr kumimoji="1" lang="en-GB" altLang="en-US" sz="1400" b="1" kern="1200" dirty="0" smtClean="0">
                <a:solidFill>
                  <a:srgbClr val="2B5999"/>
                </a:solidFill>
                <a:latin typeface="Arial" charset="0"/>
                <a:ea typeface="ＭＳ Ｐゴシック" charset="0"/>
                <a:cs typeface="ＭＳ Ｐゴシック" charset="0"/>
                <a:sym typeface="Wingdings" panose="05000000000000000000" pitchFamily="2" charset="2"/>
              </a:rPr>
              <a:t>PRIORITIES</a:t>
            </a:r>
          </a:p>
          <a:p>
            <a:pPr algn="l">
              <a:spcBef>
                <a:spcPts val="0"/>
              </a:spcBef>
            </a:pPr>
            <a:r>
              <a:rPr kumimoji="1" lang="en-GB" altLang="en-US" sz="1400" kern="1200" dirty="0" smtClean="0">
                <a:solidFill>
                  <a:srgbClr val="2B5999"/>
                </a:solidFill>
                <a:latin typeface="Arial" charset="0"/>
                <a:ea typeface="ＭＳ Ｐゴシック" charset="0"/>
                <a:cs typeface="ＭＳ Ｐゴシック" charset="0"/>
                <a:sym typeface="Wingdings" panose="05000000000000000000" pitchFamily="2" charset="2"/>
              </a:rPr>
              <a:t>Make sure that everyone understand this goal and everyone is aligned  Communicate this clearly also to the person responsible for the market scan.</a:t>
            </a:r>
          </a:p>
          <a:p>
            <a:pPr algn="l">
              <a:spcBef>
                <a:spcPts val="0"/>
              </a:spcBef>
            </a:pPr>
            <a:r>
              <a:rPr kumimoji="1" lang="en-GB" altLang="en-US" sz="1400" kern="1200" dirty="0" smtClean="0">
                <a:solidFill>
                  <a:srgbClr val="2B5999"/>
                </a:solidFill>
                <a:latin typeface="Arial" charset="0"/>
                <a:ea typeface="ＭＳ Ｐゴシック" charset="0"/>
                <a:cs typeface="ＭＳ Ｐゴシック" charset="0"/>
                <a:sym typeface="Wingdings" panose="05000000000000000000" pitchFamily="2" charset="2"/>
              </a:rPr>
              <a:t>Make sure that the focus of the Market scan is aligned with your</a:t>
            </a:r>
            <a:r>
              <a:rPr kumimoji="1" lang="en-GB" altLang="en-US" sz="1400" kern="1200" baseline="0" dirty="0" smtClean="0">
                <a:solidFill>
                  <a:srgbClr val="2B5999"/>
                </a:solidFill>
                <a:latin typeface="Arial" charset="0"/>
                <a:ea typeface="ＭＳ Ｐゴシック" charset="0"/>
                <a:cs typeface="ＭＳ Ｐゴシック" charset="0"/>
                <a:sym typeface="Wingdings" panose="05000000000000000000" pitchFamily="2" charset="2"/>
              </a:rPr>
              <a:t> </a:t>
            </a:r>
            <a:r>
              <a:rPr kumimoji="1" lang="en-GB" altLang="en-US" sz="1400" kern="1200" dirty="0" smtClean="0">
                <a:solidFill>
                  <a:srgbClr val="2B5999"/>
                </a:solidFill>
                <a:latin typeface="Arial" charset="0"/>
                <a:ea typeface="ＭＳ Ｐゴシック" charset="0"/>
                <a:cs typeface="ＭＳ Ｐゴシック" charset="0"/>
                <a:sym typeface="Wingdings" panose="05000000000000000000" pitchFamily="2" charset="2"/>
              </a:rPr>
              <a:t>strategy. If there are sectors that have been already identified as a priority (for instance agriculture, mining sector etc.) start the scan by researching those industries. See what relevant reports and documents are already available. Create a list of people that might be good to contact to discuss the sector or specific companies with.</a:t>
            </a:r>
          </a:p>
          <a:p>
            <a:pPr algn="l">
              <a:spcBef>
                <a:spcPts val="0"/>
              </a:spcBef>
            </a:pPr>
            <a:endParaRPr kumimoji="1" lang="en-GB" altLang="en-US" sz="1400" b="1" kern="1200" dirty="0" smtClean="0">
              <a:solidFill>
                <a:srgbClr val="2B5999"/>
              </a:solidFill>
              <a:latin typeface="Arial" charset="0"/>
              <a:ea typeface="ＭＳ Ｐゴシック" charset="0"/>
              <a:cs typeface="ＭＳ Ｐゴシック" charset="0"/>
              <a:sym typeface="Wingdings" panose="05000000000000000000" pitchFamily="2" charset="2"/>
            </a:endParaRPr>
          </a:p>
          <a:p>
            <a:pPr algn="l">
              <a:spcBef>
                <a:spcPts val="0"/>
              </a:spcBef>
            </a:pPr>
            <a:r>
              <a:rPr kumimoji="1" lang="en-GB" altLang="en-US" sz="1400" b="1" kern="1200" dirty="0" smtClean="0">
                <a:solidFill>
                  <a:srgbClr val="2B5999"/>
                </a:solidFill>
                <a:latin typeface="Arial" charset="0"/>
                <a:ea typeface="ＭＳ Ｐゴシック" charset="0"/>
                <a:cs typeface="ＭＳ Ｐゴシック" charset="0"/>
                <a:sym typeface="Wingdings" panose="05000000000000000000" pitchFamily="2" charset="2"/>
              </a:rPr>
              <a:t>Create overview of helpful data sources</a:t>
            </a:r>
          </a:p>
          <a:p>
            <a:pPr algn="l">
              <a:spcBef>
                <a:spcPts val="0"/>
              </a:spcBef>
            </a:pPr>
            <a:r>
              <a:rPr kumimoji="1" lang="en-GB" altLang="en-US" sz="1400" kern="1200" dirty="0" smtClean="0">
                <a:solidFill>
                  <a:srgbClr val="2B5999"/>
                </a:solidFill>
                <a:latin typeface="Arial" charset="0"/>
                <a:ea typeface="ＭＳ Ｐゴシック" charset="0"/>
                <a:cs typeface="ＭＳ Ｐゴシック" charset="0"/>
                <a:sym typeface="Wingdings" panose="05000000000000000000" pitchFamily="2" charset="2"/>
              </a:rPr>
              <a:t>Create a list of all the different data sources that might be helpful – include Annual reports, Sustainability report, Industry reports, different indexes, reports from different organization etc. </a:t>
            </a:r>
          </a:p>
          <a:p>
            <a:pPr algn="l">
              <a:spcBef>
                <a:spcPts val="0"/>
              </a:spcBef>
            </a:pPr>
            <a:endParaRPr kumimoji="1" lang="en-GB" altLang="en-US" sz="1400" kern="1200" dirty="0" smtClean="0">
              <a:solidFill>
                <a:srgbClr val="2B5999"/>
              </a:solidFill>
              <a:latin typeface="Arial" charset="0"/>
              <a:ea typeface="ＭＳ Ｐゴシック" charset="0"/>
              <a:cs typeface="ＭＳ Ｐゴシック" charset="0"/>
              <a:sym typeface="Wingdings" panose="05000000000000000000" pitchFamily="2" charset="2"/>
            </a:endParaRPr>
          </a:p>
          <a:p>
            <a:pPr algn="l">
              <a:spcBef>
                <a:spcPts val="0"/>
              </a:spcBef>
            </a:pPr>
            <a:r>
              <a:rPr kumimoji="1" lang="en-GB" altLang="en-US" sz="1400" kern="1200" dirty="0" smtClean="0">
                <a:solidFill>
                  <a:srgbClr val="2B5999"/>
                </a:solidFill>
                <a:latin typeface="Arial" charset="0"/>
                <a:ea typeface="ＭＳ Ｐゴシック" charset="0"/>
                <a:cs typeface="ＭＳ Ｐゴシック" charset="0"/>
                <a:sym typeface="Wingdings" panose="05000000000000000000" pitchFamily="2" charset="2"/>
              </a:rPr>
              <a:t>OVERVIEW: </a:t>
            </a:r>
          </a:p>
          <a:p>
            <a:pPr marL="742950" lvl="1" indent="-285750" algn="just">
              <a:spcBef>
                <a:spcPts val="0"/>
              </a:spcBef>
              <a:buFont typeface="Arial" panose="020B0604020202020204" pitchFamily="34" charset="0"/>
              <a:buChar char="•"/>
            </a:pPr>
            <a:r>
              <a:rPr kumimoji="1" lang="en-US" sz="1400" kern="1200" dirty="0" smtClean="0">
                <a:solidFill>
                  <a:srgbClr val="2B5999"/>
                </a:solidFill>
                <a:latin typeface="Arial" charset="0"/>
                <a:ea typeface="ＭＳ Ｐゴシック" charset="0"/>
                <a:cs typeface="ＭＳ Ｐゴシック" charset="0"/>
              </a:rPr>
              <a:t>Business operations </a:t>
            </a:r>
          </a:p>
          <a:p>
            <a:pPr marL="742950" lvl="1" indent="-285750" algn="just">
              <a:spcBef>
                <a:spcPts val="0"/>
              </a:spcBef>
              <a:buFont typeface="Arial" panose="020B0604020202020204" pitchFamily="34" charset="0"/>
              <a:buChar char="•"/>
            </a:pPr>
            <a:r>
              <a:rPr kumimoji="1" lang="en-US" sz="1400" kern="1200" dirty="0" smtClean="0">
                <a:solidFill>
                  <a:srgbClr val="2B5999"/>
                </a:solidFill>
                <a:latin typeface="Arial" charset="0"/>
                <a:ea typeface="ＭＳ Ｐゴシック" charset="0"/>
                <a:cs typeface="ＭＳ Ｐゴシック" charset="0"/>
              </a:rPr>
              <a:t>Risks and opportunities in regards to water</a:t>
            </a:r>
          </a:p>
          <a:p>
            <a:pPr marL="742950" lvl="1" indent="-285750" algn="just">
              <a:spcBef>
                <a:spcPts val="0"/>
              </a:spcBef>
              <a:buFont typeface="Arial" panose="020B0604020202020204" pitchFamily="34" charset="0"/>
              <a:buChar char="•"/>
            </a:pPr>
            <a:r>
              <a:rPr kumimoji="1" lang="en-US" sz="1400" kern="1200" dirty="0" smtClean="0">
                <a:solidFill>
                  <a:srgbClr val="2B5999"/>
                </a:solidFill>
                <a:latin typeface="Arial" charset="0"/>
                <a:ea typeface="ＭＳ Ｐゴシック" charset="0"/>
                <a:cs typeface="ＭＳ Ｐゴシック" charset="0"/>
              </a:rPr>
              <a:t>Stewardship maturity and resources</a:t>
            </a:r>
          </a:p>
          <a:p>
            <a:pPr marL="742950" lvl="1" indent="-285750" algn="just">
              <a:spcBef>
                <a:spcPts val="0"/>
              </a:spcBef>
              <a:buFont typeface="Arial" panose="020B0604020202020204" pitchFamily="34" charset="0"/>
              <a:buChar char="•"/>
            </a:pPr>
            <a:r>
              <a:rPr kumimoji="1" lang="en-US" sz="1400" kern="1200" dirty="0" smtClean="0">
                <a:solidFill>
                  <a:srgbClr val="2B5999"/>
                </a:solidFill>
                <a:latin typeface="Arial" charset="0"/>
                <a:ea typeface="ＭＳ Ｐゴシック" charset="0"/>
                <a:cs typeface="ＭＳ Ｐゴシック" charset="0"/>
              </a:rPr>
              <a:t>Water intensity information</a:t>
            </a:r>
          </a:p>
          <a:p>
            <a:pPr marL="742950" lvl="1" indent="-285750" algn="just">
              <a:spcBef>
                <a:spcPts val="0"/>
              </a:spcBef>
              <a:buFont typeface="Arial" panose="020B0604020202020204" pitchFamily="34" charset="0"/>
              <a:buChar char="•"/>
            </a:pPr>
            <a:r>
              <a:rPr kumimoji="1" lang="en-US" sz="1400" kern="1200" dirty="0" smtClean="0">
                <a:solidFill>
                  <a:srgbClr val="2B5999"/>
                </a:solidFill>
                <a:latin typeface="Arial" charset="0"/>
                <a:ea typeface="ＭＳ Ｐゴシック" charset="0"/>
                <a:cs typeface="ＭＳ Ｐゴシック" charset="0"/>
              </a:rPr>
              <a:t>Past, current and potential Water related engagements</a:t>
            </a:r>
          </a:p>
          <a:p>
            <a:pPr marL="742950" lvl="1" indent="-285750" algn="just">
              <a:spcBef>
                <a:spcPts val="0"/>
              </a:spcBef>
              <a:buFont typeface="Arial" panose="020B0604020202020204" pitchFamily="34" charset="0"/>
              <a:buChar char="•"/>
            </a:pPr>
            <a:r>
              <a:rPr kumimoji="1" lang="en-US" sz="1400" kern="1200" dirty="0" smtClean="0">
                <a:solidFill>
                  <a:srgbClr val="2B5999"/>
                </a:solidFill>
                <a:latin typeface="Arial" charset="0"/>
                <a:ea typeface="ＭＳ Ｐゴシック" charset="0"/>
                <a:cs typeface="ＭＳ Ｐゴシック" charset="0"/>
              </a:rPr>
              <a:t>Contacts on relevant people</a:t>
            </a:r>
          </a:p>
          <a:p>
            <a:pPr marL="742950" lvl="1" indent="-285750" algn="just">
              <a:spcBef>
                <a:spcPts val="0"/>
              </a:spcBef>
              <a:buFont typeface="Arial" panose="020B0604020202020204" pitchFamily="34" charset="0"/>
              <a:buChar char="•"/>
            </a:pPr>
            <a:r>
              <a:rPr kumimoji="1" lang="en-US" sz="1400" kern="1200" dirty="0" smtClean="0">
                <a:solidFill>
                  <a:srgbClr val="2B5999"/>
                </a:solidFill>
                <a:latin typeface="Arial" charset="0"/>
                <a:ea typeface="ＭＳ Ｐゴシック" charset="0"/>
                <a:cs typeface="ＭＳ Ｐゴシック" charset="0"/>
              </a:rPr>
              <a:t>Reference links </a:t>
            </a:r>
            <a:endParaRPr kumimoji="1" lang="en-GB" altLang="en-US" sz="1400" kern="1200" dirty="0" smtClean="0">
              <a:solidFill>
                <a:srgbClr val="2B5999"/>
              </a:solidFill>
              <a:latin typeface="Arial" charset="0"/>
              <a:ea typeface="ＭＳ Ｐゴシック" charset="0"/>
              <a:cs typeface="ＭＳ Ｐゴシック" charset="0"/>
              <a:sym typeface="Wingdings" panose="05000000000000000000" pitchFamily="2" charset="2"/>
            </a:endParaRPr>
          </a:p>
          <a:p>
            <a:pPr algn="l">
              <a:spcBef>
                <a:spcPts val="0"/>
              </a:spcBef>
            </a:pPr>
            <a:endParaRPr kumimoji="1" lang="en-GB" altLang="en-US" sz="1400" kern="1200" dirty="0" smtClean="0">
              <a:solidFill>
                <a:srgbClr val="2B5999"/>
              </a:solidFill>
              <a:latin typeface="Arial" charset="0"/>
              <a:ea typeface="ＭＳ Ｐゴシック" charset="0"/>
              <a:cs typeface="ＭＳ Ｐゴシック" charset="0"/>
              <a:sym typeface="Wingdings" panose="05000000000000000000" pitchFamily="2" charset="2"/>
            </a:endParaRPr>
          </a:p>
          <a:p>
            <a:pPr algn="l">
              <a:spcBef>
                <a:spcPts val="0"/>
              </a:spcBef>
            </a:pPr>
            <a:endParaRPr kumimoji="1" lang="en-GB" altLang="en-US" sz="1400" kern="1200" dirty="0" smtClean="0">
              <a:solidFill>
                <a:srgbClr val="2B5999"/>
              </a:solidFill>
              <a:latin typeface="Arial" charset="0"/>
              <a:ea typeface="ＭＳ Ｐゴシック" charset="0"/>
              <a:cs typeface="ＭＳ Ｐゴシック" charset="0"/>
              <a:sym typeface="Wingdings" panose="05000000000000000000" pitchFamily="2" charset="2"/>
            </a:endParaRPr>
          </a:p>
          <a:p>
            <a:pPr algn="l">
              <a:spcBef>
                <a:spcPts val="0"/>
              </a:spcBef>
            </a:pPr>
            <a:r>
              <a:rPr kumimoji="1" lang="en-GB" altLang="en-US" sz="1400" kern="1200" dirty="0" smtClean="0">
                <a:solidFill>
                  <a:srgbClr val="2B5999"/>
                </a:solidFill>
                <a:latin typeface="Arial" charset="0"/>
                <a:ea typeface="ＭＳ Ｐゴシック" charset="0"/>
                <a:cs typeface="ＭＳ Ｐゴシック" charset="0"/>
                <a:sym typeface="Wingdings" panose="05000000000000000000" pitchFamily="2" charset="2"/>
              </a:rPr>
              <a:t> </a:t>
            </a:r>
            <a:endParaRPr kumimoji="1" lang="en-GB" altLang="en-US" sz="1400" kern="1200" dirty="0" smtClean="0">
              <a:solidFill>
                <a:srgbClr val="2B5999"/>
              </a:solidFill>
              <a:latin typeface="Arial" charset="0"/>
              <a:ea typeface="ＭＳ Ｐゴシック" charset="0"/>
              <a:cs typeface="ＭＳ Ｐゴシック" charset="0"/>
            </a:endParaRPr>
          </a:p>
          <a:p>
            <a:endParaRPr lang="en-US" altLang="en-US" dirty="0" smtClean="0"/>
          </a:p>
        </p:txBody>
      </p:sp>
    </p:spTree>
    <p:extLst>
      <p:ext uri="{BB962C8B-B14F-4D97-AF65-F5344CB8AC3E}">
        <p14:creationId xmlns:p14="http://schemas.microsoft.com/office/powerpoint/2010/main" val="1068384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796925" y="614363"/>
            <a:ext cx="4429125" cy="3067050"/>
          </a:xfrm>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ts val="0"/>
              </a:spcBef>
            </a:pPr>
            <a:r>
              <a:rPr kumimoji="1" lang="en-US" sz="1400" b="1" kern="1200" dirty="0" smtClean="0">
                <a:solidFill>
                  <a:srgbClr val="2B5999"/>
                </a:solidFill>
                <a:latin typeface="Arial" charset="0"/>
                <a:ea typeface="ＭＳ Ｐゴシック" charset="0"/>
                <a:cs typeface="ＭＳ Ｐゴシック" charset="0"/>
              </a:rPr>
              <a:t>Select the Categories</a:t>
            </a:r>
          </a:p>
          <a:p>
            <a:pPr algn="l">
              <a:spcBef>
                <a:spcPts val="0"/>
              </a:spcBef>
            </a:pPr>
            <a:r>
              <a:rPr kumimoji="1" lang="en-GB" altLang="en-US" sz="1400" kern="1200" dirty="0" smtClean="0">
                <a:solidFill>
                  <a:srgbClr val="2B5999"/>
                </a:solidFill>
                <a:latin typeface="Arial" charset="0"/>
                <a:ea typeface="ＭＳ Ｐゴシック" charset="0"/>
                <a:cs typeface="ＭＳ Ｐゴシック" charset="0"/>
              </a:rPr>
              <a:t>Person carrying out the Market scan should be able to create a good excel tool with all the needed information in columns.  Suggested tool is excel. </a:t>
            </a:r>
          </a:p>
          <a:p>
            <a:pPr algn="just"/>
            <a:endParaRPr lang="en-US" sz="1200" dirty="0" smtClean="0">
              <a:sym typeface="Wingdings" panose="05000000000000000000" pitchFamily="2" charset="2"/>
            </a:endParaRPr>
          </a:p>
          <a:p>
            <a:pPr algn="l">
              <a:spcBef>
                <a:spcPts val="0"/>
              </a:spcBef>
            </a:pPr>
            <a:r>
              <a:rPr kumimoji="1" lang="en-US" sz="1400" b="1" kern="1200" dirty="0" smtClean="0">
                <a:solidFill>
                  <a:srgbClr val="2B5999"/>
                </a:solidFill>
                <a:latin typeface="Arial" charset="0"/>
                <a:ea typeface="ＭＳ Ｐゴシック" charset="0"/>
                <a:cs typeface="ＭＳ Ｐゴシック" charset="0"/>
                <a:sym typeface="Wingdings" panose="05000000000000000000" pitchFamily="2" charset="2"/>
              </a:rPr>
              <a:t>Advantages of Excel:</a:t>
            </a:r>
          </a:p>
          <a:p>
            <a:pPr marL="363538" lvl="1" indent="-188913" algn="just">
              <a:buFont typeface="Arial" panose="020B0604020202020204" pitchFamily="34" charset="0"/>
              <a:buChar char="•"/>
            </a:pPr>
            <a:r>
              <a:rPr kumimoji="1" lang="en-US" sz="1400" kern="1200" dirty="0" smtClean="0">
                <a:solidFill>
                  <a:srgbClr val="2B5999"/>
                </a:solidFill>
                <a:latin typeface="Arial" charset="0"/>
                <a:ea typeface="ＭＳ Ｐゴシック" charset="0"/>
                <a:cs typeface="ＭＳ Ｐゴシック" charset="0"/>
                <a:sym typeface="Wingdings" panose="05000000000000000000" pitchFamily="2" charset="2"/>
              </a:rPr>
              <a:t>One consolidated view</a:t>
            </a:r>
          </a:p>
          <a:p>
            <a:pPr marL="363538" lvl="1" indent="-188913" algn="just">
              <a:buFont typeface="Arial" panose="020B0604020202020204" pitchFamily="34" charset="0"/>
              <a:buChar char="•"/>
            </a:pPr>
            <a:r>
              <a:rPr kumimoji="1" lang="en-US" sz="1400" kern="1200" dirty="0" smtClean="0">
                <a:solidFill>
                  <a:srgbClr val="2B5999"/>
                </a:solidFill>
                <a:latin typeface="Arial" charset="0"/>
                <a:ea typeface="ＭＳ Ｐゴシック" charset="0"/>
                <a:cs typeface="ＭＳ Ｐゴシック" charset="0"/>
                <a:sym typeface="Wingdings" panose="05000000000000000000" pitchFamily="2" charset="2"/>
              </a:rPr>
              <a:t>Same information collected for different companies which will make it comparable and give you better perspective</a:t>
            </a:r>
          </a:p>
          <a:p>
            <a:pPr marL="363538" lvl="1" indent="-188913" algn="just">
              <a:buFont typeface="Arial" panose="020B0604020202020204" pitchFamily="34" charset="0"/>
              <a:buChar char="•"/>
            </a:pPr>
            <a:r>
              <a:rPr kumimoji="1" lang="en-US" sz="1400" kern="1200" dirty="0" smtClean="0">
                <a:solidFill>
                  <a:srgbClr val="2B5999"/>
                </a:solidFill>
                <a:latin typeface="Arial" charset="0"/>
                <a:ea typeface="ＭＳ Ｐゴシック" charset="0"/>
                <a:cs typeface="ＭＳ Ｐゴシック" charset="0"/>
                <a:sym typeface="Wingdings" panose="05000000000000000000" pitchFamily="2" charset="2"/>
              </a:rPr>
              <a:t>Excel overview will enable to filter on different categories</a:t>
            </a:r>
          </a:p>
          <a:p>
            <a:pPr marL="363538" lvl="1" indent="-188913" algn="just">
              <a:buFont typeface="Arial" panose="020B0604020202020204" pitchFamily="34" charset="0"/>
              <a:buChar char="•"/>
            </a:pPr>
            <a:r>
              <a:rPr kumimoji="1" lang="en-US" sz="1400" kern="1200" dirty="0" smtClean="0">
                <a:solidFill>
                  <a:srgbClr val="2B5999"/>
                </a:solidFill>
                <a:latin typeface="Arial" charset="0"/>
                <a:ea typeface="ＭＳ Ｐゴシック" charset="0"/>
                <a:cs typeface="ＭＳ Ｐゴシック" charset="0"/>
                <a:sym typeface="Wingdings" panose="05000000000000000000" pitchFamily="2" charset="2"/>
              </a:rPr>
              <a:t>Option to create different views based on the information you want to see</a:t>
            </a:r>
          </a:p>
          <a:p>
            <a:pPr marL="363538" lvl="1" indent="-188913" algn="just">
              <a:buFont typeface="Arial" panose="020B0604020202020204" pitchFamily="34" charset="0"/>
              <a:buChar char="•"/>
            </a:pPr>
            <a:r>
              <a:rPr kumimoji="1" lang="en-US" sz="1400" kern="1200" dirty="0" smtClean="0">
                <a:solidFill>
                  <a:srgbClr val="2B5999"/>
                </a:solidFill>
                <a:latin typeface="Arial" charset="0"/>
                <a:ea typeface="ＭＳ Ｐゴシック" charset="0"/>
                <a:cs typeface="ＭＳ Ｐゴシック" charset="0"/>
                <a:sym typeface="Wingdings" panose="05000000000000000000" pitchFamily="2" charset="2"/>
              </a:rPr>
              <a:t>Easy to add/change information/add column when needed</a:t>
            </a:r>
          </a:p>
          <a:p>
            <a:pPr marL="363538" lvl="1" indent="-188913" algn="just">
              <a:buFont typeface="Arial" panose="020B0604020202020204" pitchFamily="34" charset="0"/>
              <a:buChar char="•"/>
            </a:pPr>
            <a:r>
              <a:rPr kumimoji="1" lang="en-US" sz="1400" kern="1200" dirty="0" smtClean="0">
                <a:solidFill>
                  <a:srgbClr val="2B5999"/>
                </a:solidFill>
                <a:latin typeface="Arial" charset="0"/>
                <a:ea typeface="ＭＳ Ｐゴシック" charset="0"/>
                <a:cs typeface="ＭＳ Ｐゴシック" charset="0"/>
                <a:sym typeface="Wingdings" panose="05000000000000000000" pitchFamily="2" charset="2"/>
              </a:rPr>
              <a:t>Good basis for One pager that can be included as a supporting documents for meeting preparation / presentation </a:t>
            </a:r>
          </a:p>
          <a:p>
            <a:endParaRPr lang="en-US" altLang="en-US" dirty="0" smtClean="0"/>
          </a:p>
          <a:p>
            <a:pPr marL="0" marR="0" indent="0" algn="l" defTabSz="895350" rtl="0" eaLnBrk="0" fontAlgn="base" latinLnBrk="0" hangingPunct="0">
              <a:lnSpc>
                <a:spcPct val="100000"/>
              </a:lnSpc>
              <a:spcBef>
                <a:spcPct val="30000"/>
              </a:spcBef>
              <a:spcAft>
                <a:spcPct val="0"/>
              </a:spcAft>
              <a:buClr>
                <a:schemeClr val="accent2"/>
              </a:buClr>
              <a:buSzTx/>
              <a:buFontTx/>
              <a:buNone/>
              <a:tabLst>
                <a:tab pos="5905500" algn="l"/>
              </a:tabLst>
              <a:defRPr/>
            </a:pPr>
            <a:r>
              <a:rPr kumimoji="1" lang="en-US" sz="1400" kern="1200" dirty="0" smtClean="0">
                <a:solidFill>
                  <a:srgbClr val="2B5999"/>
                </a:solidFill>
                <a:latin typeface="Arial" charset="0"/>
                <a:ea typeface="ＭＳ Ｐゴシック" charset="0"/>
                <a:cs typeface="ＭＳ Ｐゴシック" charset="0"/>
              </a:rPr>
              <a:t>Prior engagements, ongoing Initiatives and information from media will serve as a due diligence and determine whether the company is a good fit for your strategy </a:t>
            </a:r>
            <a:endParaRPr kumimoji="1" lang="nl-NL" sz="1400" kern="1200" dirty="0" smtClean="0">
              <a:solidFill>
                <a:srgbClr val="2B5999"/>
              </a:solidFill>
              <a:latin typeface="Arial" charset="0"/>
              <a:ea typeface="ＭＳ Ｐゴシック" charset="0"/>
              <a:cs typeface="ＭＳ Ｐゴシック" charset="0"/>
            </a:endParaRPr>
          </a:p>
          <a:p>
            <a:endParaRPr lang="en-US" altLang="en-US" dirty="0" smtClean="0"/>
          </a:p>
          <a:p>
            <a:r>
              <a:rPr lang="en-US" altLang="en-US" dirty="0" smtClean="0"/>
              <a:t>LEVEL OF SUSTAINABILITY:</a:t>
            </a:r>
            <a:r>
              <a:rPr lang="en-US" altLang="en-US" baseline="0" dirty="0" smtClean="0"/>
              <a:t> </a:t>
            </a:r>
          </a:p>
          <a:p>
            <a:r>
              <a:rPr lang="en-US" altLang="en-US" dirty="0" smtClean="0"/>
              <a:t>Very high for companies that are globally renowed for their Water programmes (for example listed in Dow Jones Sustainability Index, or high ranking in other sustainability indexes e.g. CDP)</a:t>
            </a:r>
          </a:p>
          <a:p>
            <a:r>
              <a:rPr lang="en-US" altLang="en-US" dirty="0" smtClean="0"/>
              <a:t>High if the company has a CSR report or dedicated CSR-site on its website</a:t>
            </a:r>
          </a:p>
          <a:p>
            <a:r>
              <a:rPr lang="en-US" altLang="en-US" dirty="0" smtClean="0"/>
              <a:t>Medium if the corporate website shows the company is engaged in multiple CSR-programs</a:t>
            </a:r>
          </a:p>
          <a:p>
            <a:r>
              <a:rPr lang="en-US" altLang="en-US" dirty="0" smtClean="0"/>
              <a:t>Low if there is no information available on CSR-programs or if the programs mentioned are relatively small</a:t>
            </a:r>
          </a:p>
          <a:p>
            <a:pPr algn="l">
              <a:spcBef>
                <a:spcPts val="0"/>
              </a:spcBef>
            </a:pPr>
            <a:endParaRPr kumimoji="1" lang="en-GB" altLang="en-US" sz="1400" kern="1200" dirty="0" smtClean="0">
              <a:solidFill>
                <a:srgbClr val="2B5999"/>
              </a:solidFill>
              <a:latin typeface="Arial" charset="0"/>
              <a:ea typeface="ＭＳ Ｐゴシック" charset="0"/>
              <a:cs typeface="ＭＳ Ｐゴシック" charset="0"/>
              <a:sym typeface="Wingdings" panose="05000000000000000000" pitchFamily="2" charset="2"/>
            </a:endParaRPr>
          </a:p>
          <a:p>
            <a:pPr algn="l">
              <a:spcBef>
                <a:spcPts val="0"/>
              </a:spcBef>
            </a:pPr>
            <a:endParaRPr kumimoji="1" lang="en-GB" altLang="en-US" sz="1400" kern="1200" dirty="0" smtClean="0">
              <a:solidFill>
                <a:srgbClr val="2B5999"/>
              </a:solidFill>
              <a:latin typeface="Arial" charset="0"/>
              <a:ea typeface="ＭＳ Ｐゴシック" charset="0"/>
              <a:cs typeface="ＭＳ Ｐゴシック" charset="0"/>
              <a:sym typeface="Wingdings" panose="05000000000000000000" pitchFamily="2" charset="2"/>
            </a:endParaRPr>
          </a:p>
          <a:p>
            <a:pPr algn="l">
              <a:spcBef>
                <a:spcPts val="0"/>
              </a:spcBef>
            </a:pPr>
            <a:r>
              <a:rPr kumimoji="1" lang="en-GB" altLang="en-US" sz="1400" kern="1200" dirty="0" smtClean="0">
                <a:solidFill>
                  <a:srgbClr val="2B5999"/>
                </a:solidFill>
                <a:latin typeface="Arial" charset="0"/>
                <a:ea typeface="ＭＳ Ｐゴシック" charset="0"/>
                <a:cs typeface="ＭＳ Ｐゴシック" charset="0"/>
                <a:sym typeface="Wingdings" panose="05000000000000000000" pitchFamily="2" charset="2"/>
              </a:rPr>
              <a:t> </a:t>
            </a:r>
            <a:endParaRPr kumimoji="1" lang="en-GB" altLang="en-US" sz="1400" kern="1200" dirty="0" smtClean="0">
              <a:solidFill>
                <a:srgbClr val="2B5999"/>
              </a:solidFill>
              <a:latin typeface="Arial" charset="0"/>
              <a:ea typeface="ＭＳ Ｐゴシック" charset="0"/>
              <a:cs typeface="ＭＳ Ｐゴシック" charset="0"/>
            </a:endParaRPr>
          </a:p>
          <a:p>
            <a:endParaRPr lang="en-US" altLang="en-US" dirty="0" smtClean="0"/>
          </a:p>
        </p:txBody>
      </p:sp>
    </p:spTree>
    <p:extLst>
      <p:ext uri="{BB962C8B-B14F-4D97-AF65-F5344CB8AC3E}">
        <p14:creationId xmlns:p14="http://schemas.microsoft.com/office/powerpoint/2010/main" val="1538024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796925" y="614363"/>
            <a:ext cx="4429125" cy="3067050"/>
          </a:xfrm>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175" lvl="1" algn="just"/>
            <a:r>
              <a:rPr kumimoji="1" lang="en-US" sz="1400" b="1" kern="1200" dirty="0" smtClean="0">
                <a:solidFill>
                  <a:srgbClr val="2B5999"/>
                </a:solidFill>
                <a:latin typeface="Arial" charset="0"/>
                <a:ea typeface="ＭＳ Ｐゴシック" charset="0"/>
                <a:cs typeface="ＭＳ Ｐゴシック" charset="0"/>
                <a:sym typeface="Wingdings" panose="05000000000000000000" pitchFamily="2" charset="2"/>
              </a:rPr>
              <a:t>Start researching and complete the Market scan </a:t>
            </a:r>
          </a:p>
          <a:p>
            <a:pPr marL="174625" lvl="1" indent="-171450" algn="just">
              <a:buFont typeface="Arial" panose="020B0604020202020204" pitchFamily="34" charset="0"/>
              <a:buChar char="•"/>
            </a:pPr>
            <a:r>
              <a:rPr kumimoji="1" lang="en-US" sz="1400" kern="1200" dirty="0" smtClean="0">
                <a:solidFill>
                  <a:srgbClr val="2B5999"/>
                </a:solidFill>
                <a:latin typeface="Arial" charset="0"/>
                <a:ea typeface="ＭＳ Ｐゴシック" charset="0"/>
                <a:cs typeface="ＭＳ Ｐゴシック" charset="0"/>
                <a:sym typeface="Wingdings" panose="05000000000000000000" pitchFamily="2" charset="2"/>
              </a:rPr>
              <a:t>Research what companies are there within the prioritized sectors</a:t>
            </a:r>
          </a:p>
          <a:p>
            <a:pPr marL="174625" lvl="1" indent="-171450" algn="just">
              <a:buFont typeface="Arial" panose="020B0604020202020204" pitchFamily="34" charset="0"/>
              <a:buChar char="•"/>
            </a:pPr>
            <a:r>
              <a:rPr kumimoji="1" lang="en-US" sz="1400" kern="1200" dirty="0" smtClean="0">
                <a:solidFill>
                  <a:srgbClr val="2B5999"/>
                </a:solidFill>
                <a:latin typeface="Arial" charset="0"/>
                <a:ea typeface="ＭＳ Ｐゴシック" charset="0"/>
                <a:cs typeface="ＭＳ Ｐゴシック" charset="0"/>
                <a:sym typeface="Wingdings" panose="05000000000000000000" pitchFamily="2" charset="2"/>
              </a:rPr>
              <a:t>Research other sectors – see which sectors are typically water intensive</a:t>
            </a:r>
          </a:p>
          <a:p>
            <a:pPr marL="174625" lvl="1" indent="-171450" algn="just">
              <a:buFont typeface="Arial" panose="020B0604020202020204" pitchFamily="34" charset="0"/>
              <a:buChar char="•"/>
            </a:pPr>
            <a:r>
              <a:rPr kumimoji="1" lang="en-US" sz="1400" kern="1200" dirty="0" smtClean="0">
                <a:solidFill>
                  <a:srgbClr val="2B5999"/>
                </a:solidFill>
                <a:latin typeface="Arial" charset="0"/>
                <a:ea typeface="ＭＳ Ｐゴシック" charset="0"/>
                <a:cs typeface="ＭＳ Ｐゴシック" charset="0"/>
                <a:sym typeface="Wingdings" panose="05000000000000000000" pitchFamily="2" charset="2"/>
              </a:rPr>
              <a:t>Research on other big companies  They might have strong CSR and Sustainability and might be willing to participate on your Partnerships</a:t>
            </a:r>
          </a:p>
          <a:p>
            <a:pPr marL="174625" lvl="1" indent="-171450" algn="just">
              <a:buFont typeface="Arial" panose="020B0604020202020204" pitchFamily="34" charset="0"/>
              <a:buChar char="•"/>
            </a:pPr>
            <a:r>
              <a:rPr kumimoji="1" lang="en-US" sz="1400" kern="1200" dirty="0" smtClean="0">
                <a:solidFill>
                  <a:srgbClr val="2B5999"/>
                </a:solidFill>
                <a:latin typeface="Arial" charset="0"/>
                <a:ea typeface="ＭＳ Ｐゴシック" charset="0"/>
                <a:cs typeface="ＭＳ Ｐゴシック" charset="0"/>
                <a:sym typeface="Wingdings" panose="05000000000000000000" pitchFamily="2" charset="2"/>
              </a:rPr>
              <a:t>Look into the local companies – starting from the big players (check country reports and local industry reports, Export and different ratings) </a:t>
            </a:r>
          </a:p>
          <a:p>
            <a:pPr marL="174625" lvl="1" indent="-171450" algn="just">
              <a:buFont typeface="Arial" panose="020B0604020202020204" pitchFamily="34" charset="0"/>
              <a:buChar char="•"/>
            </a:pPr>
            <a:r>
              <a:rPr kumimoji="1" lang="en-US" sz="1400" kern="1200" dirty="0" smtClean="0">
                <a:solidFill>
                  <a:srgbClr val="2B5999"/>
                </a:solidFill>
                <a:latin typeface="Arial" charset="0"/>
                <a:ea typeface="ＭＳ Ｐゴシック" charset="0"/>
                <a:cs typeface="ＭＳ Ｐゴシック" charset="0"/>
                <a:sym typeface="Wingdings" panose="05000000000000000000" pitchFamily="2" charset="2"/>
              </a:rPr>
              <a:t>First focus on the information that is publicly available: Start populating all the different columns, if you get stuck move onto the next company and revisit the columns with missing information later</a:t>
            </a:r>
          </a:p>
          <a:p>
            <a:pPr marL="174625" lvl="1" indent="-171450" algn="just">
              <a:buFont typeface="Arial" panose="020B0604020202020204" pitchFamily="34" charset="0"/>
              <a:buChar char="•"/>
            </a:pPr>
            <a:endParaRPr kumimoji="1" lang="en-US" sz="1400" kern="1200" dirty="0" smtClean="0">
              <a:solidFill>
                <a:srgbClr val="2B5999"/>
              </a:solidFill>
              <a:latin typeface="Arial" charset="0"/>
              <a:ea typeface="ＭＳ Ｐゴシック" charset="0"/>
              <a:cs typeface="ＭＳ Ｐゴシック" charset="0"/>
              <a:sym typeface="Wingdings" panose="05000000000000000000" pitchFamily="2" charset="2"/>
            </a:endParaRPr>
          </a:p>
          <a:p>
            <a:pPr algn="l">
              <a:spcBef>
                <a:spcPts val="0"/>
              </a:spcBef>
            </a:pPr>
            <a:r>
              <a:rPr kumimoji="1" lang="en-GB" altLang="en-US" sz="1400" b="1" kern="1200" dirty="0" smtClean="0">
                <a:solidFill>
                  <a:srgbClr val="2B5999"/>
                </a:solidFill>
                <a:latin typeface="Arial" charset="0"/>
                <a:ea typeface="ＭＳ Ｐゴシック" charset="0"/>
                <a:cs typeface="ＭＳ Ｐゴシック" charset="0"/>
                <a:sym typeface="Wingdings" panose="05000000000000000000" pitchFamily="2" charset="2"/>
              </a:rPr>
              <a:t>Create overview of helpful data sources</a:t>
            </a:r>
          </a:p>
          <a:p>
            <a:pPr algn="l">
              <a:spcBef>
                <a:spcPts val="0"/>
              </a:spcBef>
            </a:pPr>
            <a:r>
              <a:rPr kumimoji="1" lang="en-GB" altLang="en-US" sz="1400" kern="1200" dirty="0" smtClean="0">
                <a:solidFill>
                  <a:srgbClr val="2B5999"/>
                </a:solidFill>
                <a:latin typeface="Arial" charset="0"/>
                <a:ea typeface="ＭＳ Ｐゴシック" charset="0"/>
                <a:cs typeface="ＭＳ Ｐゴシック" charset="0"/>
                <a:sym typeface="Wingdings" panose="05000000000000000000" pitchFamily="2" charset="2"/>
              </a:rPr>
              <a:t>Create a list of all the different data sources that might be helpful – include Annual reports, Sustainability report, Industry reports, different indexes, reports from different organization etc. </a:t>
            </a:r>
          </a:p>
          <a:p>
            <a:pPr marL="3175" lvl="1" indent="0" algn="just">
              <a:buFont typeface="Arial" panose="020B0604020202020204" pitchFamily="34" charset="0"/>
              <a:buNone/>
            </a:pPr>
            <a:endParaRPr kumimoji="1" lang="en-US" sz="1400" kern="1200" dirty="0" smtClean="0">
              <a:solidFill>
                <a:srgbClr val="2B5999"/>
              </a:solidFill>
              <a:latin typeface="Arial" charset="0"/>
              <a:ea typeface="ＭＳ Ｐゴシック" charset="0"/>
              <a:cs typeface="ＭＳ Ｐゴシック" charset="0"/>
              <a:sym typeface="Wingdings" panose="05000000000000000000" pitchFamily="2" charset="2"/>
            </a:endParaRPr>
          </a:p>
          <a:p>
            <a:endParaRPr lang="en-US" altLang="en-US" dirty="0" smtClean="0"/>
          </a:p>
        </p:txBody>
      </p:sp>
    </p:spTree>
    <p:extLst>
      <p:ext uri="{BB962C8B-B14F-4D97-AF65-F5344CB8AC3E}">
        <p14:creationId xmlns:p14="http://schemas.microsoft.com/office/powerpoint/2010/main" val="2492013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796925" y="614363"/>
            <a:ext cx="4429125" cy="3067050"/>
          </a:xfrm>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lgn="l">
              <a:spcBef>
                <a:spcPts val="0"/>
              </a:spcBef>
              <a:buClr>
                <a:srgbClr val="444D54"/>
              </a:buClr>
            </a:pPr>
            <a:r>
              <a:rPr lang="en-GB" altLang="en-US" sz="1400" b="1" dirty="0" smtClean="0">
                <a:solidFill>
                  <a:srgbClr val="021631"/>
                </a:solidFill>
                <a:latin typeface="Calibri"/>
                <a:sym typeface="Wingdings" panose="05000000000000000000" pitchFamily="2" charset="2"/>
              </a:rPr>
              <a:t>Top 10</a:t>
            </a:r>
          </a:p>
          <a:p>
            <a:pPr lvl="0" algn="just">
              <a:buClr>
                <a:srgbClr val="444D54"/>
              </a:buClr>
            </a:pPr>
            <a:r>
              <a:rPr lang="en-US" sz="1400" dirty="0" smtClean="0">
                <a:solidFill>
                  <a:srgbClr val="021631"/>
                </a:solidFill>
                <a:latin typeface="Calibri"/>
              </a:rPr>
              <a:t>After the Market Scan has been done, consultants will select 10 companies that have high water use, risks, water stewardship in Strategy/Sustainability report and discuss those with you. He/She will then prepare more detailed overviews </a:t>
            </a:r>
          </a:p>
          <a:p>
            <a:pPr lvl="0" algn="just">
              <a:buClr>
                <a:srgbClr val="444D54"/>
              </a:buClr>
            </a:pPr>
            <a:r>
              <a:rPr lang="en-US" sz="1400" dirty="0" smtClean="0">
                <a:solidFill>
                  <a:srgbClr val="021631"/>
                </a:solidFill>
                <a:latin typeface="Calibri"/>
              </a:rPr>
              <a:t>(1 pager) to help the</a:t>
            </a:r>
            <a:r>
              <a:rPr lang="en-US" sz="1400" baseline="0" dirty="0" smtClean="0">
                <a:solidFill>
                  <a:srgbClr val="021631"/>
                </a:solidFill>
                <a:latin typeface="Calibri"/>
              </a:rPr>
              <a:t> </a:t>
            </a:r>
            <a:r>
              <a:rPr lang="en-US" sz="1400" dirty="0" smtClean="0">
                <a:solidFill>
                  <a:srgbClr val="021631"/>
                </a:solidFill>
                <a:latin typeface="Calibri"/>
              </a:rPr>
              <a:t>coordinator prepare for the meeting. </a:t>
            </a:r>
          </a:p>
          <a:p>
            <a:pPr lvl="0" algn="l">
              <a:spcBef>
                <a:spcPts val="0"/>
              </a:spcBef>
              <a:buClr>
                <a:srgbClr val="444D54"/>
              </a:buClr>
            </a:pPr>
            <a:endParaRPr lang="en-GB" altLang="en-US" sz="1400" dirty="0" smtClean="0">
              <a:solidFill>
                <a:srgbClr val="021631"/>
              </a:solidFill>
              <a:latin typeface="Calibri"/>
              <a:sym typeface="Wingdings" panose="05000000000000000000" pitchFamily="2" charset="2"/>
            </a:endParaRPr>
          </a:p>
          <a:p>
            <a:pPr marL="3175" lvl="1" algn="just">
              <a:buClr>
                <a:srgbClr val="444D54"/>
              </a:buClr>
            </a:pPr>
            <a:r>
              <a:rPr lang="en-US" sz="1400" dirty="0" smtClean="0">
                <a:solidFill>
                  <a:srgbClr val="021631"/>
                </a:solidFill>
                <a:latin typeface="Calibri"/>
                <a:sym typeface="Wingdings" panose="05000000000000000000" pitchFamily="2" charset="2"/>
              </a:rPr>
              <a:t>Based on the data gathered and available decide which companies you want to approach as first: </a:t>
            </a:r>
          </a:p>
          <a:p>
            <a:pPr marL="363538" lvl="2" indent="-188913" algn="just">
              <a:buClr>
                <a:srgbClr val="444D54"/>
              </a:buClr>
              <a:buFont typeface="Arial" panose="020B0604020202020204" pitchFamily="34" charset="0"/>
              <a:buChar char="•"/>
            </a:pPr>
            <a:r>
              <a:rPr lang="en-US" sz="1400" dirty="0" smtClean="0">
                <a:solidFill>
                  <a:srgbClr val="021631"/>
                </a:solidFill>
                <a:latin typeface="Calibri"/>
                <a:sym typeface="Wingdings" panose="05000000000000000000" pitchFamily="2" charset="2"/>
              </a:rPr>
              <a:t>Which companies are clear on their Water risks or for what companies there are clear water risks? </a:t>
            </a:r>
          </a:p>
          <a:p>
            <a:pPr marL="363538" lvl="2" indent="-188913" algn="just">
              <a:buClr>
                <a:srgbClr val="444D54"/>
              </a:buClr>
              <a:buFont typeface="Arial" panose="020B0604020202020204" pitchFamily="34" charset="0"/>
              <a:buChar char="•"/>
            </a:pPr>
            <a:r>
              <a:rPr lang="en-US" sz="1400" dirty="0" smtClean="0">
                <a:solidFill>
                  <a:srgbClr val="021631"/>
                </a:solidFill>
                <a:latin typeface="Calibri"/>
                <a:sym typeface="Wingdings" panose="05000000000000000000" pitchFamily="2" charset="2"/>
              </a:rPr>
              <a:t>Which companies already have Water Stewardship awareness? </a:t>
            </a:r>
          </a:p>
          <a:p>
            <a:pPr marL="363538" lvl="2" indent="-188913" algn="just">
              <a:buClr>
                <a:srgbClr val="444D54"/>
              </a:buClr>
              <a:buFont typeface="Arial" panose="020B0604020202020204" pitchFamily="34" charset="0"/>
              <a:buChar char="•"/>
            </a:pPr>
            <a:r>
              <a:rPr lang="en-US" sz="1400" dirty="0" smtClean="0">
                <a:solidFill>
                  <a:srgbClr val="021631"/>
                </a:solidFill>
                <a:latin typeface="Calibri"/>
                <a:sym typeface="Wingdings" panose="05000000000000000000" pitchFamily="2" charset="2"/>
              </a:rPr>
              <a:t>What are the basins where more big companies with water risks are? </a:t>
            </a:r>
          </a:p>
          <a:p>
            <a:pPr marL="363538" lvl="2" indent="-188913" algn="just">
              <a:buClr>
                <a:srgbClr val="444D54"/>
              </a:buClr>
              <a:buFont typeface="Arial" panose="020B0604020202020204" pitchFamily="34" charset="0"/>
              <a:buChar char="•"/>
            </a:pPr>
            <a:r>
              <a:rPr lang="en-US" sz="1400" dirty="0" smtClean="0">
                <a:solidFill>
                  <a:srgbClr val="021631"/>
                </a:solidFill>
                <a:latin typeface="Calibri"/>
                <a:sym typeface="Wingdings" panose="05000000000000000000" pitchFamily="2" charset="2"/>
              </a:rPr>
              <a:t>What are the companies where you have already some good connections or where you know someone who knows decision makers at this company? </a:t>
            </a:r>
          </a:p>
          <a:p>
            <a:pPr marL="363538" lvl="2" indent="-188913" algn="just">
              <a:buClr>
                <a:srgbClr val="444D54"/>
              </a:buClr>
              <a:buFont typeface="Arial" panose="020B0604020202020204" pitchFamily="34" charset="0"/>
              <a:buChar char="•"/>
            </a:pPr>
            <a:r>
              <a:rPr lang="en-US" sz="1400" dirty="0" smtClean="0">
                <a:solidFill>
                  <a:srgbClr val="021631"/>
                </a:solidFill>
                <a:latin typeface="Calibri"/>
                <a:sym typeface="Wingdings" panose="05000000000000000000" pitchFamily="2" charset="2"/>
              </a:rPr>
              <a:t>What are the new companies where you need to make the engagement from the scratch but where the partnership might be very suitable and successful? </a:t>
            </a:r>
            <a:endParaRPr lang="en-US" sz="1400" dirty="0">
              <a:solidFill>
                <a:srgbClr val="021631"/>
              </a:solidFill>
              <a:latin typeface="Calibri"/>
              <a:sym typeface="Wingdings" panose="05000000000000000000" pitchFamily="2" charset="2"/>
            </a:endParaRPr>
          </a:p>
        </p:txBody>
      </p:sp>
    </p:spTree>
    <p:extLst>
      <p:ext uri="{BB962C8B-B14F-4D97-AF65-F5344CB8AC3E}">
        <p14:creationId xmlns:p14="http://schemas.microsoft.com/office/powerpoint/2010/main" val="519286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5" name="Rechteck 14"/>
          <p:cNvSpPr/>
          <p:nvPr userDrawn="1"/>
        </p:nvSpPr>
        <p:spPr bwMode="auto">
          <a:xfrm>
            <a:off x="0" y="-171400"/>
            <a:ext cx="9906000" cy="7029400"/>
          </a:xfrm>
          <a:prstGeom prst="rect">
            <a:avLst/>
          </a:prstGeom>
          <a:solidFill>
            <a:schemeClr val="bg1"/>
          </a:solidFill>
          <a:ln w="63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
                <a:schemeClr val="accent2"/>
              </a:buClr>
              <a:buSzTx/>
              <a:buFontTx/>
              <a:buNone/>
              <a:tabLst/>
            </a:pPr>
            <a:endParaRPr kumimoji="0" lang="de-DE" sz="1800" b="0" i="0" u="none" strike="noStrike" cap="none" normalizeH="0" baseline="0">
              <a:ln>
                <a:noFill/>
              </a:ln>
              <a:solidFill>
                <a:schemeClr val="tx1"/>
              </a:solidFill>
              <a:effectLst/>
              <a:latin typeface="Arial" charset="0"/>
              <a:ea typeface="ＭＳ Ｐゴシック" charset="0"/>
            </a:endParaRPr>
          </a:p>
        </p:txBody>
      </p:sp>
      <p:sp>
        <p:nvSpPr>
          <p:cNvPr id="101378" name="Rectangle 2"/>
          <p:cNvSpPr>
            <a:spLocks noGrp="1" noChangeArrowheads="1"/>
          </p:cNvSpPr>
          <p:nvPr>
            <p:ph type="ctrTitle"/>
          </p:nvPr>
        </p:nvSpPr>
        <p:spPr>
          <a:xfrm>
            <a:off x="488504" y="44624"/>
            <a:ext cx="8640960" cy="1080120"/>
          </a:xfrm>
          <a:noFill/>
          <a:extLst>
            <a:ext uri="{909E8E84-426E-40DD-AFC4-6F175D3DCCD1}">
              <a14:hiddenFill xmlns:a14="http://schemas.microsoft.com/office/drawing/2010/main">
                <a:solidFill>
                  <a:schemeClr val="accent1"/>
                </a:solidFill>
              </a14:hiddenFill>
            </a:ext>
          </a:extLst>
        </p:spPr>
        <p:txBody>
          <a:bodyPr lIns="0" tIns="45720" rIns="0"/>
          <a:lstStyle>
            <a:lvl1pPr>
              <a:lnSpc>
                <a:spcPct val="80000"/>
              </a:lnSpc>
              <a:defRPr sz="3600" b="1" i="0">
                <a:solidFill>
                  <a:srgbClr val="2260A8"/>
                </a:solidFill>
                <a:latin typeface="Calibri"/>
                <a:cs typeface="Calibri"/>
              </a:defRPr>
            </a:lvl1pPr>
          </a:lstStyle>
          <a:p>
            <a:pPr lvl="0"/>
            <a:r>
              <a:rPr lang="de-DE" noProof="0" dirty="0" smtClean="0"/>
              <a:t>Mastertitelformat bearbeiten</a:t>
            </a:r>
            <a:endParaRPr lang="en-GB" noProof="0" dirty="0" smtClean="0"/>
          </a:p>
        </p:txBody>
      </p:sp>
      <p:sp>
        <p:nvSpPr>
          <p:cNvPr id="101379" name="Rectangle 3"/>
          <p:cNvSpPr>
            <a:spLocks noGrp="1" noChangeArrowheads="1"/>
          </p:cNvSpPr>
          <p:nvPr>
            <p:ph type="subTitle" idx="1"/>
          </p:nvPr>
        </p:nvSpPr>
        <p:spPr>
          <a:xfrm>
            <a:off x="488508" y="1124744"/>
            <a:ext cx="8640956" cy="720080"/>
          </a:xfrm>
        </p:spPr>
        <p:txBody>
          <a:bodyPr lIns="0" tIns="45720" rIns="0" bIns="45720"/>
          <a:lstStyle>
            <a:lvl1pPr marL="0" marR="0" indent="0" algn="l" defTabSz="895350" rtl="0" eaLnBrk="0" fontAlgn="base" latinLnBrk="0" hangingPunct="0">
              <a:lnSpc>
                <a:spcPct val="90000"/>
              </a:lnSpc>
              <a:spcBef>
                <a:spcPct val="30000"/>
              </a:spcBef>
              <a:spcAft>
                <a:spcPct val="30000"/>
              </a:spcAft>
              <a:buClrTx/>
              <a:buSzTx/>
              <a:buFontTx/>
              <a:buNone/>
              <a:tabLst/>
              <a:defRPr sz="1800">
                <a:solidFill>
                  <a:srgbClr val="444D54"/>
                </a:solidFill>
                <a:latin typeface="Calibri"/>
                <a:cs typeface="Calibri"/>
              </a:defRPr>
            </a:lvl1pPr>
          </a:lstStyle>
          <a:p>
            <a:pPr lvl="0"/>
            <a:r>
              <a:rPr lang="de-DE" noProof="0" dirty="0" smtClean="0"/>
              <a:t>Master-Untertitelformat bearbeiten</a:t>
            </a:r>
            <a:endParaRPr lang="en-GB" noProof="0" dirty="0" smtClean="0"/>
          </a:p>
        </p:txBody>
      </p:sp>
      <p:sp>
        <p:nvSpPr>
          <p:cNvPr id="19" name="Oval 18"/>
          <p:cNvSpPr/>
          <p:nvPr userDrawn="1"/>
        </p:nvSpPr>
        <p:spPr bwMode="auto">
          <a:xfrm>
            <a:off x="7185248" y="5157584"/>
            <a:ext cx="2231856" cy="2231856"/>
          </a:xfrm>
          <a:prstGeom prst="ellipse">
            <a:avLst/>
          </a:prstGeom>
          <a:solidFill>
            <a:schemeClr val="bg1"/>
          </a:solidFill>
          <a:ln w="63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
                <a:schemeClr val="accent2"/>
              </a:buClr>
              <a:buSzTx/>
              <a:buFontTx/>
              <a:buNone/>
              <a:tabLst/>
            </a:pPr>
            <a:endParaRPr kumimoji="0" lang="de-DE" sz="1800" b="0" i="0" u="none" strike="noStrike" cap="none" normalizeH="0" baseline="0">
              <a:ln>
                <a:noFill/>
              </a:ln>
              <a:solidFill>
                <a:schemeClr val="tx1"/>
              </a:solidFill>
              <a:effectLst/>
              <a:latin typeface="Arial" charset="0"/>
              <a:ea typeface="ＭＳ Ｐゴシック" charset="0"/>
            </a:endParaRPr>
          </a:p>
        </p:txBody>
      </p:sp>
      <p:pic>
        <p:nvPicPr>
          <p:cNvPr id="20" name="Bild 19"/>
          <p:cNvPicPr>
            <a:picLocks noChangeAspect="1"/>
          </p:cNvPicPr>
          <p:nvPr userDrawn="1"/>
        </p:nvPicPr>
        <p:blipFill>
          <a:blip r:embed="rId2"/>
          <a:stretch>
            <a:fillRect/>
          </a:stretch>
        </p:blipFill>
        <p:spPr>
          <a:xfrm>
            <a:off x="7542982" y="5661248"/>
            <a:ext cx="1514474" cy="912568"/>
          </a:xfrm>
          <a:prstGeom prst="rect">
            <a:avLst/>
          </a:prstGeom>
        </p:spPr>
      </p:pic>
      <p:sp>
        <p:nvSpPr>
          <p:cNvPr id="8" name="Rechteck 29"/>
          <p:cNvSpPr/>
          <p:nvPr userDrawn="1"/>
        </p:nvSpPr>
        <p:spPr bwMode="auto">
          <a:xfrm>
            <a:off x="-234753" y="1721581"/>
            <a:ext cx="10315635" cy="2499507"/>
          </a:xfrm>
          <a:custGeom>
            <a:avLst/>
            <a:gdLst/>
            <a:ahLst/>
            <a:cxnLst/>
            <a:rect l="l" t="t" r="r" b="b"/>
            <a:pathLst>
              <a:path w="10315635" h="2499507">
                <a:moveTo>
                  <a:pt x="5677348" y="1268"/>
                </a:moveTo>
                <a:cubicBezTo>
                  <a:pt x="6011511" y="-4187"/>
                  <a:pt x="6333946" y="8568"/>
                  <a:pt x="6635487" y="27827"/>
                </a:cubicBezTo>
                <a:cubicBezTo>
                  <a:pt x="7238569" y="66345"/>
                  <a:pt x="8512844" y="208013"/>
                  <a:pt x="9981836" y="848471"/>
                </a:cubicBezTo>
                <a:lnTo>
                  <a:pt x="10303494" y="981118"/>
                </a:lnTo>
                <a:cubicBezTo>
                  <a:pt x="10306483" y="1467963"/>
                  <a:pt x="10312646" y="1951632"/>
                  <a:pt x="10315635" y="2438477"/>
                </a:cubicBezTo>
                <a:lnTo>
                  <a:pt x="0" y="2499507"/>
                </a:lnTo>
                <a:lnTo>
                  <a:pt x="0" y="1955684"/>
                </a:lnTo>
                <a:cubicBezTo>
                  <a:pt x="470631" y="1664288"/>
                  <a:pt x="519549" y="1599747"/>
                  <a:pt x="928562" y="1385592"/>
                </a:cubicBezTo>
                <a:cubicBezTo>
                  <a:pt x="1337575" y="1171437"/>
                  <a:pt x="1834029" y="887694"/>
                  <a:pt x="2454076" y="670756"/>
                </a:cubicBezTo>
                <a:cubicBezTo>
                  <a:pt x="3411199" y="314647"/>
                  <a:pt x="3951941" y="191118"/>
                  <a:pt x="4648843" y="83963"/>
                </a:cubicBezTo>
                <a:cubicBezTo>
                  <a:pt x="4997294" y="30385"/>
                  <a:pt x="5343185" y="6722"/>
                  <a:pt x="5677348" y="1268"/>
                </a:cubicBezTo>
                <a:close/>
              </a:path>
            </a:pathLst>
          </a:custGeom>
          <a:solidFill>
            <a:srgbClr val="659EE0"/>
          </a:solidFill>
          <a:ln w="63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
                <a:schemeClr val="accent2"/>
              </a:buClr>
              <a:buSzTx/>
              <a:buFontTx/>
              <a:buNone/>
              <a:tabLst/>
            </a:pPr>
            <a:endParaRPr kumimoji="0" lang="de-DE" sz="1800" b="0" i="0" u="none" strike="noStrike" cap="none" normalizeH="0" baseline="0">
              <a:ln>
                <a:noFill/>
              </a:ln>
              <a:solidFill>
                <a:schemeClr val="tx1"/>
              </a:solidFill>
              <a:effectLst/>
              <a:latin typeface="Arial" charset="0"/>
              <a:ea typeface="ＭＳ Ｐゴシック" charset="0"/>
            </a:endParaRPr>
          </a:p>
        </p:txBody>
      </p:sp>
      <p:sp>
        <p:nvSpPr>
          <p:cNvPr id="9" name="Bildplatzhalter 26"/>
          <p:cNvSpPr>
            <a:spLocks noGrp="1"/>
          </p:cNvSpPr>
          <p:nvPr>
            <p:ph type="pic" sz="quarter" idx="11"/>
          </p:nvPr>
        </p:nvSpPr>
        <p:spPr bwMode="gray">
          <a:xfrm>
            <a:off x="-301428" y="1888989"/>
            <a:ext cx="10430158" cy="5215558"/>
          </a:xfrm>
          <a:custGeom>
            <a:avLst/>
            <a:gdLst>
              <a:gd name="connsiteX0" fmla="*/ 3885745 w 10430158"/>
              <a:gd name="connsiteY0" fmla="*/ 2116273 h 5215558"/>
              <a:gd name="connsiteX1" fmla="*/ 3525640 w 10430158"/>
              <a:gd name="connsiteY1" fmla="*/ 2476378 h 5215558"/>
              <a:gd name="connsiteX2" fmla="*/ 3525640 w 10430158"/>
              <a:gd name="connsiteY2" fmla="*/ 3916755 h 5215558"/>
              <a:gd name="connsiteX3" fmla="*/ 5973822 w 10430158"/>
              <a:gd name="connsiteY3" fmla="*/ 4276860 h 5215558"/>
              <a:gd name="connsiteX4" fmla="*/ 6333927 w 10430158"/>
              <a:gd name="connsiteY4" fmla="*/ 3916755 h 5215558"/>
              <a:gd name="connsiteX5" fmla="*/ 6333927 w 10430158"/>
              <a:gd name="connsiteY5" fmla="*/ 2476378 h 5215558"/>
              <a:gd name="connsiteX6" fmla="*/ 5973822 w 10430158"/>
              <a:gd name="connsiteY6" fmla="*/ 2116273 h 5215558"/>
              <a:gd name="connsiteX7" fmla="*/ 3885745 w 10430158"/>
              <a:gd name="connsiteY7" fmla="*/ 2116273 h 5215558"/>
              <a:gd name="connsiteX8" fmla="*/ 6106509 w 10430158"/>
              <a:gd name="connsiteY8" fmla="*/ 236 h 5215558"/>
              <a:gd name="connsiteX9" fmla="*/ 7527282 w 10430158"/>
              <a:gd name="connsiteY9" fmla="*/ 104013 h 5215558"/>
              <a:gd name="connsiteX10" fmla="*/ 9690353 w 10430158"/>
              <a:gd name="connsiteY10" fmla="*/ 617008 h 5215558"/>
              <a:gd name="connsiteX11" fmla="*/ 10390659 w 10430158"/>
              <a:gd name="connsiteY11" fmla="*/ 885493 h 5215558"/>
              <a:gd name="connsiteX12" fmla="*/ 10429935 w 10430158"/>
              <a:gd name="connsiteY12" fmla="*/ 5192628 h 5215558"/>
              <a:gd name="connsiteX13" fmla="*/ 9391683 w 10430158"/>
              <a:gd name="connsiteY13" fmla="*/ 5173602 h 5215558"/>
              <a:gd name="connsiteX14" fmla="*/ 9718531 w 10430158"/>
              <a:gd name="connsiteY14" fmla="*/ 4384522 h 5215558"/>
              <a:gd name="connsiteX15" fmla="*/ 8602603 w 10430158"/>
              <a:gd name="connsiteY15" fmla="*/ 3268594 h 5215558"/>
              <a:gd name="connsiteX16" fmla="*/ 7486675 w 10430158"/>
              <a:gd name="connsiteY16" fmla="*/ 4384522 h 5215558"/>
              <a:gd name="connsiteX17" fmla="*/ 7813523 w 10430158"/>
              <a:gd name="connsiteY17" fmla="*/ 5173602 h 5215558"/>
              <a:gd name="connsiteX18" fmla="*/ 0 w 10430158"/>
              <a:gd name="connsiteY18" fmla="*/ 5215558 h 5215558"/>
              <a:gd name="connsiteX19" fmla="*/ 63500 w 10430158"/>
              <a:gd name="connsiteY19" fmla="*/ 2055535 h 5215558"/>
              <a:gd name="connsiteX20" fmla="*/ 992062 w 10430158"/>
              <a:gd name="connsiteY20" fmla="*/ 1422336 h 5215558"/>
              <a:gd name="connsiteX21" fmla="*/ 2549130 w 10430158"/>
              <a:gd name="connsiteY21" fmla="*/ 691722 h 5215558"/>
              <a:gd name="connsiteX22" fmla="*/ 4751785 w 10430158"/>
              <a:gd name="connsiteY22" fmla="*/ 104930 h 5215558"/>
              <a:gd name="connsiteX23" fmla="*/ 6106509 w 10430158"/>
              <a:gd name="connsiteY23" fmla="*/ 236 h 5215558"/>
              <a:gd name="connsiteX0" fmla="*/ 3885745 w 10430158"/>
              <a:gd name="connsiteY0" fmla="*/ 2116273 h 5215558"/>
              <a:gd name="connsiteX1" fmla="*/ 3525640 w 10430158"/>
              <a:gd name="connsiteY1" fmla="*/ 2476378 h 5215558"/>
              <a:gd name="connsiteX2" fmla="*/ 5973822 w 10430158"/>
              <a:gd name="connsiteY2" fmla="*/ 4276860 h 5215558"/>
              <a:gd name="connsiteX3" fmla="*/ 6333927 w 10430158"/>
              <a:gd name="connsiteY3" fmla="*/ 3916755 h 5215558"/>
              <a:gd name="connsiteX4" fmla="*/ 6333927 w 10430158"/>
              <a:gd name="connsiteY4" fmla="*/ 2476378 h 5215558"/>
              <a:gd name="connsiteX5" fmla="*/ 5973822 w 10430158"/>
              <a:gd name="connsiteY5" fmla="*/ 2116273 h 5215558"/>
              <a:gd name="connsiteX6" fmla="*/ 3885745 w 10430158"/>
              <a:gd name="connsiteY6" fmla="*/ 2116273 h 5215558"/>
              <a:gd name="connsiteX7" fmla="*/ 6106509 w 10430158"/>
              <a:gd name="connsiteY7" fmla="*/ 236 h 5215558"/>
              <a:gd name="connsiteX8" fmla="*/ 7527282 w 10430158"/>
              <a:gd name="connsiteY8" fmla="*/ 104013 h 5215558"/>
              <a:gd name="connsiteX9" fmla="*/ 9690353 w 10430158"/>
              <a:gd name="connsiteY9" fmla="*/ 617008 h 5215558"/>
              <a:gd name="connsiteX10" fmla="*/ 10390659 w 10430158"/>
              <a:gd name="connsiteY10" fmla="*/ 885493 h 5215558"/>
              <a:gd name="connsiteX11" fmla="*/ 10429935 w 10430158"/>
              <a:gd name="connsiteY11" fmla="*/ 5192628 h 5215558"/>
              <a:gd name="connsiteX12" fmla="*/ 9391683 w 10430158"/>
              <a:gd name="connsiteY12" fmla="*/ 5173602 h 5215558"/>
              <a:gd name="connsiteX13" fmla="*/ 9718531 w 10430158"/>
              <a:gd name="connsiteY13" fmla="*/ 4384522 h 5215558"/>
              <a:gd name="connsiteX14" fmla="*/ 8602603 w 10430158"/>
              <a:gd name="connsiteY14" fmla="*/ 3268594 h 5215558"/>
              <a:gd name="connsiteX15" fmla="*/ 7486675 w 10430158"/>
              <a:gd name="connsiteY15" fmla="*/ 4384522 h 5215558"/>
              <a:gd name="connsiteX16" fmla="*/ 7813523 w 10430158"/>
              <a:gd name="connsiteY16" fmla="*/ 5173602 h 5215558"/>
              <a:gd name="connsiteX17" fmla="*/ 0 w 10430158"/>
              <a:gd name="connsiteY17" fmla="*/ 5215558 h 5215558"/>
              <a:gd name="connsiteX18" fmla="*/ 63500 w 10430158"/>
              <a:gd name="connsiteY18" fmla="*/ 2055535 h 5215558"/>
              <a:gd name="connsiteX19" fmla="*/ 992062 w 10430158"/>
              <a:gd name="connsiteY19" fmla="*/ 1422336 h 5215558"/>
              <a:gd name="connsiteX20" fmla="*/ 2549130 w 10430158"/>
              <a:gd name="connsiteY20" fmla="*/ 691722 h 5215558"/>
              <a:gd name="connsiteX21" fmla="*/ 4751785 w 10430158"/>
              <a:gd name="connsiteY21" fmla="*/ 104930 h 5215558"/>
              <a:gd name="connsiteX22" fmla="*/ 6106509 w 10430158"/>
              <a:gd name="connsiteY22" fmla="*/ 236 h 5215558"/>
              <a:gd name="connsiteX0" fmla="*/ 3885745 w 10430158"/>
              <a:gd name="connsiteY0" fmla="*/ 2116273 h 5215558"/>
              <a:gd name="connsiteX1" fmla="*/ 3525640 w 10430158"/>
              <a:gd name="connsiteY1" fmla="*/ 2476378 h 5215558"/>
              <a:gd name="connsiteX2" fmla="*/ 6333927 w 10430158"/>
              <a:gd name="connsiteY2" fmla="*/ 3916755 h 5215558"/>
              <a:gd name="connsiteX3" fmla="*/ 6333927 w 10430158"/>
              <a:gd name="connsiteY3" fmla="*/ 2476378 h 5215558"/>
              <a:gd name="connsiteX4" fmla="*/ 5973822 w 10430158"/>
              <a:gd name="connsiteY4" fmla="*/ 2116273 h 5215558"/>
              <a:gd name="connsiteX5" fmla="*/ 3885745 w 10430158"/>
              <a:gd name="connsiteY5" fmla="*/ 2116273 h 5215558"/>
              <a:gd name="connsiteX6" fmla="*/ 6106509 w 10430158"/>
              <a:gd name="connsiteY6" fmla="*/ 236 h 5215558"/>
              <a:gd name="connsiteX7" fmla="*/ 7527282 w 10430158"/>
              <a:gd name="connsiteY7" fmla="*/ 104013 h 5215558"/>
              <a:gd name="connsiteX8" fmla="*/ 9690353 w 10430158"/>
              <a:gd name="connsiteY8" fmla="*/ 617008 h 5215558"/>
              <a:gd name="connsiteX9" fmla="*/ 10390659 w 10430158"/>
              <a:gd name="connsiteY9" fmla="*/ 885493 h 5215558"/>
              <a:gd name="connsiteX10" fmla="*/ 10429935 w 10430158"/>
              <a:gd name="connsiteY10" fmla="*/ 5192628 h 5215558"/>
              <a:gd name="connsiteX11" fmla="*/ 9391683 w 10430158"/>
              <a:gd name="connsiteY11" fmla="*/ 5173602 h 5215558"/>
              <a:gd name="connsiteX12" fmla="*/ 9718531 w 10430158"/>
              <a:gd name="connsiteY12" fmla="*/ 4384522 h 5215558"/>
              <a:gd name="connsiteX13" fmla="*/ 8602603 w 10430158"/>
              <a:gd name="connsiteY13" fmla="*/ 3268594 h 5215558"/>
              <a:gd name="connsiteX14" fmla="*/ 7486675 w 10430158"/>
              <a:gd name="connsiteY14" fmla="*/ 4384522 h 5215558"/>
              <a:gd name="connsiteX15" fmla="*/ 7813523 w 10430158"/>
              <a:gd name="connsiteY15" fmla="*/ 5173602 h 5215558"/>
              <a:gd name="connsiteX16" fmla="*/ 0 w 10430158"/>
              <a:gd name="connsiteY16" fmla="*/ 5215558 h 5215558"/>
              <a:gd name="connsiteX17" fmla="*/ 63500 w 10430158"/>
              <a:gd name="connsiteY17" fmla="*/ 2055535 h 5215558"/>
              <a:gd name="connsiteX18" fmla="*/ 992062 w 10430158"/>
              <a:gd name="connsiteY18" fmla="*/ 1422336 h 5215558"/>
              <a:gd name="connsiteX19" fmla="*/ 2549130 w 10430158"/>
              <a:gd name="connsiteY19" fmla="*/ 691722 h 5215558"/>
              <a:gd name="connsiteX20" fmla="*/ 4751785 w 10430158"/>
              <a:gd name="connsiteY20" fmla="*/ 104930 h 5215558"/>
              <a:gd name="connsiteX21" fmla="*/ 6106509 w 10430158"/>
              <a:gd name="connsiteY21" fmla="*/ 236 h 5215558"/>
              <a:gd name="connsiteX0" fmla="*/ 3885745 w 10430158"/>
              <a:gd name="connsiteY0" fmla="*/ 2116273 h 5215558"/>
              <a:gd name="connsiteX1" fmla="*/ 3525640 w 10430158"/>
              <a:gd name="connsiteY1" fmla="*/ 2476378 h 5215558"/>
              <a:gd name="connsiteX2" fmla="*/ 6333927 w 10430158"/>
              <a:gd name="connsiteY2" fmla="*/ 2476378 h 5215558"/>
              <a:gd name="connsiteX3" fmla="*/ 5973822 w 10430158"/>
              <a:gd name="connsiteY3" fmla="*/ 2116273 h 5215558"/>
              <a:gd name="connsiteX4" fmla="*/ 3885745 w 10430158"/>
              <a:gd name="connsiteY4" fmla="*/ 2116273 h 5215558"/>
              <a:gd name="connsiteX5" fmla="*/ 6106509 w 10430158"/>
              <a:gd name="connsiteY5" fmla="*/ 236 h 5215558"/>
              <a:gd name="connsiteX6" fmla="*/ 7527282 w 10430158"/>
              <a:gd name="connsiteY6" fmla="*/ 104013 h 5215558"/>
              <a:gd name="connsiteX7" fmla="*/ 9690353 w 10430158"/>
              <a:gd name="connsiteY7" fmla="*/ 617008 h 5215558"/>
              <a:gd name="connsiteX8" fmla="*/ 10390659 w 10430158"/>
              <a:gd name="connsiteY8" fmla="*/ 885493 h 5215558"/>
              <a:gd name="connsiteX9" fmla="*/ 10429935 w 10430158"/>
              <a:gd name="connsiteY9" fmla="*/ 5192628 h 5215558"/>
              <a:gd name="connsiteX10" fmla="*/ 9391683 w 10430158"/>
              <a:gd name="connsiteY10" fmla="*/ 5173602 h 5215558"/>
              <a:gd name="connsiteX11" fmla="*/ 9718531 w 10430158"/>
              <a:gd name="connsiteY11" fmla="*/ 4384522 h 5215558"/>
              <a:gd name="connsiteX12" fmla="*/ 8602603 w 10430158"/>
              <a:gd name="connsiteY12" fmla="*/ 3268594 h 5215558"/>
              <a:gd name="connsiteX13" fmla="*/ 7486675 w 10430158"/>
              <a:gd name="connsiteY13" fmla="*/ 4384522 h 5215558"/>
              <a:gd name="connsiteX14" fmla="*/ 7813523 w 10430158"/>
              <a:gd name="connsiteY14" fmla="*/ 5173602 h 5215558"/>
              <a:gd name="connsiteX15" fmla="*/ 0 w 10430158"/>
              <a:gd name="connsiteY15" fmla="*/ 5215558 h 5215558"/>
              <a:gd name="connsiteX16" fmla="*/ 63500 w 10430158"/>
              <a:gd name="connsiteY16" fmla="*/ 2055535 h 5215558"/>
              <a:gd name="connsiteX17" fmla="*/ 992062 w 10430158"/>
              <a:gd name="connsiteY17" fmla="*/ 1422336 h 5215558"/>
              <a:gd name="connsiteX18" fmla="*/ 2549130 w 10430158"/>
              <a:gd name="connsiteY18" fmla="*/ 691722 h 5215558"/>
              <a:gd name="connsiteX19" fmla="*/ 4751785 w 10430158"/>
              <a:gd name="connsiteY19" fmla="*/ 104930 h 5215558"/>
              <a:gd name="connsiteX20" fmla="*/ 6106509 w 10430158"/>
              <a:gd name="connsiteY20" fmla="*/ 236 h 5215558"/>
              <a:gd name="connsiteX0" fmla="*/ 3885745 w 10430158"/>
              <a:gd name="connsiteY0" fmla="*/ 2116273 h 5215558"/>
              <a:gd name="connsiteX1" fmla="*/ 3525640 w 10430158"/>
              <a:gd name="connsiteY1" fmla="*/ 2476378 h 5215558"/>
              <a:gd name="connsiteX2" fmla="*/ 5973822 w 10430158"/>
              <a:gd name="connsiteY2" fmla="*/ 2116273 h 5215558"/>
              <a:gd name="connsiteX3" fmla="*/ 3885745 w 10430158"/>
              <a:gd name="connsiteY3" fmla="*/ 2116273 h 5215558"/>
              <a:gd name="connsiteX4" fmla="*/ 6106509 w 10430158"/>
              <a:gd name="connsiteY4" fmla="*/ 236 h 5215558"/>
              <a:gd name="connsiteX5" fmla="*/ 7527282 w 10430158"/>
              <a:gd name="connsiteY5" fmla="*/ 104013 h 5215558"/>
              <a:gd name="connsiteX6" fmla="*/ 9690353 w 10430158"/>
              <a:gd name="connsiteY6" fmla="*/ 617008 h 5215558"/>
              <a:gd name="connsiteX7" fmla="*/ 10390659 w 10430158"/>
              <a:gd name="connsiteY7" fmla="*/ 885493 h 5215558"/>
              <a:gd name="connsiteX8" fmla="*/ 10429935 w 10430158"/>
              <a:gd name="connsiteY8" fmla="*/ 5192628 h 5215558"/>
              <a:gd name="connsiteX9" fmla="*/ 9391683 w 10430158"/>
              <a:gd name="connsiteY9" fmla="*/ 5173602 h 5215558"/>
              <a:gd name="connsiteX10" fmla="*/ 9718531 w 10430158"/>
              <a:gd name="connsiteY10" fmla="*/ 4384522 h 5215558"/>
              <a:gd name="connsiteX11" fmla="*/ 8602603 w 10430158"/>
              <a:gd name="connsiteY11" fmla="*/ 3268594 h 5215558"/>
              <a:gd name="connsiteX12" fmla="*/ 7486675 w 10430158"/>
              <a:gd name="connsiteY12" fmla="*/ 4384522 h 5215558"/>
              <a:gd name="connsiteX13" fmla="*/ 7813523 w 10430158"/>
              <a:gd name="connsiteY13" fmla="*/ 5173602 h 5215558"/>
              <a:gd name="connsiteX14" fmla="*/ 0 w 10430158"/>
              <a:gd name="connsiteY14" fmla="*/ 5215558 h 5215558"/>
              <a:gd name="connsiteX15" fmla="*/ 63500 w 10430158"/>
              <a:gd name="connsiteY15" fmla="*/ 2055535 h 5215558"/>
              <a:gd name="connsiteX16" fmla="*/ 992062 w 10430158"/>
              <a:gd name="connsiteY16" fmla="*/ 1422336 h 5215558"/>
              <a:gd name="connsiteX17" fmla="*/ 2549130 w 10430158"/>
              <a:gd name="connsiteY17" fmla="*/ 691722 h 5215558"/>
              <a:gd name="connsiteX18" fmla="*/ 4751785 w 10430158"/>
              <a:gd name="connsiteY18" fmla="*/ 104930 h 5215558"/>
              <a:gd name="connsiteX19" fmla="*/ 6106509 w 10430158"/>
              <a:gd name="connsiteY19" fmla="*/ 236 h 5215558"/>
              <a:gd name="connsiteX0" fmla="*/ 3885745 w 10430158"/>
              <a:gd name="connsiteY0" fmla="*/ 2116273 h 5215558"/>
              <a:gd name="connsiteX1" fmla="*/ 3525640 w 10430158"/>
              <a:gd name="connsiteY1" fmla="*/ 2476378 h 5215558"/>
              <a:gd name="connsiteX2" fmla="*/ 3885745 w 10430158"/>
              <a:gd name="connsiteY2" fmla="*/ 2116273 h 5215558"/>
              <a:gd name="connsiteX3" fmla="*/ 6106509 w 10430158"/>
              <a:gd name="connsiteY3" fmla="*/ 236 h 5215558"/>
              <a:gd name="connsiteX4" fmla="*/ 7527282 w 10430158"/>
              <a:gd name="connsiteY4" fmla="*/ 104013 h 5215558"/>
              <a:gd name="connsiteX5" fmla="*/ 9690353 w 10430158"/>
              <a:gd name="connsiteY5" fmla="*/ 617008 h 5215558"/>
              <a:gd name="connsiteX6" fmla="*/ 10390659 w 10430158"/>
              <a:gd name="connsiteY6" fmla="*/ 885493 h 5215558"/>
              <a:gd name="connsiteX7" fmla="*/ 10429935 w 10430158"/>
              <a:gd name="connsiteY7" fmla="*/ 5192628 h 5215558"/>
              <a:gd name="connsiteX8" fmla="*/ 9391683 w 10430158"/>
              <a:gd name="connsiteY8" fmla="*/ 5173602 h 5215558"/>
              <a:gd name="connsiteX9" fmla="*/ 9718531 w 10430158"/>
              <a:gd name="connsiteY9" fmla="*/ 4384522 h 5215558"/>
              <a:gd name="connsiteX10" fmla="*/ 8602603 w 10430158"/>
              <a:gd name="connsiteY10" fmla="*/ 3268594 h 5215558"/>
              <a:gd name="connsiteX11" fmla="*/ 7486675 w 10430158"/>
              <a:gd name="connsiteY11" fmla="*/ 4384522 h 5215558"/>
              <a:gd name="connsiteX12" fmla="*/ 7813523 w 10430158"/>
              <a:gd name="connsiteY12" fmla="*/ 5173602 h 5215558"/>
              <a:gd name="connsiteX13" fmla="*/ 0 w 10430158"/>
              <a:gd name="connsiteY13" fmla="*/ 5215558 h 5215558"/>
              <a:gd name="connsiteX14" fmla="*/ 63500 w 10430158"/>
              <a:gd name="connsiteY14" fmla="*/ 2055535 h 5215558"/>
              <a:gd name="connsiteX15" fmla="*/ 992062 w 10430158"/>
              <a:gd name="connsiteY15" fmla="*/ 1422336 h 5215558"/>
              <a:gd name="connsiteX16" fmla="*/ 2549130 w 10430158"/>
              <a:gd name="connsiteY16" fmla="*/ 691722 h 5215558"/>
              <a:gd name="connsiteX17" fmla="*/ 4751785 w 10430158"/>
              <a:gd name="connsiteY17" fmla="*/ 104930 h 5215558"/>
              <a:gd name="connsiteX18" fmla="*/ 6106509 w 10430158"/>
              <a:gd name="connsiteY18" fmla="*/ 236 h 5215558"/>
              <a:gd name="connsiteX0" fmla="*/ 6106509 w 10430158"/>
              <a:gd name="connsiteY0" fmla="*/ 236 h 5215558"/>
              <a:gd name="connsiteX1" fmla="*/ 7527282 w 10430158"/>
              <a:gd name="connsiteY1" fmla="*/ 104013 h 5215558"/>
              <a:gd name="connsiteX2" fmla="*/ 9690353 w 10430158"/>
              <a:gd name="connsiteY2" fmla="*/ 617008 h 5215558"/>
              <a:gd name="connsiteX3" fmla="*/ 10390659 w 10430158"/>
              <a:gd name="connsiteY3" fmla="*/ 885493 h 5215558"/>
              <a:gd name="connsiteX4" fmla="*/ 10429935 w 10430158"/>
              <a:gd name="connsiteY4" fmla="*/ 5192628 h 5215558"/>
              <a:gd name="connsiteX5" fmla="*/ 9391683 w 10430158"/>
              <a:gd name="connsiteY5" fmla="*/ 5173602 h 5215558"/>
              <a:gd name="connsiteX6" fmla="*/ 9718531 w 10430158"/>
              <a:gd name="connsiteY6" fmla="*/ 4384522 h 5215558"/>
              <a:gd name="connsiteX7" fmla="*/ 8602603 w 10430158"/>
              <a:gd name="connsiteY7" fmla="*/ 3268594 h 5215558"/>
              <a:gd name="connsiteX8" fmla="*/ 7486675 w 10430158"/>
              <a:gd name="connsiteY8" fmla="*/ 4384522 h 5215558"/>
              <a:gd name="connsiteX9" fmla="*/ 7813523 w 10430158"/>
              <a:gd name="connsiteY9" fmla="*/ 5173602 h 5215558"/>
              <a:gd name="connsiteX10" fmla="*/ 0 w 10430158"/>
              <a:gd name="connsiteY10" fmla="*/ 5215558 h 5215558"/>
              <a:gd name="connsiteX11" fmla="*/ 63500 w 10430158"/>
              <a:gd name="connsiteY11" fmla="*/ 2055535 h 5215558"/>
              <a:gd name="connsiteX12" fmla="*/ 992062 w 10430158"/>
              <a:gd name="connsiteY12" fmla="*/ 1422336 h 5215558"/>
              <a:gd name="connsiteX13" fmla="*/ 2549130 w 10430158"/>
              <a:gd name="connsiteY13" fmla="*/ 691722 h 5215558"/>
              <a:gd name="connsiteX14" fmla="*/ 4751785 w 10430158"/>
              <a:gd name="connsiteY14" fmla="*/ 104930 h 5215558"/>
              <a:gd name="connsiteX15" fmla="*/ 6106509 w 10430158"/>
              <a:gd name="connsiteY15" fmla="*/ 236 h 5215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30158" h="5215558">
                <a:moveTo>
                  <a:pt x="6106509" y="236"/>
                </a:moveTo>
                <a:cubicBezTo>
                  <a:pt x="6579980" y="3555"/>
                  <a:pt x="7064459" y="41618"/>
                  <a:pt x="7527282" y="104013"/>
                </a:cubicBezTo>
                <a:cubicBezTo>
                  <a:pt x="8452928" y="228802"/>
                  <a:pt x="9252567" y="463095"/>
                  <a:pt x="9690353" y="617008"/>
                </a:cubicBezTo>
                <a:cubicBezTo>
                  <a:pt x="10128139" y="770921"/>
                  <a:pt x="10417545" y="922213"/>
                  <a:pt x="10390659" y="885493"/>
                </a:cubicBezTo>
                <a:cubicBezTo>
                  <a:pt x="10386818" y="1436438"/>
                  <a:pt x="10433776" y="4641683"/>
                  <a:pt x="10429935" y="5192628"/>
                </a:cubicBezTo>
                <a:lnTo>
                  <a:pt x="9391683" y="5173602"/>
                </a:lnTo>
                <a:cubicBezTo>
                  <a:pt x="9593627" y="4971659"/>
                  <a:pt x="9718531" y="4692677"/>
                  <a:pt x="9718531" y="4384522"/>
                </a:cubicBezTo>
                <a:cubicBezTo>
                  <a:pt x="9718531" y="3768212"/>
                  <a:pt x="9218913" y="3268594"/>
                  <a:pt x="8602603" y="3268594"/>
                </a:cubicBezTo>
                <a:cubicBezTo>
                  <a:pt x="7986293" y="3268594"/>
                  <a:pt x="7486675" y="3768212"/>
                  <a:pt x="7486675" y="4384522"/>
                </a:cubicBezTo>
                <a:cubicBezTo>
                  <a:pt x="7486675" y="4692677"/>
                  <a:pt x="7611580" y="4971659"/>
                  <a:pt x="7813523" y="5173602"/>
                </a:cubicBezTo>
                <a:lnTo>
                  <a:pt x="0" y="5215558"/>
                </a:lnTo>
                <a:lnTo>
                  <a:pt x="63500" y="2055535"/>
                </a:lnTo>
                <a:cubicBezTo>
                  <a:pt x="187036" y="1969238"/>
                  <a:pt x="577790" y="1649638"/>
                  <a:pt x="992062" y="1422336"/>
                </a:cubicBezTo>
                <a:cubicBezTo>
                  <a:pt x="1406334" y="1195034"/>
                  <a:pt x="1929083" y="908660"/>
                  <a:pt x="2549130" y="691722"/>
                </a:cubicBezTo>
                <a:cubicBezTo>
                  <a:pt x="3506253" y="335613"/>
                  <a:pt x="3914204" y="258101"/>
                  <a:pt x="4751785" y="104930"/>
                </a:cubicBezTo>
                <a:cubicBezTo>
                  <a:pt x="5170575" y="28344"/>
                  <a:pt x="5633038" y="-3082"/>
                  <a:pt x="6106509" y="236"/>
                </a:cubicBezTo>
                <a:close/>
              </a:path>
            </a:pathLst>
          </a:custGeom>
          <a:solidFill>
            <a:schemeClr val="bg2"/>
          </a:solidFill>
          <a:ln>
            <a:noFill/>
          </a:ln>
          <a:effectLst/>
          <a:extLst>
            <a:ext uri="{FAA26D3D-D897-4be2-8F04-BA451C77F1D7}">
              <ma14:placeholderFlag xmlns="" xmlns:ma14="http://schemas.microsoft.com/office/mac/drawingml/2011/main" val="1"/>
            </a:ext>
          </a:extLst>
        </p:spPr>
        <p:txBody>
          <a:bodyPr/>
          <a:lstStyle/>
          <a:p>
            <a:endParaRPr lang="de-DE"/>
          </a:p>
        </p:txBody>
      </p:sp>
    </p:spTree>
    <p:extLst>
      <p:ext uri="{BB962C8B-B14F-4D97-AF65-F5344CB8AC3E}">
        <p14:creationId xmlns:p14="http://schemas.microsoft.com/office/powerpoint/2010/main" val="1990800549"/>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8824252" y="6562726"/>
            <a:ext cx="579569" cy="244475"/>
          </a:xfrm>
          <a:prstGeom prst="rect">
            <a:avLst/>
          </a:prstGeom>
          <a:noFill/>
          <a:ln>
            <a:noFill/>
          </a:ln>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5A945CD-2B15-4E56-A181-43F61DC325C5}" type="slidenum">
              <a:rPr lang="en-CA" altLang="en-US" sz="900">
                <a:solidFill>
                  <a:srgbClr val="1F497D"/>
                </a:solidFill>
                <a:cs typeface="Arial" charset="0"/>
              </a:rPr>
              <a:pPr algn="r" eaLnBrk="1" hangingPunct="1"/>
              <a:t>‹Nr.›</a:t>
            </a:fld>
            <a:endParaRPr lang="en-CA" altLang="en-US" sz="900">
              <a:solidFill>
                <a:srgbClr val="1F497D"/>
              </a:solidFill>
              <a:cs typeface="Arial" charset="0"/>
            </a:endParaRPr>
          </a:p>
        </p:txBody>
      </p:sp>
      <p:sp>
        <p:nvSpPr>
          <p:cNvPr id="10" name="Content Placeholder 9"/>
          <p:cNvSpPr>
            <a:spLocks noGrp="1"/>
          </p:cNvSpPr>
          <p:nvPr>
            <p:ph sz="quarter" idx="12"/>
          </p:nvPr>
        </p:nvSpPr>
        <p:spPr>
          <a:xfrm>
            <a:off x="495301" y="1271588"/>
            <a:ext cx="8913680" cy="4304168"/>
          </a:xfrm>
        </p:spPr>
        <p:txBody>
          <a:bodyPr>
            <a:noAutofit/>
          </a:bodyPr>
          <a:lstStyle>
            <a:lvl1pPr algn="l" defTabSz="914400" rtl="0" eaLnBrk="1" latinLnBrk="0" hangingPunct="1">
              <a:lnSpc>
                <a:spcPct val="100000"/>
              </a:lnSpc>
              <a:spcAft>
                <a:spcPts val="0"/>
              </a:spcAft>
              <a:buClrTx/>
              <a:buSzPct val="100000"/>
              <a:buFont typeface="Arial" pitchFamily="34" charset="0"/>
              <a:defRPr lang="en-CA" sz="2000" b="0" kern="1200" dirty="0" smtClean="0">
                <a:solidFill>
                  <a:schemeClr val="tx1"/>
                </a:solidFill>
                <a:latin typeface="Arial" pitchFamily="34" charset="0"/>
                <a:ea typeface="+mn-ea"/>
                <a:cs typeface="Arial" pitchFamily="34" charset="0"/>
              </a:defRPr>
            </a:lvl1pPr>
            <a:lvl2pPr algn="l" defTabSz="914400" rtl="0" eaLnBrk="1" latinLnBrk="0" hangingPunct="1">
              <a:lnSpc>
                <a:spcPct val="100000"/>
              </a:lnSpc>
              <a:spcAft>
                <a:spcPts val="0"/>
              </a:spcAft>
              <a:buClrTx/>
              <a:buSzPct val="100000"/>
              <a:buFont typeface="Arial" pitchFamily="34" charset="0"/>
              <a:defRPr lang="en-CA" sz="2000" b="0" kern="1200" dirty="0" smtClean="0">
                <a:solidFill>
                  <a:schemeClr val="tx1"/>
                </a:solidFill>
                <a:latin typeface="Arial" pitchFamily="34" charset="0"/>
                <a:ea typeface="+mn-ea"/>
                <a:cs typeface="Arial" pitchFamily="34" charset="0"/>
              </a:defRPr>
            </a:lvl2pPr>
            <a:lvl3pPr algn="l" defTabSz="914400" rtl="0" eaLnBrk="1" latinLnBrk="0" hangingPunct="1">
              <a:lnSpc>
                <a:spcPct val="100000"/>
              </a:lnSpc>
              <a:spcAft>
                <a:spcPts val="0"/>
              </a:spcAft>
              <a:buClrTx/>
              <a:buSzPct val="100000"/>
              <a:buFont typeface="Arial" pitchFamily="34" charset="0"/>
              <a:defRPr lang="en-CA" sz="2000" b="0" kern="1200" dirty="0" smtClean="0">
                <a:solidFill>
                  <a:schemeClr val="tx1"/>
                </a:solidFill>
                <a:latin typeface="Arial" pitchFamily="34" charset="0"/>
                <a:ea typeface="+mn-ea"/>
                <a:cs typeface="Arial" pitchFamily="34" charset="0"/>
              </a:defRPr>
            </a:lvl3pPr>
            <a:lvl4pPr algn="l" defTabSz="914400" rtl="0" eaLnBrk="1" latinLnBrk="0" hangingPunct="1">
              <a:lnSpc>
                <a:spcPct val="100000"/>
              </a:lnSpc>
              <a:spcAft>
                <a:spcPts val="0"/>
              </a:spcAft>
              <a:buClrTx/>
              <a:buSzPct val="100000"/>
              <a:buFont typeface="Arial" pitchFamily="34" charset="0"/>
              <a:defRPr lang="en-CA" sz="2000" b="0" kern="1200" dirty="0" smtClean="0">
                <a:solidFill>
                  <a:schemeClr val="tx1"/>
                </a:solidFill>
                <a:latin typeface="Arial" pitchFamily="34" charset="0"/>
                <a:ea typeface="+mn-ea"/>
                <a:cs typeface="Arial" pitchFamily="34" charset="0"/>
              </a:defRPr>
            </a:lvl4pPr>
            <a:lvl5pPr algn="l" defTabSz="914400" rtl="0" eaLnBrk="1" latinLnBrk="0" hangingPunct="1">
              <a:lnSpc>
                <a:spcPct val="100000"/>
              </a:lnSpc>
              <a:spcAft>
                <a:spcPts val="0"/>
              </a:spcAft>
              <a:buClrTx/>
              <a:buSzPct val="100000"/>
              <a:buFont typeface="Arial" pitchFamily="34" charset="0"/>
              <a:defRPr lang="en-CA" sz="2000" b="0" kern="1200" dirty="0" smtClean="0">
                <a:solidFill>
                  <a:schemeClr val="tx1"/>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smtClean="0"/>
          </a:p>
        </p:txBody>
      </p:sp>
      <p:sp>
        <p:nvSpPr>
          <p:cNvPr id="11" name="Title 3"/>
          <p:cNvSpPr>
            <a:spLocks noGrp="1"/>
          </p:cNvSpPr>
          <p:nvPr>
            <p:ph type="title"/>
          </p:nvPr>
        </p:nvSpPr>
        <p:spPr>
          <a:xfrm>
            <a:off x="499455" y="94344"/>
            <a:ext cx="8889033" cy="1008970"/>
          </a:xfrm>
        </p:spPr>
        <p:txBody>
          <a:bodyPr>
            <a:noAutofit/>
          </a:bodyPr>
          <a:lstStyle>
            <a:lvl1pPr>
              <a:lnSpc>
                <a:spcPct val="100000"/>
              </a:lnSpc>
              <a:defRPr b="0">
                <a:solidFill>
                  <a:schemeClr val="tx1"/>
                </a:solidFill>
              </a:defRPr>
            </a:lvl1pPr>
          </a:lstStyle>
          <a:p>
            <a:r>
              <a:rPr lang="en-US" smtClean="0"/>
              <a:t>Click to edit Master title style</a:t>
            </a:r>
            <a:endParaRPr lang="en-CA" dirty="0"/>
          </a:p>
        </p:txBody>
      </p:sp>
    </p:spTree>
    <p:extLst>
      <p:ext uri="{BB962C8B-B14F-4D97-AF65-F5344CB8AC3E}">
        <p14:creationId xmlns:p14="http://schemas.microsoft.com/office/powerpoint/2010/main" val="1097056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88504" y="1628800"/>
            <a:ext cx="9015288" cy="4924400"/>
          </a:xfrm>
        </p:spPr>
        <p:txBody>
          <a:bodyPr/>
          <a:lstStyle>
            <a:lvl1pPr>
              <a:defRPr sz="1800"/>
            </a:lvl1pPr>
            <a:lvl2pPr>
              <a:defRPr sz="1800"/>
            </a:lvl2pPr>
            <a:lvl3pPr>
              <a:defRPr sz="1800"/>
            </a:lvl3pPr>
            <a:lvl4pPr>
              <a:defRPr sz="1800"/>
            </a:lvl4pPr>
            <a:lvl5pPr>
              <a:defRPr sz="1800"/>
            </a:lvl5pPr>
          </a:lstStyle>
          <a:p>
            <a:pPr lvl="0"/>
            <a:r>
              <a:rPr lang="de-DE" noProof="0" dirty="0" smtClean="0"/>
              <a:t>Mastertextformat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en-GB" noProof="0" dirty="0"/>
          </a:p>
        </p:txBody>
      </p:sp>
      <p:sp>
        <p:nvSpPr>
          <p:cNvPr id="6" name="Slide Number Placeholder 5"/>
          <p:cNvSpPr>
            <a:spLocks noGrp="1" noChangeArrowheads="1"/>
          </p:cNvSpPr>
          <p:nvPr>
            <p:ph type="sldNum" sz="quarter" idx="4"/>
          </p:nvPr>
        </p:nvSpPr>
        <p:spPr bwMode="gray">
          <a:xfrm>
            <a:off x="9129464" y="6553200"/>
            <a:ext cx="560513"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none" lIns="0" tIns="45720" rIns="0" bIns="45720" numCol="1" anchor="ctr" anchorCtr="0" compatLnSpc="1">
            <a:prstTxWarp prst="textNoShape">
              <a:avLst/>
            </a:prstTxWarp>
          </a:bodyPr>
          <a:lstStyle>
            <a:lvl1pPr algn="r">
              <a:spcBef>
                <a:spcPct val="50000"/>
              </a:spcBef>
              <a:buClrTx/>
              <a:defRPr sz="1200" b="1" i="0">
                <a:solidFill>
                  <a:srgbClr val="2260A8"/>
                </a:solidFill>
                <a:latin typeface="Calibri"/>
                <a:cs typeface="Calibri"/>
              </a:defRPr>
            </a:lvl1pPr>
          </a:lstStyle>
          <a:p>
            <a:pPr>
              <a:defRPr/>
            </a:pPr>
            <a:fld id="{61887E8A-04EC-0A44-89DA-36113A2E7601}" type="slidenum">
              <a:rPr lang="de-DE" smtClean="0"/>
              <a:pPr>
                <a:defRPr/>
              </a:pPr>
              <a:t>‹Nr.›</a:t>
            </a:fld>
            <a:endParaRPr lang="de-DE" dirty="0"/>
          </a:p>
        </p:txBody>
      </p:sp>
      <p:sp>
        <p:nvSpPr>
          <p:cNvPr id="7" name="Rectangle 4"/>
          <p:cNvSpPr>
            <a:spLocks noGrp="1" noChangeArrowheads="1"/>
          </p:cNvSpPr>
          <p:nvPr>
            <p:ph type="dt" sz="half" idx="2"/>
          </p:nvPr>
        </p:nvSpPr>
        <p:spPr bwMode="gray">
          <a:xfrm>
            <a:off x="5249614" y="6553200"/>
            <a:ext cx="387985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none" lIns="0" tIns="45720" rIns="0" bIns="45720" numCol="1" anchor="ctr" anchorCtr="0" compatLnSpc="1">
            <a:prstTxWarp prst="textNoShape">
              <a:avLst/>
            </a:prstTxWarp>
          </a:bodyPr>
          <a:lstStyle>
            <a:lvl1pPr algn="r">
              <a:spcBef>
                <a:spcPct val="50000"/>
              </a:spcBef>
              <a:buClrTx/>
              <a:defRPr sz="900" b="0" i="0">
                <a:solidFill>
                  <a:srgbClr val="505150"/>
                </a:solidFill>
                <a:latin typeface="Calibri" charset="0"/>
                <a:cs typeface="Calibri" charset="0"/>
              </a:defRPr>
            </a:lvl1pPr>
          </a:lstStyle>
          <a:p>
            <a:pPr>
              <a:defRPr/>
            </a:pPr>
            <a:r>
              <a:rPr lang="de-DE" smtClean="0"/>
              <a:t> October 2014 – IWaSP PowerPoint Guidelines.ppt</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en-GB"/>
          </a:p>
        </p:txBody>
      </p:sp>
    </p:spTree>
    <p:extLst>
      <p:ext uri="{BB962C8B-B14F-4D97-AF65-F5344CB8AC3E}">
        <p14:creationId xmlns:p14="http://schemas.microsoft.com/office/powerpoint/2010/main" val="547232344"/>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10" name="Rechteck 9"/>
          <p:cNvSpPr/>
          <p:nvPr userDrawn="1"/>
        </p:nvSpPr>
        <p:spPr>
          <a:xfrm>
            <a:off x="344488" y="1556792"/>
            <a:ext cx="10281592" cy="4680520"/>
          </a:xfrm>
          <a:prstGeom prst="rect">
            <a:avLst/>
          </a:prstGeom>
          <a:gradFill flip="none" rotWithShape="1">
            <a:gsLst>
              <a:gs pos="0">
                <a:schemeClr val="bg1"/>
              </a:gs>
              <a:gs pos="100000">
                <a:schemeClr val="bg1">
                  <a:alpha val="0"/>
                </a:schemeClr>
              </a:gs>
              <a:gs pos="44000">
                <a:schemeClr val="bg1"/>
              </a:gs>
            </a:gsLst>
            <a:lin ang="0" scaled="1"/>
            <a:tileRect/>
          </a:gradFill>
        </p:spPr>
        <p:txBody>
          <a:bodyPr wrap="square" lIns="684000">
            <a:spAutoFit/>
          </a:bodyPr>
          <a:lstStyle/>
          <a:p>
            <a:pPr algn="l"/>
            <a:endParaRPr lang="en-US" sz="1400" dirty="0">
              <a:solidFill>
                <a:schemeClr val="bg1"/>
              </a:solidFill>
              <a:latin typeface="+mj-lt"/>
            </a:endParaRPr>
          </a:p>
        </p:txBody>
      </p:sp>
      <p:sp>
        <p:nvSpPr>
          <p:cNvPr id="3" name="Inhaltsplatzhalter 2"/>
          <p:cNvSpPr>
            <a:spLocks noGrp="1"/>
          </p:cNvSpPr>
          <p:nvPr>
            <p:ph idx="1"/>
          </p:nvPr>
        </p:nvSpPr>
        <p:spPr>
          <a:xfrm>
            <a:off x="488504" y="1628800"/>
            <a:ext cx="9015288" cy="4924400"/>
          </a:xfrm>
        </p:spPr>
        <p:txBody>
          <a:bodyPr/>
          <a:lstStyle>
            <a:lvl1pPr>
              <a:defRPr sz="1800">
                <a:solidFill>
                  <a:schemeClr val="accent4"/>
                </a:solidFill>
              </a:defRPr>
            </a:lvl1pPr>
            <a:lvl2pPr>
              <a:defRPr sz="1800"/>
            </a:lvl2pPr>
            <a:lvl3pPr>
              <a:defRPr sz="1800"/>
            </a:lvl3pPr>
            <a:lvl4pPr>
              <a:defRPr sz="1800"/>
            </a:lvl4pPr>
            <a:lvl5pPr>
              <a:defRPr sz="1800"/>
            </a:lvl5pPr>
          </a:lstStyle>
          <a:p>
            <a:pPr lvl="0"/>
            <a:r>
              <a:rPr lang="de-DE" noProof="0" dirty="0" smtClean="0"/>
              <a:t>Mastertextformat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en-GB" noProof="0" dirty="0"/>
          </a:p>
        </p:txBody>
      </p:sp>
      <p:sp>
        <p:nvSpPr>
          <p:cNvPr id="6" name="Slide Number Placeholder 5"/>
          <p:cNvSpPr>
            <a:spLocks noGrp="1" noChangeArrowheads="1"/>
          </p:cNvSpPr>
          <p:nvPr>
            <p:ph type="sldNum" sz="quarter" idx="4"/>
          </p:nvPr>
        </p:nvSpPr>
        <p:spPr bwMode="gray">
          <a:xfrm>
            <a:off x="9129464" y="6553200"/>
            <a:ext cx="560513"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none" lIns="0" tIns="45720" rIns="0" bIns="45720" numCol="1" anchor="ctr" anchorCtr="0" compatLnSpc="1">
            <a:prstTxWarp prst="textNoShape">
              <a:avLst/>
            </a:prstTxWarp>
          </a:bodyPr>
          <a:lstStyle>
            <a:lvl1pPr algn="r">
              <a:spcBef>
                <a:spcPct val="50000"/>
              </a:spcBef>
              <a:buClrTx/>
              <a:defRPr sz="1200" b="1" i="0">
                <a:solidFill>
                  <a:srgbClr val="2260A8"/>
                </a:solidFill>
                <a:latin typeface="Calibri"/>
                <a:cs typeface="Calibri"/>
              </a:defRPr>
            </a:lvl1pPr>
          </a:lstStyle>
          <a:p>
            <a:pPr>
              <a:defRPr/>
            </a:pPr>
            <a:fld id="{61887E8A-04EC-0A44-89DA-36113A2E7601}" type="slidenum">
              <a:rPr lang="de-DE" smtClean="0"/>
              <a:pPr>
                <a:defRPr/>
              </a:pPr>
              <a:t>‹Nr.›</a:t>
            </a:fld>
            <a:endParaRPr lang="de-DE" dirty="0"/>
          </a:p>
        </p:txBody>
      </p:sp>
      <p:sp>
        <p:nvSpPr>
          <p:cNvPr id="7" name="Rectangle 4"/>
          <p:cNvSpPr>
            <a:spLocks noGrp="1" noChangeArrowheads="1"/>
          </p:cNvSpPr>
          <p:nvPr>
            <p:ph type="dt" sz="half" idx="2"/>
          </p:nvPr>
        </p:nvSpPr>
        <p:spPr bwMode="gray">
          <a:xfrm>
            <a:off x="5249614" y="6553200"/>
            <a:ext cx="387985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none" lIns="0" tIns="45720" rIns="0" bIns="45720" numCol="1" anchor="ctr" anchorCtr="0" compatLnSpc="1">
            <a:prstTxWarp prst="textNoShape">
              <a:avLst/>
            </a:prstTxWarp>
          </a:bodyPr>
          <a:lstStyle>
            <a:lvl1pPr algn="r">
              <a:spcBef>
                <a:spcPct val="50000"/>
              </a:spcBef>
              <a:buClrTx/>
              <a:defRPr sz="900" b="0" i="0">
                <a:solidFill>
                  <a:srgbClr val="505150"/>
                </a:solidFill>
                <a:latin typeface="Calibri" charset="0"/>
                <a:cs typeface="Calibri" charset="0"/>
              </a:defRPr>
            </a:lvl1pPr>
          </a:lstStyle>
          <a:p>
            <a:pPr>
              <a:defRPr/>
            </a:pPr>
            <a:r>
              <a:rPr lang="de-DE" smtClean="0"/>
              <a:t> October 2014 – IWaSP PowerPoint Guidelines.ppt</a:t>
            </a:r>
            <a:endParaRPr lang="de-DE" dirty="0"/>
          </a:p>
        </p:txBody>
      </p:sp>
      <p:sp>
        <p:nvSpPr>
          <p:cNvPr id="8" name="Rectangle 6"/>
          <p:cNvSpPr>
            <a:spLocks noGrp="1" noChangeArrowheads="1"/>
          </p:cNvSpPr>
          <p:nvPr>
            <p:ph type="title" hasCustomPrompt="1"/>
          </p:nvPr>
        </p:nvSpPr>
        <p:spPr bwMode="gray">
          <a:xfrm>
            <a:off x="495009" y="188640"/>
            <a:ext cx="7626344"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72000" rIns="91440" bIns="45720" numCol="1" anchor="b" anchorCtr="0" compatLnSpc="1">
            <a:prstTxWarp prst="textNoShape">
              <a:avLst/>
            </a:prstTxWarp>
          </a:bodyPr>
          <a:lstStyle>
            <a:lvl1pPr>
              <a:defRPr>
                <a:solidFill>
                  <a:srgbClr val="F4BE28"/>
                </a:solidFill>
              </a:defRPr>
            </a:lvl1pPr>
          </a:lstStyle>
          <a:p>
            <a:pPr lvl="0"/>
            <a:r>
              <a:rPr lang="en-GB" dirty="0" err="1" smtClean="0"/>
              <a:t>Mastertitle</a:t>
            </a:r>
            <a:r>
              <a:rPr lang="en-GB" dirty="0" smtClean="0"/>
              <a:t> </a:t>
            </a:r>
            <a:r>
              <a:rPr lang="en-GB" dirty="0" err="1" smtClean="0"/>
              <a:t>bearbeiten</a:t>
            </a:r>
            <a:endParaRPr lang="en-GB" dirty="0"/>
          </a:p>
        </p:txBody>
      </p:sp>
      <p:sp>
        <p:nvSpPr>
          <p:cNvPr id="9" name="Rechteck 8"/>
          <p:cNvSpPr/>
          <p:nvPr userDrawn="1"/>
        </p:nvSpPr>
        <p:spPr bwMode="auto">
          <a:xfrm>
            <a:off x="-15552" y="1556792"/>
            <a:ext cx="272480" cy="4680520"/>
          </a:xfrm>
          <a:prstGeom prst="rect">
            <a:avLst/>
          </a:prstGeom>
          <a:solidFill>
            <a:schemeClr val="accent4"/>
          </a:solidFill>
          <a:ln w="63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
                <a:schemeClr val="accent2"/>
              </a:buClr>
              <a:buSzTx/>
              <a:buFontTx/>
              <a:buNone/>
              <a:tabLst/>
            </a:pPr>
            <a:endParaRPr kumimoji="0" lang="de-DE" sz="18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401339291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10" name="Rechteck 9"/>
          <p:cNvSpPr/>
          <p:nvPr userDrawn="1"/>
        </p:nvSpPr>
        <p:spPr>
          <a:xfrm>
            <a:off x="344488" y="1556792"/>
            <a:ext cx="10281592" cy="4680520"/>
          </a:xfrm>
          <a:prstGeom prst="rect">
            <a:avLst/>
          </a:prstGeom>
          <a:gradFill flip="none" rotWithShape="1">
            <a:gsLst>
              <a:gs pos="0">
                <a:schemeClr val="bg1"/>
              </a:gs>
              <a:gs pos="100000">
                <a:schemeClr val="bg1">
                  <a:alpha val="0"/>
                </a:schemeClr>
              </a:gs>
              <a:gs pos="44000">
                <a:schemeClr val="bg1"/>
              </a:gs>
            </a:gsLst>
            <a:lin ang="0" scaled="1"/>
            <a:tileRect/>
          </a:gradFill>
        </p:spPr>
        <p:txBody>
          <a:bodyPr wrap="square" lIns="684000">
            <a:spAutoFit/>
          </a:bodyPr>
          <a:lstStyle/>
          <a:p>
            <a:pPr algn="l"/>
            <a:endParaRPr lang="en-US" sz="1400" dirty="0">
              <a:solidFill>
                <a:schemeClr val="bg1"/>
              </a:solidFill>
              <a:latin typeface="+mj-lt"/>
            </a:endParaRPr>
          </a:p>
        </p:txBody>
      </p:sp>
      <p:sp>
        <p:nvSpPr>
          <p:cNvPr id="3" name="Inhaltsplatzhalter 2"/>
          <p:cNvSpPr>
            <a:spLocks noGrp="1"/>
          </p:cNvSpPr>
          <p:nvPr>
            <p:ph idx="1"/>
          </p:nvPr>
        </p:nvSpPr>
        <p:spPr>
          <a:xfrm>
            <a:off x="488504" y="1628800"/>
            <a:ext cx="9015288" cy="4924400"/>
          </a:xfrm>
        </p:spPr>
        <p:txBody>
          <a:bodyPr/>
          <a:lstStyle>
            <a:lvl1pPr>
              <a:defRPr sz="1800">
                <a:solidFill>
                  <a:srgbClr val="E5671D"/>
                </a:solidFill>
              </a:defRPr>
            </a:lvl1pPr>
            <a:lvl2pPr>
              <a:defRPr sz="1800"/>
            </a:lvl2pPr>
            <a:lvl3pPr>
              <a:defRPr sz="1800"/>
            </a:lvl3pPr>
            <a:lvl4pPr>
              <a:defRPr sz="1800"/>
            </a:lvl4pPr>
            <a:lvl5pPr>
              <a:defRPr sz="1800"/>
            </a:lvl5pPr>
          </a:lstStyle>
          <a:p>
            <a:pPr lvl="0"/>
            <a:r>
              <a:rPr lang="de-DE" noProof="0" dirty="0" smtClean="0"/>
              <a:t>Mastertextformat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en-GB" noProof="0" dirty="0"/>
          </a:p>
        </p:txBody>
      </p:sp>
      <p:sp>
        <p:nvSpPr>
          <p:cNvPr id="6" name="Slide Number Placeholder 5"/>
          <p:cNvSpPr>
            <a:spLocks noGrp="1" noChangeArrowheads="1"/>
          </p:cNvSpPr>
          <p:nvPr>
            <p:ph type="sldNum" sz="quarter" idx="4"/>
          </p:nvPr>
        </p:nvSpPr>
        <p:spPr bwMode="gray">
          <a:xfrm>
            <a:off x="9129464" y="6553200"/>
            <a:ext cx="560513"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none" lIns="0" tIns="45720" rIns="0" bIns="45720" numCol="1" anchor="ctr" anchorCtr="0" compatLnSpc="1">
            <a:prstTxWarp prst="textNoShape">
              <a:avLst/>
            </a:prstTxWarp>
          </a:bodyPr>
          <a:lstStyle>
            <a:lvl1pPr algn="r">
              <a:spcBef>
                <a:spcPct val="50000"/>
              </a:spcBef>
              <a:buClrTx/>
              <a:defRPr sz="1200" b="1" i="0">
                <a:solidFill>
                  <a:srgbClr val="2260A8"/>
                </a:solidFill>
                <a:latin typeface="Calibri"/>
                <a:cs typeface="Calibri"/>
              </a:defRPr>
            </a:lvl1pPr>
          </a:lstStyle>
          <a:p>
            <a:pPr>
              <a:defRPr/>
            </a:pPr>
            <a:fld id="{61887E8A-04EC-0A44-89DA-36113A2E7601}" type="slidenum">
              <a:rPr lang="de-DE" smtClean="0"/>
              <a:pPr>
                <a:defRPr/>
              </a:pPr>
              <a:t>‹Nr.›</a:t>
            </a:fld>
            <a:endParaRPr lang="de-DE" dirty="0"/>
          </a:p>
        </p:txBody>
      </p:sp>
      <p:sp>
        <p:nvSpPr>
          <p:cNvPr id="7" name="Rectangle 4"/>
          <p:cNvSpPr>
            <a:spLocks noGrp="1" noChangeArrowheads="1"/>
          </p:cNvSpPr>
          <p:nvPr>
            <p:ph type="dt" sz="half" idx="2"/>
          </p:nvPr>
        </p:nvSpPr>
        <p:spPr bwMode="gray">
          <a:xfrm>
            <a:off x="5249614" y="6553200"/>
            <a:ext cx="387985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none" lIns="0" tIns="45720" rIns="0" bIns="45720" numCol="1" anchor="ctr" anchorCtr="0" compatLnSpc="1">
            <a:prstTxWarp prst="textNoShape">
              <a:avLst/>
            </a:prstTxWarp>
          </a:bodyPr>
          <a:lstStyle>
            <a:lvl1pPr algn="r">
              <a:spcBef>
                <a:spcPct val="50000"/>
              </a:spcBef>
              <a:buClrTx/>
              <a:defRPr sz="900" b="0" i="0">
                <a:solidFill>
                  <a:srgbClr val="505150"/>
                </a:solidFill>
                <a:latin typeface="Calibri" charset="0"/>
                <a:cs typeface="Calibri" charset="0"/>
              </a:defRPr>
            </a:lvl1pPr>
          </a:lstStyle>
          <a:p>
            <a:pPr>
              <a:defRPr/>
            </a:pPr>
            <a:r>
              <a:rPr lang="de-DE" smtClean="0"/>
              <a:t> October 2014 – IWaSP PowerPoint Guidelines.ppt</a:t>
            </a:r>
            <a:endParaRPr lang="de-DE" dirty="0"/>
          </a:p>
        </p:txBody>
      </p:sp>
      <p:sp>
        <p:nvSpPr>
          <p:cNvPr id="8" name="Rectangle 6"/>
          <p:cNvSpPr>
            <a:spLocks noGrp="1" noChangeArrowheads="1"/>
          </p:cNvSpPr>
          <p:nvPr>
            <p:ph type="title" hasCustomPrompt="1"/>
          </p:nvPr>
        </p:nvSpPr>
        <p:spPr bwMode="gray">
          <a:xfrm>
            <a:off x="495009" y="188640"/>
            <a:ext cx="7626344"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72000" rIns="91440" bIns="45720" numCol="1" anchor="b" anchorCtr="0" compatLnSpc="1">
            <a:prstTxWarp prst="textNoShape">
              <a:avLst/>
            </a:prstTxWarp>
          </a:bodyPr>
          <a:lstStyle>
            <a:lvl1pPr>
              <a:defRPr>
                <a:solidFill>
                  <a:schemeClr val="accent3"/>
                </a:solidFill>
              </a:defRPr>
            </a:lvl1pPr>
          </a:lstStyle>
          <a:p>
            <a:pPr lvl="0"/>
            <a:r>
              <a:rPr lang="en-GB" dirty="0" err="1" smtClean="0"/>
              <a:t>Mastertitle</a:t>
            </a:r>
            <a:r>
              <a:rPr lang="en-GB" dirty="0" smtClean="0"/>
              <a:t> </a:t>
            </a:r>
            <a:r>
              <a:rPr lang="en-GB" dirty="0" err="1" smtClean="0"/>
              <a:t>bearbeiten</a:t>
            </a:r>
            <a:endParaRPr lang="en-GB" dirty="0"/>
          </a:p>
        </p:txBody>
      </p:sp>
      <p:sp>
        <p:nvSpPr>
          <p:cNvPr id="11" name="Rechteck 10"/>
          <p:cNvSpPr/>
          <p:nvPr userDrawn="1"/>
        </p:nvSpPr>
        <p:spPr bwMode="auto">
          <a:xfrm>
            <a:off x="-15552" y="1556792"/>
            <a:ext cx="272480" cy="4680520"/>
          </a:xfrm>
          <a:prstGeom prst="rect">
            <a:avLst/>
          </a:prstGeom>
          <a:solidFill>
            <a:schemeClr val="accent3"/>
          </a:solidFill>
          <a:ln w="63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
                <a:schemeClr val="accent2"/>
              </a:buClr>
              <a:buSzTx/>
              <a:buFontTx/>
              <a:buNone/>
              <a:tabLst/>
            </a:pPr>
            <a:endParaRPr kumimoji="0" lang="de-DE" sz="18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1788615952"/>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10" name="Rechteck 9"/>
          <p:cNvSpPr/>
          <p:nvPr userDrawn="1"/>
        </p:nvSpPr>
        <p:spPr>
          <a:xfrm>
            <a:off x="344488" y="1556792"/>
            <a:ext cx="10281592" cy="4680520"/>
          </a:xfrm>
          <a:prstGeom prst="rect">
            <a:avLst/>
          </a:prstGeom>
          <a:gradFill flip="none" rotWithShape="1">
            <a:gsLst>
              <a:gs pos="0">
                <a:schemeClr val="bg1"/>
              </a:gs>
              <a:gs pos="100000">
                <a:schemeClr val="bg1">
                  <a:alpha val="0"/>
                </a:schemeClr>
              </a:gs>
              <a:gs pos="44000">
                <a:schemeClr val="bg1"/>
              </a:gs>
            </a:gsLst>
            <a:lin ang="0" scaled="1"/>
            <a:tileRect/>
          </a:gradFill>
        </p:spPr>
        <p:txBody>
          <a:bodyPr wrap="square" lIns="684000">
            <a:spAutoFit/>
          </a:bodyPr>
          <a:lstStyle/>
          <a:p>
            <a:pPr algn="l"/>
            <a:endParaRPr lang="en-US" sz="1400" dirty="0">
              <a:solidFill>
                <a:schemeClr val="bg1"/>
              </a:solidFill>
              <a:latin typeface="+mj-lt"/>
            </a:endParaRPr>
          </a:p>
        </p:txBody>
      </p:sp>
      <p:sp>
        <p:nvSpPr>
          <p:cNvPr id="3" name="Inhaltsplatzhalter 2"/>
          <p:cNvSpPr>
            <a:spLocks noGrp="1"/>
          </p:cNvSpPr>
          <p:nvPr>
            <p:ph idx="1"/>
          </p:nvPr>
        </p:nvSpPr>
        <p:spPr>
          <a:xfrm>
            <a:off x="488504" y="1628800"/>
            <a:ext cx="9015288" cy="4924400"/>
          </a:xfrm>
        </p:spPr>
        <p:txBody>
          <a:bodyPr/>
          <a:lstStyle>
            <a:lvl1pPr>
              <a:defRPr sz="1800">
                <a:solidFill>
                  <a:schemeClr val="accent5"/>
                </a:solidFill>
              </a:defRPr>
            </a:lvl1pPr>
            <a:lvl2pPr>
              <a:defRPr sz="1800"/>
            </a:lvl2pPr>
            <a:lvl3pPr>
              <a:defRPr sz="1800"/>
            </a:lvl3pPr>
            <a:lvl4pPr>
              <a:defRPr sz="1800"/>
            </a:lvl4pPr>
            <a:lvl5pPr>
              <a:defRPr sz="1800"/>
            </a:lvl5pPr>
          </a:lstStyle>
          <a:p>
            <a:pPr lvl="0"/>
            <a:r>
              <a:rPr lang="de-DE" noProof="0" dirty="0" smtClean="0"/>
              <a:t>Mastertextformat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en-GB" noProof="0" dirty="0"/>
          </a:p>
        </p:txBody>
      </p:sp>
      <p:sp>
        <p:nvSpPr>
          <p:cNvPr id="6" name="Slide Number Placeholder 5"/>
          <p:cNvSpPr>
            <a:spLocks noGrp="1" noChangeArrowheads="1"/>
          </p:cNvSpPr>
          <p:nvPr>
            <p:ph type="sldNum" sz="quarter" idx="4"/>
          </p:nvPr>
        </p:nvSpPr>
        <p:spPr bwMode="gray">
          <a:xfrm>
            <a:off x="9129464" y="6553200"/>
            <a:ext cx="560513"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none" lIns="0" tIns="45720" rIns="0" bIns="45720" numCol="1" anchor="ctr" anchorCtr="0" compatLnSpc="1">
            <a:prstTxWarp prst="textNoShape">
              <a:avLst/>
            </a:prstTxWarp>
          </a:bodyPr>
          <a:lstStyle>
            <a:lvl1pPr algn="r">
              <a:spcBef>
                <a:spcPct val="50000"/>
              </a:spcBef>
              <a:buClrTx/>
              <a:defRPr sz="1200" b="1" i="0">
                <a:solidFill>
                  <a:srgbClr val="2260A8"/>
                </a:solidFill>
                <a:latin typeface="Calibri"/>
                <a:cs typeface="Calibri"/>
              </a:defRPr>
            </a:lvl1pPr>
          </a:lstStyle>
          <a:p>
            <a:pPr>
              <a:defRPr/>
            </a:pPr>
            <a:fld id="{61887E8A-04EC-0A44-89DA-36113A2E7601}" type="slidenum">
              <a:rPr lang="de-DE" smtClean="0"/>
              <a:pPr>
                <a:defRPr/>
              </a:pPr>
              <a:t>‹Nr.›</a:t>
            </a:fld>
            <a:endParaRPr lang="de-DE" dirty="0"/>
          </a:p>
        </p:txBody>
      </p:sp>
      <p:sp>
        <p:nvSpPr>
          <p:cNvPr id="7" name="Rectangle 4"/>
          <p:cNvSpPr>
            <a:spLocks noGrp="1" noChangeArrowheads="1"/>
          </p:cNvSpPr>
          <p:nvPr>
            <p:ph type="dt" sz="half" idx="2"/>
          </p:nvPr>
        </p:nvSpPr>
        <p:spPr bwMode="gray">
          <a:xfrm>
            <a:off x="5249614" y="6553200"/>
            <a:ext cx="387985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none" lIns="0" tIns="45720" rIns="0" bIns="45720" numCol="1" anchor="ctr" anchorCtr="0" compatLnSpc="1">
            <a:prstTxWarp prst="textNoShape">
              <a:avLst/>
            </a:prstTxWarp>
          </a:bodyPr>
          <a:lstStyle>
            <a:lvl1pPr algn="r">
              <a:spcBef>
                <a:spcPct val="50000"/>
              </a:spcBef>
              <a:buClrTx/>
              <a:defRPr sz="900" b="0" i="0">
                <a:solidFill>
                  <a:srgbClr val="505150"/>
                </a:solidFill>
                <a:latin typeface="Calibri" charset="0"/>
                <a:cs typeface="Calibri" charset="0"/>
              </a:defRPr>
            </a:lvl1pPr>
          </a:lstStyle>
          <a:p>
            <a:pPr>
              <a:defRPr/>
            </a:pPr>
            <a:r>
              <a:rPr lang="de-DE" smtClean="0"/>
              <a:t> October 2014 – IWaSP PowerPoint Guidelines.ppt</a:t>
            </a:r>
            <a:endParaRPr lang="de-DE" dirty="0"/>
          </a:p>
        </p:txBody>
      </p:sp>
      <p:sp>
        <p:nvSpPr>
          <p:cNvPr id="8" name="Rectangle 6"/>
          <p:cNvSpPr>
            <a:spLocks noGrp="1" noChangeArrowheads="1"/>
          </p:cNvSpPr>
          <p:nvPr>
            <p:ph type="title" hasCustomPrompt="1"/>
          </p:nvPr>
        </p:nvSpPr>
        <p:spPr bwMode="gray">
          <a:xfrm>
            <a:off x="495009" y="188640"/>
            <a:ext cx="7626344"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72000" rIns="91440" bIns="45720" numCol="1" anchor="b" anchorCtr="0" compatLnSpc="1">
            <a:prstTxWarp prst="textNoShape">
              <a:avLst/>
            </a:prstTxWarp>
          </a:bodyPr>
          <a:lstStyle>
            <a:lvl1pPr>
              <a:defRPr>
                <a:solidFill>
                  <a:srgbClr val="88B327"/>
                </a:solidFill>
              </a:defRPr>
            </a:lvl1pPr>
          </a:lstStyle>
          <a:p>
            <a:pPr lvl="0"/>
            <a:r>
              <a:rPr lang="en-GB" dirty="0" err="1" smtClean="0"/>
              <a:t>Mastertitle</a:t>
            </a:r>
            <a:r>
              <a:rPr lang="en-GB" dirty="0" smtClean="0"/>
              <a:t> </a:t>
            </a:r>
            <a:r>
              <a:rPr lang="en-GB" dirty="0" err="1" smtClean="0"/>
              <a:t>bearbeiten</a:t>
            </a:r>
            <a:endParaRPr lang="en-GB" dirty="0"/>
          </a:p>
        </p:txBody>
      </p:sp>
      <p:sp>
        <p:nvSpPr>
          <p:cNvPr id="9" name="Rechteck 8"/>
          <p:cNvSpPr/>
          <p:nvPr userDrawn="1"/>
        </p:nvSpPr>
        <p:spPr bwMode="auto">
          <a:xfrm>
            <a:off x="-15552" y="1556792"/>
            <a:ext cx="272480" cy="4680520"/>
          </a:xfrm>
          <a:prstGeom prst="rect">
            <a:avLst/>
          </a:prstGeom>
          <a:solidFill>
            <a:srgbClr val="88B327"/>
          </a:solidFill>
          <a:ln w="63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
                <a:schemeClr val="accent2"/>
              </a:buClr>
              <a:buSzTx/>
              <a:buFontTx/>
              <a:buNone/>
              <a:tabLst/>
            </a:pPr>
            <a:endParaRPr kumimoji="0" lang="de-DE" sz="18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2894196113"/>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Mastertitelformat bearbeiten</a:t>
            </a:r>
            <a:endParaRPr lang="de-DE" dirty="0"/>
          </a:p>
        </p:txBody>
      </p:sp>
      <p:sp>
        <p:nvSpPr>
          <p:cNvPr id="3" name="Inhaltsplatzhalter 2"/>
          <p:cNvSpPr>
            <a:spLocks noGrp="1"/>
          </p:cNvSpPr>
          <p:nvPr>
            <p:ph sz="half" idx="1" hasCustomPrompt="1"/>
          </p:nvPr>
        </p:nvSpPr>
        <p:spPr>
          <a:xfrm>
            <a:off x="488504" y="1628800"/>
            <a:ext cx="4320000" cy="4924400"/>
          </a:xfrm>
        </p:spPr>
        <p:txBody>
          <a:bodyPr/>
          <a:lstStyle>
            <a:lvl1pPr marL="0" indent="-378000">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noProof="0" dirty="0" smtClean="0"/>
              <a:t>Edit </a:t>
            </a:r>
            <a:r>
              <a:rPr lang="en-GB" noProof="0" dirty="0" err="1" smtClean="0"/>
              <a:t>Mastertextformat</a:t>
            </a:r>
            <a:endParaRPr lang="en-GB" noProof="0" dirty="0" smtClean="0"/>
          </a:p>
          <a:p>
            <a:pPr lvl="1"/>
            <a:r>
              <a:rPr lang="en-GB" noProof="0" dirty="0" smtClean="0"/>
              <a:t>Second Layer</a:t>
            </a:r>
          </a:p>
          <a:p>
            <a:pPr lvl="2"/>
            <a:r>
              <a:rPr lang="en-GB" noProof="0" dirty="0" smtClean="0"/>
              <a:t>Third Layer</a:t>
            </a:r>
          </a:p>
          <a:p>
            <a:pPr lvl="3"/>
            <a:r>
              <a:rPr lang="en-GB" noProof="0" dirty="0" smtClean="0"/>
              <a:t>Fourth Layer</a:t>
            </a:r>
          </a:p>
          <a:p>
            <a:pPr lvl="4"/>
            <a:r>
              <a:rPr lang="en-GB" noProof="0" dirty="0" smtClean="0"/>
              <a:t>Fifth Layer</a:t>
            </a:r>
            <a:endParaRPr lang="en-GB" noProof="0" dirty="0"/>
          </a:p>
        </p:txBody>
      </p:sp>
      <p:sp>
        <p:nvSpPr>
          <p:cNvPr id="4" name="Inhaltsplatzhalter 3"/>
          <p:cNvSpPr>
            <a:spLocks noGrp="1"/>
          </p:cNvSpPr>
          <p:nvPr>
            <p:ph sz="half" idx="2"/>
          </p:nvPr>
        </p:nvSpPr>
        <p:spPr>
          <a:xfrm>
            <a:off x="5169024" y="1628800"/>
            <a:ext cx="4320000" cy="4924400"/>
          </a:xfrm>
        </p:spPr>
        <p:txBody>
          <a:bodyPr/>
          <a:lstStyle>
            <a:lvl1pPr marL="0">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noProof="0" dirty="0" smtClean="0"/>
              <a:t>Mastertextformat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en-GB" noProof="0" dirty="0"/>
          </a:p>
        </p:txBody>
      </p:sp>
      <p:sp>
        <p:nvSpPr>
          <p:cNvPr id="5" name="Rectangle 5"/>
          <p:cNvSpPr>
            <a:spLocks noGrp="1" noChangeArrowheads="1"/>
          </p:cNvSpPr>
          <p:nvPr>
            <p:ph type="sldNum" sz="quarter" idx="10"/>
          </p:nvPr>
        </p:nvSpPr>
        <p:spPr>
          <a:ln/>
        </p:spPr>
        <p:txBody>
          <a:bodyPr/>
          <a:lstStyle>
            <a:lvl1pPr>
              <a:defRPr/>
            </a:lvl1pPr>
          </a:lstStyle>
          <a:p>
            <a:pPr>
              <a:defRPr/>
            </a:pPr>
            <a:fld id="{A265A1A8-6FF2-734D-9553-7EFA907EE3C1}" type="slidenum">
              <a:rPr lang="de-DE"/>
              <a:pPr>
                <a:defRPr/>
              </a:pPr>
              <a:t>‹Nr.›</a:t>
            </a:fld>
            <a:endParaRPr lang="de-DE" dirty="0"/>
          </a:p>
        </p:txBody>
      </p:sp>
      <p:sp>
        <p:nvSpPr>
          <p:cNvPr id="6" name="Rectangle 4"/>
          <p:cNvSpPr>
            <a:spLocks noGrp="1" noChangeArrowheads="1"/>
          </p:cNvSpPr>
          <p:nvPr>
            <p:ph type="dt" sz="half" idx="11"/>
          </p:nvPr>
        </p:nvSpPr>
        <p:spPr>
          <a:ln/>
        </p:spPr>
        <p:txBody>
          <a:bodyPr/>
          <a:lstStyle>
            <a:lvl1pPr>
              <a:defRPr/>
            </a:lvl1pPr>
          </a:lstStyle>
          <a:p>
            <a:pPr>
              <a:defRPr/>
            </a:pPr>
            <a:r>
              <a:rPr lang="de-DE" smtClean="0"/>
              <a:t> October 2014 – IWaSP PowerPoint Guidelines.ppt</a:t>
            </a:r>
            <a:endParaRPr lang="de-DE" dirty="0"/>
          </a:p>
        </p:txBody>
      </p:sp>
    </p:spTree>
    <p:extLst>
      <p:ext uri="{BB962C8B-B14F-4D97-AF65-F5344CB8AC3E}">
        <p14:creationId xmlns:p14="http://schemas.microsoft.com/office/powerpoint/2010/main" val="2371442352"/>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Mastertitelformat bearbeiten</a:t>
            </a:r>
            <a:endParaRPr lang="de-DE" dirty="0"/>
          </a:p>
        </p:txBody>
      </p:sp>
      <p:sp>
        <p:nvSpPr>
          <p:cNvPr id="3" name="Rectangle 5"/>
          <p:cNvSpPr>
            <a:spLocks noGrp="1" noChangeArrowheads="1"/>
          </p:cNvSpPr>
          <p:nvPr>
            <p:ph type="sldNum" sz="quarter" idx="10"/>
          </p:nvPr>
        </p:nvSpPr>
        <p:spPr>
          <a:ln/>
        </p:spPr>
        <p:txBody>
          <a:bodyPr/>
          <a:lstStyle>
            <a:lvl1pPr>
              <a:defRPr/>
            </a:lvl1pPr>
          </a:lstStyle>
          <a:p>
            <a:pPr>
              <a:defRPr/>
            </a:pPr>
            <a:fld id="{F6975D03-251A-8441-85CE-BC5429BE50C3}" type="slidenum">
              <a:rPr lang="de-DE"/>
              <a:pPr>
                <a:defRPr/>
              </a:pPr>
              <a:t>‹Nr.›</a:t>
            </a:fld>
            <a:endParaRPr lang="de-DE" dirty="0"/>
          </a:p>
        </p:txBody>
      </p:sp>
      <p:sp>
        <p:nvSpPr>
          <p:cNvPr id="4" name="Rectangle 4"/>
          <p:cNvSpPr>
            <a:spLocks noGrp="1" noChangeArrowheads="1"/>
          </p:cNvSpPr>
          <p:nvPr>
            <p:ph type="dt" sz="half" idx="11"/>
          </p:nvPr>
        </p:nvSpPr>
        <p:spPr>
          <a:ln/>
        </p:spPr>
        <p:txBody>
          <a:bodyPr/>
          <a:lstStyle>
            <a:lvl1pPr>
              <a:defRPr/>
            </a:lvl1pPr>
          </a:lstStyle>
          <a:p>
            <a:pPr>
              <a:defRPr/>
            </a:pPr>
            <a:r>
              <a:rPr lang="de-DE" smtClean="0"/>
              <a:t> October 2014 – IWaSP PowerPoint Guidelines.ppt</a:t>
            </a:r>
            <a:endParaRPr lang="de-DE" dirty="0"/>
          </a:p>
        </p:txBody>
      </p:sp>
      <p:sp>
        <p:nvSpPr>
          <p:cNvPr id="7" name="Oval 6"/>
          <p:cNvSpPr/>
          <p:nvPr userDrawn="1"/>
        </p:nvSpPr>
        <p:spPr bwMode="auto">
          <a:xfrm>
            <a:off x="3368824" y="2132856"/>
            <a:ext cx="3384376" cy="3384376"/>
          </a:xfrm>
          <a:prstGeom prst="ellipse">
            <a:avLst/>
          </a:prstGeom>
          <a:noFill/>
          <a:ln w="63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
                <a:schemeClr val="accent2"/>
              </a:buClr>
              <a:buSzTx/>
              <a:buFontTx/>
              <a:buNone/>
              <a:tabLst/>
            </a:pPr>
            <a:endParaRPr kumimoji="0" lang="en-GB" sz="1800" b="0" i="0" u="none" strike="noStrike" cap="none" normalizeH="0" baseline="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474583436"/>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Mit runden Bilder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Mastertitelformat bearbeiten</a:t>
            </a:r>
            <a:endParaRPr lang="de-DE" dirty="0"/>
          </a:p>
        </p:txBody>
      </p:sp>
      <p:sp>
        <p:nvSpPr>
          <p:cNvPr id="3" name="Rectangle 5"/>
          <p:cNvSpPr>
            <a:spLocks noGrp="1" noChangeArrowheads="1"/>
          </p:cNvSpPr>
          <p:nvPr>
            <p:ph type="sldNum" sz="quarter" idx="10"/>
          </p:nvPr>
        </p:nvSpPr>
        <p:spPr>
          <a:ln/>
        </p:spPr>
        <p:txBody>
          <a:bodyPr/>
          <a:lstStyle>
            <a:lvl1pPr>
              <a:defRPr/>
            </a:lvl1pPr>
          </a:lstStyle>
          <a:p>
            <a:pPr>
              <a:defRPr/>
            </a:pPr>
            <a:fld id="{F6975D03-251A-8441-85CE-BC5429BE50C3}" type="slidenum">
              <a:rPr lang="de-DE"/>
              <a:pPr>
                <a:defRPr/>
              </a:pPr>
              <a:t>‹Nr.›</a:t>
            </a:fld>
            <a:endParaRPr lang="de-DE" dirty="0"/>
          </a:p>
        </p:txBody>
      </p:sp>
      <p:sp>
        <p:nvSpPr>
          <p:cNvPr id="4" name="Rectangle 4"/>
          <p:cNvSpPr>
            <a:spLocks noGrp="1" noChangeArrowheads="1"/>
          </p:cNvSpPr>
          <p:nvPr>
            <p:ph type="dt" sz="half" idx="11"/>
          </p:nvPr>
        </p:nvSpPr>
        <p:spPr>
          <a:ln/>
        </p:spPr>
        <p:txBody>
          <a:bodyPr/>
          <a:lstStyle>
            <a:lvl1pPr>
              <a:defRPr/>
            </a:lvl1pPr>
          </a:lstStyle>
          <a:p>
            <a:pPr>
              <a:defRPr/>
            </a:pPr>
            <a:r>
              <a:rPr lang="de-DE" smtClean="0"/>
              <a:t> October 2014 – IWaSP PowerPoint Guidelines.ppt</a:t>
            </a:r>
            <a:endParaRPr lang="de-DE" dirty="0"/>
          </a:p>
        </p:txBody>
      </p:sp>
      <p:sp>
        <p:nvSpPr>
          <p:cNvPr id="7" name="Oval 6"/>
          <p:cNvSpPr/>
          <p:nvPr userDrawn="1"/>
        </p:nvSpPr>
        <p:spPr bwMode="auto">
          <a:xfrm>
            <a:off x="3368824" y="2132856"/>
            <a:ext cx="3384376" cy="3384376"/>
          </a:xfrm>
          <a:prstGeom prst="ellipse">
            <a:avLst/>
          </a:prstGeom>
          <a:noFill/>
          <a:ln w="63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
                <a:schemeClr val="accent2"/>
              </a:buClr>
              <a:buSzTx/>
              <a:buFontTx/>
              <a:buNone/>
              <a:tabLst/>
            </a:pPr>
            <a:endParaRPr kumimoji="0" lang="en-GB" sz="1800" b="0" i="0" u="none" strike="noStrike" cap="none" normalizeH="0" baseline="0">
              <a:ln>
                <a:noFill/>
              </a:ln>
              <a:solidFill>
                <a:schemeClr val="tx1"/>
              </a:solidFill>
              <a:effectLst/>
              <a:latin typeface="Arial" charset="0"/>
              <a:ea typeface="ＭＳ Ｐゴシック" charset="0"/>
            </a:endParaRPr>
          </a:p>
        </p:txBody>
      </p:sp>
      <p:sp>
        <p:nvSpPr>
          <p:cNvPr id="6" name="Bildplatzhalter 5"/>
          <p:cNvSpPr>
            <a:spLocks noGrp="1"/>
          </p:cNvSpPr>
          <p:nvPr>
            <p:ph type="pic" sz="quarter" idx="12"/>
          </p:nvPr>
        </p:nvSpPr>
        <p:spPr>
          <a:xfrm>
            <a:off x="6897216" y="1772816"/>
            <a:ext cx="3600531" cy="3599607"/>
          </a:xfrm>
          <a:prstGeom prst="ellipse">
            <a:avLst/>
          </a:prstGeom>
        </p:spPr>
        <p:txBody>
          <a:bodyPr/>
          <a:lstStyle/>
          <a:p>
            <a:r>
              <a:rPr lang="de-DE" dirty="0" smtClean="0"/>
              <a:t>Bild auf Platzhalter ziehen oder durch Klicken auf Symbol hinzufügen</a:t>
            </a:r>
            <a:endParaRPr lang="en-GB" dirty="0"/>
          </a:p>
        </p:txBody>
      </p:sp>
      <p:sp>
        <p:nvSpPr>
          <p:cNvPr id="9" name="Inhaltsplatzhalter 2"/>
          <p:cNvSpPr>
            <a:spLocks noGrp="1"/>
          </p:cNvSpPr>
          <p:nvPr>
            <p:ph idx="1"/>
          </p:nvPr>
        </p:nvSpPr>
        <p:spPr>
          <a:xfrm>
            <a:off x="488504" y="1628800"/>
            <a:ext cx="6336704" cy="4924400"/>
          </a:xfrm>
        </p:spPr>
        <p:txBody>
          <a:bodyPr/>
          <a:lstStyle/>
          <a:p>
            <a:pPr lvl="0"/>
            <a:r>
              <a:rPr lang="de-DE" noProof="0" dirty="0" smtClean="0"/>
              <a:t>Mastertextformat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en-GB" noProof="0" dirty="0"/>
          </a:p>
        </p:txBody>
      </p:sp>
      <p:sp>
        <p:nvSpPr>
          <p:cNvPr id="10" name="Bildplatzhalter 5"/>
          <p:cNvSpPr>
            <a:spLocks noGrp="1"/>
          </p:cNvSpPr>
          <p:nvPr>
            <p:ph type="pic" sz="quarter" idx="13"/>
          </p:nvPr>
        </p:nvSpPr>
        <p:spPr>
          <a:xfrm>
            <a:off x="632557" y="4941168"/>
            <a:ext cx="1600562" cy="1600150"/>
          </a:xfrm>
          <a:prstGeom prst="ellipse">
            <a:avLst/>
          </a:prstGeom>
        </p:spPr>
        <p:txBody>
          <a:bodyPr/>
          <a:lstStyle/>
          <a:p>
            <a:r>
              <a:rPr lang="de-DE" dirty="0" smtClean="0"/>
              <a:t>Bild auf Platzhalter ziehen oder durch Klicken auf Symbol hinzufügen</a:t>
            </a:r>
            <a:endParaRPr lang="en-GB" dirty="0"/>
          </a:p>
        </p:txBody>
      </p:sp>
    </p:spTree>
    <p:extLst>
      <p:ext uri="{BB962C8B-B14F-4D97-AF65-F5344CB8AC3E}">
        <p14:creationId xmlns:p14="http://schemas.microsoft.com/office/powerpoint/2010/main" val="3523415004"/>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730FD34D-385E-2C4B-BC21-D37C5B8E8B99}" type="slidenum">
              <a:rPr lang="de-DE"/>
              <a:pPr>
                <a:defRPr/>
              </a:pPr>
              <a:t>‹Nr.›</a:t>
            </a:fld>
            <a:endParaRPr lang="de-DE" dirty="0"/>
          </a:p>
        </p:txBody>
      </p:sp>
      <p:sp>
        <p:nvSpPr>
          <p:cNvPr id="3" name="Rectangle 4"/>
          <p:cNvSpPr>
            <a:spLocks noGrp="1" noChangeArrowheads="1"/>
          </p:cNvSpPr>
          <p:nvPr>
            <p:ph type="dt" sz="half" idx="11"/>
          </p:nvPr>
        </p:nvSpPr>
        <p:spPr>
          <a:ln/>
        </p:spPr>
        <p:txBody>
          <a:bodyPr/>
          <a:lstStyle>
            <a:lvl1pPr>
              <a:defRPr/>
            </a:lvl1pPr>
          </a:lstStyle>
          <a:p>
            <a:pPr>
              <a:defRPr/>
            </a:pPr>
            <a:r>
              <a:rPr lang="de-DE" smtClean="0"/>
              <a:t> October 2014 – IWaSP PowerPoint Guidelines.ppt</a:t>
            </a:r>
            <a:endParaRPr lang="de-DE" dirty="0"/>
          </a:p>
        </p:txBody>
      </p:sp>
    </p:spTree>
    <p:extLst>
      <p:ext uri="{BB962C8B-B14F-4D97-AF65-F5344CB8AC3E}">
        <p14:creationId xmlns:p14="http://schemas.microsoft.com/office/powerpoint/2010/main" val="2816033004"/>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3"/>
            </p:custDataLst>
            <p:extLst>
              <p:ext uri="{D42A27DB-BD31-4B8C-83A1-F6EECF244321}">
                <p14:modId xmlns:p14="http://schemas.microsoft.com/office/powerpoint/2010/main" val="37610213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1"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pic>
        <p:nvPicPr>
          <p:cNvPr id="4" name="Bild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4943" y="-7905"/>
            <a:ext cx="9920942" cy="6863465"/>
          </a:xfrm>
          <a:prstGeom prst="rect">
            <a:avLst/>
          </a:prstGeom>
        </p:spPr>
      </p:pic>
      <p:sp>
        <p:nvSpPr>
          <p:cNvPr id="100354" name="Rectangle 2"/>
          <p:cNvSpPr>
            <a:spLocks noGrp="1" noChangeArrowheads="1"/>
          </p:cNvSpPr>
          <p:nvPr>
            <p:ph type="body" idx="1"/>
          </p:nvPr>
        </p:nvSpPr>
        <p:spPr bwMode="gray">
          <a:xfrm>
            <a:off x="488504" y="1628800"/>
            <a:ext cx="9001000" cy="49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GB" noProof="0" dirty="0" smtClean="0"/>
              <a:t>Edit </a:t>
            </a:r>
            <a:r>
              <a:rPr lang="en-GB" noProof="0" dirty="0" err="1" smtClean="0"/>
              <a:t>Mastertextformat</a:t>
            </a:r>
            <a:endParaRPr lang="en-GB" noProof="0" dirty="0" smtClean="0"/>
          </a:p>
          <a:p>
            <a:pPr lvl="1"/>
            <a:r>
              <a:rPr lang="en-GB" noProof="0" dirty="0" smtClean="0"/>
              <a:t>Second Layer</a:t>
            </a:r>
          </a:p>
          <a:p>
            <a:pPr lvl="2"/>
            <a:r>
              <a:rPr lang="en-GB" noProof="0" dirty="0" smtClean="0"/>
              <a:t>Third Layer</a:t>
            </a:r>
          </a:p>
          <a:p>
            <a:pPr lvl="3"/>
            <a:r>
              <a:rPr lang="en-GB" noProof="0" dirty="0" smtClean="0"/>
              <a:t>Fourth Layer</a:t>
            </a:r>
          </a:p>
          <a:p>
            <a:pPr lvl="4"/>
            <a:r>
              <a:rPr lang="en-GB" noProof="0" dirty="0" smtClean="0"/>
              <a:t>Fifth Layer</a:t>
            </a:r>
            <a:endParaRPr lang="en-GB" noProof="0" dirty="0"/>
          </a:p>
        </p:txBody>
      </p:sp>
      <p:sp>
        <p:nvSpPr>
          <p:cNvPr id="100357" name="Rectangle 5"/>
          <p:cNvSpPr>
            <a:spLocks noGrp="1" noChangeArrowheads="1"/>
          </p:cNvSpPr>
          <p:nvPr>
            <p:ph type="sldNum" sz="quarter" idx="4"/>
          </p:nvPr>
        </p:nvSpPr>
        <p:spPr bwMode="gray">
          <a:xfrm>
            <a:off x="9129464" y="6553200"/>
            <a:ext cx="560513"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none" lIns="0" tIns="45720" rIns="0" bIns="45720" numCol="1" anchor="ctr" anchorCtr="0" compatLnSpc="1">
            <a:prstTxWarp prst="textNoShape">
              <a:avLst/>
            </a:prstTxWarp>
          </a:bodyPr>
          <a:lstStyle>
            <a:lvl1pPr algn="r">
              <a:spcBef>
                <a:spcPct val="50000"/>
              </a:spcBef>
              <a:buClrTx/>
              <a:defRPr sz="1200" b="1" i="0">
                <a:solidFill>
                  <a:srgbClr val="2260A8"/>
                </a:solidFill>
                <a:latin typeface="Calibri"/>
                <a:cs typeface="Calibri"/>
              </a:defRPr>
            </a:lvl1pPr>
          </a:lstStyle>
          <a:p>
            <a:pPr>
              <a:defRPr/>
            </a:pPr>
            <a:fld id="{61887E8A-04EC-0A44-89DA-36113A2E7601}" type="slidenum">
              <a:rPr lang="de-DE" smtClean="0"/>
              <a:pPr>
                <a:defRPr/>
              </a:pPr>
              <a:t>‹Nr.›</a:t>
            </a:fld>
            <a:endParaRPr lang="de-DE" dirty="0"/>
          </a:p>
        </p:txBody>
      </p:sp>
      <p:sp>
        <p:nvSpPr>
          <p:cNvPr id="1028" name="Rectangle 6"/>
          <p:cNvSpPr>
            <a:spLocks noGrp="1" noChangeArrowheads="1"/>
          </p:cNvSpPr>
          <p:nvPr>
            <p:ph type="title"/>
          </p:nvPr>
        </p:nvSpPr>
        <p:spPr bwMode="gray">
          <a:xfrm>
            <a:off x="495008" y="188640"/>
            <a:ext cx="762634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72000" rIns="91440" bIns="45720" numCol="1" anchor="b" anchorCtr="0" compatLnSpc="1">
            <a:prstTxWarp prst="textNoShape">
              <a:avLst/>
            </a:prstTxWarp>
          </a:bodyPr>
          <a:lstStyle/>
          <a:p>
            <a:pPr lvl="0"/>
            <a:r>
              <a:rPr lang="en-GB" dirty="0"/>
              <a:t>Edit </a:t>
            </a:r>
            <a:r>
              <a:rPr lang="en-GB" dirty="0" err="1" smtClean="0"/>
              <a:t>Mastertitle</a:t>
            </a:r>
            <a:endParaRPr lang="en-GB" dirty="0"/>
          </a:p>
        </p:txBody>
      </p:sp>
      <p:sp>
        <p:nvSpPr>
          <p:cNvPr id="13" name="Rectangle 4"/>
          <p:cNvSpPr>
            <a:spLocks noGrp="1" noChangeArrowheads="1"/>
          </p:cNvSpPr>
          <p:nvPr>
            <p:ph type="dt" sz="half" idx="2"/>
          </p:nvPr>
        </p:nvSpPr>
        <p:spPr bwMode="gray">
          <a:xfrm>
            <a:off x="5249614" y="6553200"/>
            <a:ext cx="387985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none" lIns="0" tIns="45720" rIns="0" bIns="45720" numCol="1" anchor="ctr" anchorCtr="0" compatLnSpc="1">
            <a:prstTxWarp prst="textNoShape">
              <a:avLst/>
            </a:prstTxWarp>
          </a:bodyPr>
          <a:lstStyle>
            <a:lvl1pPr algn="r">
              <a:spcBef>
                <a:spcPct val="50000"/>
              </a:spcBef>
              <a:buClrTx/>
              <a:defRPr sz="900" b="0" i="0">
                <a:solidFill>
                  <a:srgbClr val="505150"/>
                </a:solidFill>
                <a:latin typeface="Calibri" charset="0"/>
                <a:cs typeface="Calibri" charset="0"/>
              </a:defRPr>
            </a:lvl1pPr>
          </a:lstStyle>
          <a:p>
            <a:pPr>
              <a:defRPr/>
            </a:pPr>
            <a:r>
              <a:rPr lang="de-DE" smtClean="0"/>
              <a:t> October 2014 – IWaSP PowerPoint Guidelines.ppt</a:t>
            </a:r>
            <a:endParaRPr lang="de-DE" dirty="0"/>
          </a:p>
        </p:txBody>
      </p:sp>
      <p:sp>
        <p:nvSpPr>
          <p:cNvPr id="15" name="Oval 14"/>
          <p:cNvSpPr/>
          <p:nvPr/>
        </p:nvSpPr>
        <p:spPr bwMode="auto">
          <a:xfrm>
            <a:off x="8121352" y="-387424"/>
            <a:ext cx="2016224" cy="2016224"/>
          </a:xfrm>
          <a:prstGeom prst="ellipse">
            <a:avLst/>
          </a:prstGeom>
          <a:solidFill>
            <a:schemeClr val="bg1"/>
          </a:solidFill>
          <a:ln w="63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
                <a:schemeClr val="accent2"/>
              </a:buClr>
              <a:buSzTx/>
              <a:buFontTx/>
              <a:buNone/>
              <a:tabLst/>
            </a:pPr>
            <a:endParaRPr kumimoji="0" lang="de-DE" sz="1800" b="0" i="0" u="none" strike="noStrike" cap="none" normalizeH="0" baseline="0">
              <a:ln>
                <a:noFill/>
              </a:ln>
              <a:solidFill>
                <a:schemeClr val="tx1"/>
              </a:solidFill>
              <a:effectLst/>
              <a:latin typeface="Arial" charset="0"/>
              <a:ea typeface="ＭＳ Ｐゴシック" charset="0"/>
            </a:endParaRPr>
          </a:p>
        </p:txBody>
      </p:sp>
      <p:pic>
        <p:nvPicPr>
          <p:cNvPr id="16" name="Bild 15"/>
          <p:cNvPicPr>
            <a:picLocks noChangeAspect="1"/>
          </p:cNvPicPr>
          <p:nvPr/>
        </p:nvPicPr>
        <p:blipFill>
          <a:blip r:embed="rId17"/>
          <a:stretch>
            <a:fillRect/>
          </a:stretch>
        </p:blipFill>
        <p:spPr>
          <a:xfrm>
            <a:off x="8337376" y="188640"/>
            <a:ext cx="1368152" cy="824400"/>
          </a:xfrm>
          <a:prstGeom prst="rect">
            <a:avLst/>
          </a:prstGeom>
        </p:spPr>
      </p:pic>
    </p:spTree>
  </p:cSld>
  <p:clrMap bg1="lt1" tx1="dk1" bg2="lt2" tx2="dk2" accent1="accent1" accent2="accent2" accent3="accent3" accent4="accent4" accent5="accent5" accent6="accent6" hlink="hlink" folHlink="folHlink"/>
  <p:sldLayoutIdLst>
    <p:sldLayoutId id="2147484341" r:id="rId1"/>
    <p:sldLayoutId id="2147484342" r:id="rId2"/>
    <p:sldLayoutId id="2147484345" r:id="rId3"/>
    <p:sldLayoutId id="2147484346" r:id="rId4"/>
    <p:sldLayoutId id="2147484347" r:id="rId5"/>
    <p:sldLayoutId id="2147484336" r:id="rId6"/>
    <p:sldLayoutId id="2147484337" r:id="rId7"/>
    <p:sldLayoutId id="2147484344" r:id="rId8"/>
    <p:sldLayoutId id="2147484338" r:id="rId9"/>
    <p:sldLayoutId id="2147484348" r:id="rId10"/>
  </p:sldLayoutIdLst>
  <p:transition/>
  <p:timing>
    <p:tnLst>
      <p:par>
        <p:cTn id="1" dur="indefinite" restart="never" nodeType="tmRoot"/>
      </p:par>
    </p:tnLst>
  </p:timing>
  <p:hf hdr="0" ftr="0"/>
  <p:txStyles>
    <p:titleStyle>
      <a:lvl1pPr algn="l" rtl="0" eaLnBrk="1" fontAlgn="base" hangingPunct="1">
        <a:lnSpc>
          <a:spcPct val="90000"/>
        </a:lnSpc>
        <a:spcBef>
          <a:spcPct val="0"/>
        </a:spcBef>
        <a:spcAft>
          <a:spcPct val="0"/>
        </a:spcAft>
        <a:defRPr kumimoji="1" sz="2800" b="1">
          <a:solidFill>
            <a:srgbClr val="2260A8"/>
          </a:solidFill>
          <a:latin typeface="Calibri"/>
          <a:ea typeface="ＭＳ Ｐゴシック" charset="0"/>
          <a:cs typeface="ＭＳ Ｐゴシック" charset="0"/>
        </a:defRPr>
      </a:lvl1pPr>
      <a:lvl2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2pPr>
      <a:lvl3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3pPr>
      <a:lvl4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4pPr>
      <a:lvl5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kumimoji="1" sz="2800" b="1">
          <a:solidFill>
            <a:srgbClr val="FFFFFF"/>
          </a:solidFill>
          <a:latin typeface="Arial" charset="0"/>
          <a:ea typeface="ＭＳ Ｐゴシック" charset="0"/>
        </a:defRPr>
      </a:lvl6pPr>
      <a:lvl7pPr marL="914400" algn="l" rtl="0" eaLnBrk="1" fontAlgn="base" hangingPunct="1">
        <a:spcBef>
          <a:spcPct val="0"/>
        </a:spcBef>
        <a:spcAft>
          <a:spcPct val="0"/>
        </a:spcAft>
        <a:defRPr kumimoji="1" sz="2800" b="1">
          <a:solidFill>
            <a:srgbClr val="FFFFFF"/>
          </a:solidFill>
          <a:latin typeface="Arial" charset="0"/>
          <a:ea typeface="ＭＳ Ｐゴシック" charset="0"/>
        </a:defRPr>
      </a:lvl7pPr>
      <a:lvl8pPr marL="1371600" algn="l" rtl="0" eaLnBrk="1" fontAlgn="base" hangingPunct="1">
        <a:spcBef>
          <a:spcPct val="0"/>
        </a:spcBef>
        <a:spcAft>
          <a:spcPct val="0"/>
        </a:spcAft>
        <a:defRPr kumimoji="1" sz="2800" b="1">
          <a:solidFill>
            <a:srgbClr val="FFFFFF"/>
          </a:solidFill>
          <a:latin typeface="Arial" charset="0"/>
          <a:ea typeface="ＭＳ Ｐゴシック" charset="0"/>
        </a:defRPr>
      </a:lvl8pPr>
      <a:lvl9pPr marL="1828800" algn="l" rtl="0" eaLnBrk="1" fontAlgn="base" hangingPunct="1">
        <a:spcBef>
          <a:spcPct val="0"/>
        </a:spcBef>
        <a:spcAft>
          <a:spcPct val="0"/>
        </a:spcAft>
        <a:defRPr kumimoji="1" sz="2800" b="1">
          <a:solidFill>
            <a:srgbClr val="FFFFFF"/>
          </a:solidFill>
          <a:latin typeface="Arial" charset="0"/>
          <a:ea typeface="ＭＳ Ｐゴシック" charset="0"/>
        </a:defRPr>
      </a:lvl9pPr>
    </p:titleStyle>
    <p:bodyStyle>
      <a:lvl1pPr marL="342900" indent="-342900" algn="l" defTabSz="895350" rtl="0" eaLnBrk="1" fontAlgn="base" hangingPunct="1">
        <a:spcBef>
          <a:spcPct val="30000"/>
        </a:spcBef>
        <a:spcAft>
          <a:spcPct val="0"/>
        </a:spcAft>
        <a:buClr>
          <a:schemeClr val="accent2"/>
        </a:buClr>
        <a:defRPr kumimoji="1" sz="2400" b="1" i="0">
          <a:solidFill>
            <a:srgbClr val="444D54"/>
          </a:solidFill>
          <a:latin typeface="Cambria"/>
          <a:ea typeface="ＭＳ Ｐゴシック" charset="0"/>
          <a:cs typeface="Cambria"/>
        </a:defRPr>
      </a:lvl1pPr>
      <a:lvl2pPr marL="742950" indent="-733425" algn="l" defTabSz="895350" rtl="0" eaLnBrk="1" fontAlgn="base" hangingPunct="1">
        <a:spcBef>
          <a:spcPct val="30000"/>
        </a:spcBef>
        <a:spcAft>
          <a:spcPct val="0"/>
        </a:spcAft>
        <a:buClr>
          <a:srgbClr val="FFFFFF"/>
        </a:buClr>
        <a:defRPr kumimoji="1">
          <a:solidFill>
            <a:srgbClr val="444D54"/>
          </a:solidFill>
          <a:latin typeface="Cambria"/>
          <a:ea typeface="ＭＳ Ｐゴシック" charset="0"/>
          <a:cs typeface="Cambria"/>
        </a:defRPr>
      </a:lvl2pPr>
      <a:lvl3pPr marL="529200" indent="-279400" algn="l" defTabSz="895350" rtl="0" eaLnBrk="1" fontAlgn="base" hangingPunct="1">
        <a:spcBef>
          <a:spcPct val="30000"/>
        </a:spcBef>
        <a:spcAft>
          <a:spcPct val="0"/>
        </a:spcAft>
        <a:buClr>
          <a:srgbClr val="082957"/>
        </a:buClr>
        <a:buSzPct val="100000"/>
        <a:buFont typeface="Arial" charset="0"/>
        <a:buChar char="•"/>
        <a:defRPr kumimoji="1">
          <a:solidFill>
            <a:srgbClr val="444D54"/>
          </a:solidFill>
          <a:latin typeface="Cambria"/>
          <a:ea typeface="ＭＳ Ｐゴシック" charset="0"/>
          <a:cs typeface="Cambria"/>
        </a:defRPr>
      </a:lvl3pPr>
      <a:lvl4pPr marL="828000" indent="-280800" algn="l" defTabSz="895350" rtl="0" eaLnBrk="1" fontAlgn="base" hangingPunct="1">
        <a:spcBef>
          <a:spcPct val="30000"/>
        </a:spcBef>
        <a:spcAft>
          <a:spcPct val="0"/>
        </a:spcAft>
        <a:buClr>
          <a:srgbClr val="082957"/>
        </a:buClr>
        <a:buChar char="–"/>
        <a:defRPr kumimoji="1">
          <a:solidFill>
            <a:srgbClr val="444D54"/>
          </a:solidFill>
          <a:latin typeface="Cambria"/>
          <a:ea typeface="ＭＳ Ｐゴシック" charset="0"/>
          <a:cs typeface="Cambria"/>
        </a:defRPr>
      </a:lvl4pPr>
      <a:lvl5pPr marL="1116000" indent="-282575" algn="l" defTabSz="895350" rtl="0" eaLnBrk="1" fontAlgn="base" hangingPunct="1">
        <a:spcBef>
          <a:spcPct val="30000"/>
        </a:spcBef>
        <a:spcAft>
          <a:spcPct val="0"/>
        </a:spcAft>
        <a:buClr>
          <a:srgbClr val="082957"/>
        </a:buClr>
        <a:buSzPct val="100000"/>
        <a:buFont typeface="Arial" charset="0"/>
        <a:buChar char="•"/>
        <a:defRPr kumimoji="1">
          <a:solidFill>
            <a:srgbClr val="444D54"/>
          </a:solidFill>
          <a:latin typeface="Cambria"/>
          <a:ea typeface="ＭＳ Ｐゴシック" charset="0"/>
          <a:cs typeface="Cambria"/>
        </a:defRPr>
      </a:lvl5pPr>
      <a:lvl6pPr marL="2170113" indent="-282575" algn="l" defTabSz="895350" rtl="0" eaLnBrk="1" fontAlgn="base" hangingPunct="1">
        <a:spcBef>
          <a:spcPct val="30000"/>
        </a:spcBef>
        <a:spcAft>
          <a:spcPct val="0"/>
        </a:spcAft>
        <a:buClr>
          <a:srgbClr val="8C8C8C"/>
        </a:buClr>
        <a:buSzPct val="100000"/>
        <a:buFont typeface="Webdings" charset="0"/>
        <a:buChar char="4"/>
        <a:defRPr kumimoji="1">
          <a:solidFill>
            <a:srgbClr val="2B5999"/>
          </a:solidFill>
          <a:latin typeface="+mn-lt"/>
          <a:ea typeface="+mn-ea"/>
        </a:defRPr>
      </a:lvl6pPr>
      <a:lvl7pPr marL="2627313" indent="-282575" algn="l" defTabSz="895350" rtl="0" eaLnBrk="1" fontAlgn="base" hangingPunct="1">
        <a:spcBef>
          <a:spcPct val="30000"/>
        </a:spcBef>
        <a:spcAft>
          <a:spcPct val="0"/>
        </a:spcAft>
        <a:buClr>
          <a:srgbClr val="8C8C8C"/>
        </a:buClr>
        <a:buSzPct val="100000"/>
        <a:buFont typeface="Webdings" charset="0"/>
        <a:buChar char="4"/>
        <a:defRPr kumimoji="1">
          <a:solidFill>
            <a:srgbClr val="2B5999"/>
          </a:solidFill>
          <a:latin typeface="+mn-lt"/>
          <a:ea typeface="+mn-ea"/>
        </a:defRPr>
      </a:lvl7pPr>
      <a:lvl8pPr marL="3084513" indent="-282575" algn="l" defTabSz="895350" rtl="0" eaLnBrk="1" fontAlgn="base" hangingPunct="1">
        <a:spcBef>
          <a:spcPct val="30000"/>
        </a:spcBef>
        <a:spcAft>
          <a:spcPct val="0"/>
        </a:spcAft>
        <a:buClr>
          <a:srgbClr val="8C8C8C"/>
        </a:buClr>
        <a:buSzPct val="100000"/>
        <a:buFont typeface="Webdings" charset="0"/>
        <a:buChar char="4"/>
        <a:defRPr kumimoji="1">
          <a:solidFill>
            <a:srgbClr val="2B5999"/>
          </a:solidFill>
          <a:latin typeface="+mn-lt"/>
          <a:ea typeface="+mn-ea"/>
        </a:defRPr>
      </a:lvl8pPr>
      <a:lvl9pPr marL="3541713" indent="-282575" algn="l" defTabSz="895350" rtl="0" eaLnBrk="1" fontAlgn="base" hangingPunct="1">
        <a:spcBef>
          <a:spcPct val="30000"/>
        </a:spcBef>
        <a:spcAft>
          <a:spcPct val="0"/>
        </a:spcAft>
        <a:buClr>
          <a:srgbClr val="8C8C8C"/>
        </a:buClr>
        <a:buSzPct val="100000"/>
        <a:buFont typeface="Webdings" charset="0"/>
        <a:buChar char="4"/>
        <a:defRPr kumimoji="1">
          <a:solidFill>
            <a:srgbClr val="2B5999"/>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oleObject" Target="../embeddings/oleObject10.bin"/><Relationship Id="rId5" Type="http://schemas.openxmlformats.org/officeDocument/2006/relationships/notesSlide" Target="../notesSlides/notesSlide10.xml"/><Relationship Id="rId4"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10.png"/><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oleObject" Target="../embeddings/oleObject11.bin"/><Relationship Id="rId5" Type="http://schemas.openxmlformats.org/officeDocument/2006/relationships/notesSlide" Target="../notesSlides/notesSlide11.xml"/><Relationship Id="rId4"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4.xml"/><Relationship Id="rId7" Type="http://schemas.openxmlformats.org/officeDocument/2006/relationships/image" Target="../media/image6.emf"/><Relationship Id="rId12" Type="http://schemas.openxmlformats.org/officeDocument/2006/relationships/image" Target="../media/image9.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8.png"/><Relationship Id="rId5" Type="http://schemas.openxmlformats.org/officeDocument/2006/relationships/notesSlide" Target="../notesSlides/notesSlide2.xml"/><Relationship Id="rId10" Type="http://schemas.openxmlformats.org/officeDocument/2006/relationships/image" Target="../media/image7.png"/><Relationship Id="rId4" Type="http://schemas.openxmlformats.org/officeDocument/2006/relationships/slideLayout" Target="../slideLayouts/slideLayout10.xml"/><Relationship Id="rId9" Type="http://schemas.openxmlformats.org/officeDocument/2006/relationships/image" Target="../media/image5.w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0.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notesSlide" Target="../notesSlides/notesSlide4.xml"/><Relationship Id="rId4"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8.xml"/><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oleObject" Target="../embeddings/oleObject5.bin"/><Relationship Id="rId11" Type="http://schemas.openxmlformats.org/officeDocument/2006/relationships/image" Target="../media/image15.png"/><Relationship Id="rId5" Type="http://schemas.openxmlformats.org/officeDocument/2006/relationships/notesSlide" Target="../notesSlides/notesSlide5.xml"/><Relationship Id="rId10" Type="http://schemas.openxmlformats.org/officeDocument/2006/relationships/image" Target="../media/image14.png"/><Relationship Id="rId4" Type="http://schemas.openxmlformats.org/officeDocument/2006/relationships/slideLayout" Target="../slideLayouts/slideLayout10.xml"/><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0.xml"/><Relationship Id="rId7" Type="http://schemas.openxmlformats.org/officeDocument/2006/relationships/image" Target="../media/image11.png"/><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notesSlide" Target="../notesSlides/notesSlide6.xml"/><Relationship Id="rId4"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8.png"/><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notesSlide" Target="../notesSlides/notesSlide7.xml"/><Relationship Id="rId4"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14.xml"/><Relationship Id="rId7" Type="http://schemas.openxmlformats.org/officeDocument/2006/relationships/image" Target="../media/image19.png"/><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notesSlide" Target="../notesSlides/notesSlide8.xml"/><Relationship Id="rId10" Type="http://schemas.openxmlformats.org/officeDocument/2006/relationships/image" Target="../media/image8.png"/><Relationship Id="rId4" Type="http://schemas.openxmlformats.org/officeDocument/2006/relationships/slideLayout" Target="../slideLayouts/slideLayout10.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6.xml"/><Relationship Id="rId7" Type="http://schemas.openxmlformats.org/officeDocument/2006/relationships/image" Target="../media/image20.png"/><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oleObject" Target="../embeddings/oleObject9.bin"/><Relationship Id="rId5" Type="http://schemas.openxmlformats.org/officeDocument/2006/relationships/notesSlide" Target="../notesSlides/notesSlide9.xml"/><Relationship Id="rId4"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el 5"/>
          <p:cNvSpPr>
            <a:spLocks noGrp="1"/>
          </p:cNvSpPr>
          <p:nvPr>
            <p:ph type="ctrTitle"/>
          </p:nvPr>
        </p:nvSpPr>
        <p:spPr>
          <a:xfrm>
            <a:off x="488504" y="44624"/>
            <a:ext cx="7848872" cy="1080120"/>
          </a:xfrm>
        </p:spPr>
        <p:txBody>
          <a:bodyPr/>
          <a:lstStyle/>
          <a:p>
            <a:pPr>
              <a:lnSpc>
                <a:spcPct val="80000"/>
              </a:lnSpc>
            </a:pPr>
            <a:r>
              <a:rPr lang="de-DE" dirty="0" smtClean="0">
                <a:latin typeface="Calibri" charset="0"/>
                <a:cs typeface="Calibri" charset="0"/>
              </a:rPr>
              <a:t>MARKET SCAN</a:t>
            </a:r>
            <a:endParaRPr lang="en-GB" b="0" dirty="0">
              <a:latin typeface="Calibri" charset="0"/>
              <a:cs typeface="Calibri" charset="0"/>
            </a:endParaRPr>
          </a:p>
        </p:txBody>
      </p:sp>
      <p:pic>
        <p:nvPicPr>
          <p:cNvPr id="3" name="Bildplatzhalter 2" descr="shutterstock_121527070_titel.jpg"/>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6160" b="16160"/>
          <a:stretch>
            <a:fillRect/>
          </a:stretch>
        </p:blipFill>
        <p:spPr/>
      </p:pic>
      <p:sp>
        <p:nvSpPr>
          <p:cNvPr id="4" name="Untertitel 3"/>
          <p:cNvSpPr>
            <a:spLocks noGrp="1"/>
          </p:cNvSpPr>
          <p:nvPr>
            <p:ph type="subTitle" idx="1"/>
          </p:nvPr>
        </p:nvSpPr>
        <p:spPr/>
        <p:txBody>
          <a:bodyPr/>
          <a:lstStyle/>
          <a:p>
            <a:endParaRPr lang="de-DE" sz="2400" dirty="0"/>
          </a:p>
        </p:txBody>
      </p:sp>
    </p:spTree>
    <p:extLst>
      <p:ext uri="{BB962C8B-B14F-4D97-AF65-F5344CB8AC3E}">
        <p14:creationId xmlns:p14="http://schemas.microsoft.com/office/powerpoint/2010/main" val="392994692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1" name="Rectangle 276" hidden="1"/>
          <p:cNvGraphicFramePr>
            <a:graphicFrameLocks/>
          </p:cNvGraphicFramePr>
          <p:nvPr>
            <p:custDataLst>
              <p:tags r:id="rId2"/>
            </p:custDataLst>
            <p:extLst/>
          </p:nvPr>
        </p:nvGraphicFramePr>
        <p:xfrm>
          <a:off x="0" y="0"/>
          <a:ext cx="171979" cy="158750"/>
        </p:xfrm>
        <a:graphic>
          <a:graphicData uri="http://schemas.openxmlformats.org/presentationml/2006/ole">
            <mc:AlternateContent xmlns:mc="http://schemas.openxmlformats.org/markup-compatibility/2006">
              <mc:Choice xmlns:v="urn:schemas-microsoft-com:vml" Requires="v">
                <p:oleObj spid="_x0000_s47350" name="think-cell Slide" r:id="rId6" imgW="0" imgH="0" progId="TCLayout.ActiveDocument.1">
                  <p:embed/>
                </p:oleObj>
              </mc:Choice>
              <mc:Fallback>
                <p:oleObj name="think-cell Slide" r:id="rId6"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71979"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AcnActionTitle_ID_78"/>
          <p:cNvSpPr txBox="1">
            <a:spLocks/>
          </p:cNvSpPr>
          <p:nvPr>
            <p:custDataLst>
              <p:tags r:id="rId3"/>
            </p:custDataLst>
          </p:nvPr>
        </p:nvSpPr>
        <p:spPr bwMode="gray">
          <a:xfrm>
            <a:off x="488504" y="116632"/>
            <a:ext cx="8889604"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72000" rIns="91440" bIns="45720" numCol="1" anchor="t" anchorCtr="0" compatLnSpc="1">
            <a:prstTxWarp prst="textNoShape">
              <a:avLst/>
            </a:prstTxWarp>
            <a:noAutofit/>
          </a:bodyPr>
          <a:lstStyle>
            <a:lvl1pPr algn="l" rtl="0" eaLnBrk="1" fontAlgn="base" hangingPunct="1">
              <a:lnSpc>
                <a:spcPct val="100000"/>
              </a:lnSpc>
              <a:spcBef>
                <a:spcPct val="0"/>
              </a:spcBef>
              <a:spcAft>
                <a:spcPct val="0"/>
              </a:spcAft>
              <a:defRPr kumimoji="1" sz="2800" b="0">
                <a:solidFill>
                  <a:schemeClr val="tx1"/>
                </a:solidFill>
                <a:latin typeface="Calibri"/>
                <a:ea typeface="ＭＳ Ｐゴシック" charset="0"/>
                <a:cs typeface="ＭＳ Ｐゴシック" charset="0"/>
              </a:defRPr>
            </a:lvl1pPr>
            <a:lvl2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2pPr>
            <a:lvl3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3pPr>
            <a:lvl4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4pPr>
            <a:lvl5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kumimoji="1" sz="2800" b="1">
                <a:solidFill>
                  <a:srgbClr val="FFFFFF"/>
                </a:solidFill>
                <a:latin typeface="Arial" charset="0"/>
                <a:ea typeface="ＭＳ Ｐゴシック" charset="0"/>
              </a:defRPr>
            </a:lvl6pPr>
            <a:lvl7pPr marL="914400" algn="l" rtl="0" eaLnBrk="1" fontAlgn="base" hangingPunct="1">
              <a:spcBef>
                <a:spcPct val="0"/>
              </a:spcBef>
              <a:spcAft>
                <a:spcPct val="0"/>
              </a:spcAft>
              <a:defRPr kumimoji="1" sz="2800" b="1">
                <a:solidFill>
                  <a:srgbClr val="FFFFFF"/>
                </a:solidFill>
                <a:latin typeface="Arial" charset="0"/>
                <a:ea typeface="ＭＳ Ｐゴシック" charset="0"/>
              </a:defRPr>
            </a:lvl7pPr>
            <a:lvl8pPr marL="1371600" algn="l" rtl="0" eaLnBrk="1" fontAlgn="base" hangingPunct="1">
              <a:spcBef>
                <a:spcPct val="0"/>
              </a:spcBef>
              <a:spcAft>
                <a:spcPct val="0"/>
              </a:spcAft>
              <a:defRPr kumimoji="1" sz="2800" b="1">
                <a:solidFill>
                  <a:srgbClr val="FFFFFF"/>
                </a:solidFill>
                <a:latin typeface="Arial" charset="0"/>
                <a:ea typeface="ＭＳ Ｐゴシック" charset="0"/>
              </a:defRPr>
            </a:lvl8pPr>
            <a:lvl9pPr marL="1828800" algn="l" rtl="0" eaLnBrk="1" fontAlgn="base" hangingPunct="1">
              <a:spcBef>
                <a:spcPct val="0"/>
              </a:spcBef>
              <a:spcAft>
                <a:spcPct val="0"/>
              </a:spcAft>
              <a:defRPr kumimoji="1" sz="2800" b="1">
                <a:solidFill>
                  <a:srgbClr val="FFFFFF"/>
                </a:solidFill>
                <a:latin typeface="Arial" charset="0"/>
                <a:ea typeface="ＭＳ Ｐゴシック" charset="0"/>
              </a:defRPr>
            </a:lvl9pPr>
          </a:lstStyle>
          <a:p>
            <a:pPr>
              <a:buClrTx/>
            </a:pPr>
            <a:r>
              <a:rPr lang="en-GB" altLang="en-US" b="1" kern="0" dirty="0" smtClean="0">
                <a:solidFill>
                  <a:srgbClr val="2260A8"/>
                </a:solidFill>
              </a:rPr>
              <a:t>1 Pager</a:t>
            </a:r>
            <a:endParaRPr lang="en-GB" altLang="en-US" b="1" kern="0" dirty="0">
              <a:solidFill>
                <a:srgbClr val="2260A8"/>
              </a:solidFill>
            </a:endParaRPr>
          </a:p>
        </p:txBody>
      </p:sp>
      <p:sp>
        <p:nvSpPr>
          <p:cNvPr id="2" name="TextBox 1"/>
          <p:cNvSpPr txBox="1"/>
          <p:nvPr/>
        </p:nvSpPr>
        <p:spPr>
          <a:xfrm>
            <a:off x="416496" y="620688"/>
            <a:ext cx="5816911" cy="338554"/>
          </a:xfrm>
          <a:prstGeom prst="rect">
            <a:avLst/>
          </a:prstGeom>
          <a:noFill/>
        </p:spPr>
        <p:txBody>
          <a:bodyPr wrap="square" rtlCol="0">
            <a:spAutoFit/>
          </a:bodyPr>
          <a:lstStyle/>
          <a:p>
            <a:pPr algn="l"/>
            <a:r>
              <a:rPr lang="en-US" sz="1600" dirty="0" smtClean="0">
                <a:solidFill>
                  <a:schemeClr val="tx2"/>
                </a:solidFill>
                <a:latin typeface="+mj-lt"/>
              </a:rPr>
              <a:t>Company overview as a preparation for the meeting </a:t>
            </a:r>
            <a:endParaRPr lang="en-US" sz="1600" dirty="0">
              <a:solidFill>
                <a:schemeClr val="tx2"/>
              </a:solidFill>
              <a:latin typeface="+mj-lt"/>
            </a:endParaRPr>
          </a:p>
        </p:txBody>
      </p:sp>
      <p:sp>
        <p:nvSpPr>
          <p:cNvPr id="5" name="Rectangle 4"/>
          <p:cNvSpPr/>
          <p:nvPr/>
        </p:nvSpPr>
        <p:spPr bwMode="auto">
          <a:xfrm>
            <a:off x="416496" y="1484784"/>
            <a:ext cx="9145016" cy="936104"/>
          </a:xfrm>
          <a:prstGeom prst="rect">
            <a:avLst/>
          </a:prstGeom>
          <a:solidFill>
            <a:schemeClr val="tx1">
              <a:lumMod val="10000"/>
              <a:lumOff val="90000"/>
            </a:schemeClr>
          </a:solidFill>
          <a:ln w="6350">
            <a:solidFill>
              <a:schemeClr val="accent1"/>
            </a:solidFill>
            <a:miter lim="800000"/>
            <a:headEnd/>
            <a:tailEnd/>
          </a:ln>
          <a:effectLst/>
        </p:spPr>
        <p:txBody>
          <a:bodyPr wrap="none" lIns="45720" rIns="45720" rtlCol="0" anchor="t"/>
          <a:lstStyle/>
          <a:p>
            <a:pPr algn="l" eaLnBrk="0" hangingPunct="0">
              <a:spcBef>
                <a:spcPts val="100"/>
              </a:spcBef>
              <a:spcAft>
                <a:spcPts val="100"/>
              </a:spcAft>
            </a:pPr>
            <a:r>
              <a:rPr lang="en-US" sz="1400" b="1" dirty="0" smtClean="0">
                <a:latin typeface="+mj-lt"/>
              </a:rPr>
              <a:t>BUSINESS INFORMATION </a:t>
            </a:r>
            <a:r>
              <a:rPr lang="en-US" sz="1200" dirty="0" smtClean="0">
                <a:solidFill>
                  <a:schemeClr val="tx2"/>
                </a:solidFill>
                <a:latin typeface="+mj-lt"/>
              </a:rPr>
              <a:t>(origin, head quarter  industry, key sector, place of operations in study country, size of operation, </a:t>
            </a:r>
          </a:p>
          <a:p>
            <a:pPr algn="l" eaLnBrk="0" hangingPunct="0">
              <a:spcBef>
                <a:spcPts val="100"/>
              </a:spcBef>
              <a:spcAft>
                <a:spcPts val="100"/>
              </a:spcAft>
            </a:pPr>
            <a:r>
              <a:rPr lang="en-US" sz="1200" dirty="0" smtClean="0">
                <a:solidFill>
                  <a:schemeClr val="tx2"/>
                </a:solidFill>
                <a:latin typeface="+mj-lt"/>
              </a:rPr>
              <a:t>water intensive or not, water basin they operate on, water use data)</a:t>
            </a:r>
            <a:endParaRPr lang="nl-NL" sz="1200" dirty="0">
              <a:solidFill>
                <a:schemeClr val="tx2"/>
              </a:solidFill>
              <a:latin typeface="+mj-lt"/>
            </a:endParaRPr>
          </a:p>
        </p:txBody>
      </p:sp>
      <p:sp>
        <p:nvSpPr>
          <p:cNvPr id="6" name="Rectangle 5"/>
          <p:cNvSpPr/>
          <p:nvPr/>
        </p:nvSpPr>
        <p:spPr bwMode="auto">
          <a:xfrm>
            <a:off x="5097015" y="389418"/>
            <a:ext cx="2708742" cy="736864"/>
          </a:xfrm>
          <a:prstGeom prst="rect">
            <a:avLst/>
          </a:prstGeom>
          <a:solidFill>
            <a:schemeClr val="tx1">
              <a:lumMod val="10000"/>
              <a:lumOff val="90000"/>
            </a:schemeClr>
          </a:solidFill>
          <a:ln w="6350">
            <a:solidFill>
              <a:schemeClr val="tx1"/>
            </a:solidFill>
            <a:miter lim="800000"/>
            <a:headEnd/>
            <a:tailEnd/>
          </a:ln>
          <a:effectLst/>
        </p:spPr>
        <p:txBody>
          <a:bodyPr wrap="none" lIns="45720" rIns="45720" rtlCol="0" anchor="t"/>
          <a:lstStyle/>
          <a:p>
            <a:pPr algn="l" eaLnBrk="0" hangingPunct="0">
              <a:spcBef>
                <a:spcPts val="100"/>
              </a:spcBef>
              <a:spcAft>
                <a:spcPts val="100"/>
              </a:spcAft>
            </a:pPr>
            <a:r>
              <a:rPr lang="en-US" sz="1400" b="1" dirty="0">
                <a:latin typeface="+mj-lt"/>
              </a:rPr>
              <a:t>NAME &amp; LOGO </a:t>
            </a:r>
            <a:r>
              <a:rPr lang="en-US" sz="1200" dirty="0">
                <a:solidFill>
                  <a:schemeClr val="tx2"/>
                </a:solidFill>
                <a:latin typeface="+mj-lt"/>
              </a:rPr>
              <a:t>(name </a:t>
            </a:r>
            <a:r>
              <a:rPr lang="en-US" sz="1200" dirty="0" smtClean="0">
                <a:solidFill>
                  <a:schemeClr val="tx2"/>
                </a:solidFill>
                <a:latin typeface="+mj-lt"/>
              </a:rPr>
              <a:t>will replace </a:t>
            </a:r>
          </a:p>
          <a:p>
            <a:pPr algn="l" eaLnBrk="0" hangingPunct="0">
              <a:spcBef>
                <a:spcPts val="100"/>
              </a:spcBef>
              <a:spcAft>
                <a:spcPts val="100"/>
              </a:spcAft>
            </a:pPr>
            <a:r>
              <a:rPr lang="en-US" sz="1200" dirty="0" smtClean="0">
                <a:solidFill>
                  <a:schemeClr val="tx2"/>
                </a:solidFill>
                <a:latin typeface="+mj-lt"/>
              </a:rPr>
              <a:t>“1 Pager”, Logo of the company – mother</a:t>
            </a:r>
          </a:p>
          <a:p>
            <a:pPr algn="l" eaLnBrk="0" hangingPunct="0">
              <a:spcBef>
                <a:spcPts val="100"/>
              </a:spcBef>
              <a:spcAft>
                <a:spcPts val="100"/>
              </a:spcAft>
            </a:pPr>
            <a:r>
              <a:rPr lang="en-US" sz="1200" dirty="0" smtClean="0">
                <a:solidFill>
                  <a:schemeClr val="tx2"/>
                </a:solidFill>
                <a:latin typeface="+mj-lt"/>
              </a:rPr>
              <a:t>company &amp; local company for example) </a:t>
            </a:r>
            <a:endParaRPr lang="nl-NL" sz="1200" dirty="0">
              <a:solidFill>
                <a:schemeClr val="tx2"/>
              </a:solidFill>
              <a:latin typeface="+mj-lt"/>
            </a:endParaRPr>
          </a:p>
        </p:txBody>
      </p:sp>
      <p:sp>
        <p:nvSpPr>
          <p:cNvPr id="11" name="Rectangle 10"/>
          <p:cNvSpPr/>
          <p:nvPr/>
        </p:nvSpPr>
        <p:spPr bwMode="auto">
          <a:xfrm>
            <a:off x="416539" y="3651158"/>
            <a:ext cx="9145016" cy="936104"/>
          </a:xfrm>
          <a:prstGeom prst="rect">
            <a:avLst/>
          </a:prstGeom>
          <a:solidFill>
            <a:schemeClr val="tx1">
              <a:lumMod val="10000"/>
              <a:lumOff val="90000"/>
            </a:schemeClr>
          </a:solidFill>
          <a:ln w="6350">
            <a:solidFill>
              <a:schemeClr val="accent1"/>
            </a:solidFill>
            <a:miter lim="800000"/>
            <a:headEnd/>
            <a:tailEnd/>
          </a:ln>
          <a:effectLst/>
        </p:spPr>
        <p:txBody>
          <a:bodyPr wrap="none" lIns="45720" rIns="45720" rtlCol="0" anchor="t"/>
          <a:lstStyle/>
          <a:p>
            <a:pPr algn="l" eaLnBrk="0" hangingPunct="0">
              <a:spcBef>
                <a:spcPts val="100"/>
              </a:spcBef>
              <a:spcAft>
                <a:spcPts val="100"/>
              </a:spcAft>
            </a:pPr>
            <a:r>
              <a:rPr lang="en-US" sz="1400" b="1" dirty="0" smtClean="0">
                <a:latin typeface="+mj-lt"/>
              </a:rPr>
              <a:t>MAIN RISKS, ISSUES AND OPPORTUNITIES </a:t>
            </a:r>
            <a:r>
              <a:rPr lang="en-US" sz="1200" dirty="0" smtClean="0">
                <a:solidFill>
                  <a:schemeClr val="tx2"/>
                </a:solidFill>
                <a:latin typeface="+mj-lt"/>
              </a:rPr>
              <a:t>(What are currently the main challenges they are facing, what works well in regards to water</a:t>
            </a:r>
          </a:p>
          <a:p>
            <a:pPr algn="l" eaLnBrk="0" hangingPunct="0">
              <a:spcBef>
                <a:spcPts val="100"/>
              </a:spcBef>
              <a:spcAft>
                <a:spcPts val="100"/>
              </a:spcAft>
            </a:pPr>
            <a:r>
              <a:rPr lang="en-US" sz="1200" dirty="0" smtClean="0">
                <a:solidFill>
                  <a:schemeClr val="tx2"/>
                </a:solidFill>
                <a:latin typeface="+mj-lt"/>
              </a:rPr>
              <a:t>and what does not, do they have any regulatory or physical issues related to water, are they facing reputational risks of any kind on global and local</a:t>
            </a:r>
          </a:p>
          <a:p>
            <a:pPr algn="l" eaLnBrk="0" hangingPunct="0">
              <a:spcBef>
                <a:spcPts val="100"/>
              </a:spcBef>
              <a:spcAft>
                <a:spcPts val="100"/>
              </a:spcAft>
            </a:pPr>
            <a:r>
              <a:rPr lang="en-US" sz="1200" dirty="0" smtClean="0">
                <a:solidFill>
                  <a:schemeClr val="tx2"/>
                </a:solidFill>
                <a:latin typeface="+mj-lt"/>
              </a:rPr>
              <a:t>level, </a:t>
            </a:r>
            <a:r>
              <a:rPr lang="en-US" sz="1200" dirty="0">
                <a:solidFill>
                  <a:schemeClr val="tx2"/>
                </a:solidFill>
                <a:latin typeface="+mj-lt"/>
              </a:rPr>
              <a:t>w</a:t>
            </a:r>
            <a:r>
              <a:rPr lang="en-US" sz="1200" dirty="0" smtClean="0">
                <a:solidFill>
                  <a:schemeClr val="tx2"/>
                </a:solidFill>
                <a:latin typeface="+mj-lt"/>
              </a:rPr>
              <a:t>hat is the way forward for them, how could they benefit from water stewardship) </a:t>
            </a:r>
            <a:r>
              <a:rPr lang="en-US" sz="1200" b="1" dirty="0" smtClean="0">
                <a:solidFill>
                  <a:schemeClr val="tx2"/>
                </a:solidFill>
                <a:latin typeface="+mj-lt"/>
                <a:sym typeface="Wingdings" panose="05000000000000000000" pitchFamily="2" charset="2"/>
              </a:rPr>
              <a:t> Seeing their risks  and opportunities </a:t>
            </a:r>
            <a:endParaRPr lang="en-US" sz="1200" b="1" dirty="0">
              <a:solidFill>
                <a:schemeClr val="tx2"/>
              </a:solidFill>
              <a:latin typeface="+mj-lt"/>
              <a:sym typeface="Wingdings" panose="05000000000000000000" pitchFamily="2" charset="2"/>
            </a:endParaRPr>
          </a:p>
          <a:p>
            <a:pPr algn="l" eaLnBrk="0" hangingPunct="0">
              <a:spcBef>
                <a:spcPts val="100"/>
              </a:spcBef>
              <a:spcAft>
                <a:spcPts val="100"/>
              </a:spcAft>
            </a:pPr>
            <a:r>
              <a:rPr lang="en-US" sz="1200" b="1" dirty="0" smtClean="0">
                <a:solidFill>
                  <a:schemeClr val="tx2"/>
                </a:solidFill>
                <a:latin typeface="+mj-lt"/>
                <a:sym typeface="Wingdings" panose="05000000000000000000" pitchFamily="2" charset="2"/>
              </a:rPr>
              <a:t>will also determine link to Public sector and Communities (Regulatory, Physical and Reputational risk)</a:t>
            </a:r>
            <a:endParaRPr lang="nl-NL" sz="1200" b="1" dirty="0">
              <a:solidFill>
                <a:schemeClr val="tx2"/>
              </a:solidFill>
              <a:latin typeface="+mj-lt"/>
            </a:endParaRPr>
          </a:p>
        </p:txBody>
      </p:sp>
      <p:sp>
        <p:nvSpPr>
          <p:cNvPr id="12" name="Rectangle 11"/>
          <p:cNvSpPr/>
          <p:nvPr/>
        </p:nvSpPr>
        <p:spPr bwMode="auto">
          <a:xfrm>
            <a:off x="416496" y="4722150"/>
            <a:ext cx="9145016" cy="936104"/>
          </a:xfrm>
          <a:prstGeom prst="rect">
            <a:avLst/>
          </a:prstGeom>
          <a:solidFill>
            <a:schemeClr val="tx1">
              <a:lumMod val="10000"/>
              <a:lumOff val="90000"/>
            </a:schemeClr>
          </a:solidFill>
          <a:ln w="6350">
            <a:solidFill>
              <a:schemeClr val="accent1"/>
            </a:solidFill>
            <a:miter lim="800000"/>
            <a:headEnd/>
            <a:tailEnd/>
          </a:ln>
          <a:effectLst/>
        </p:spPr>
        <p:txBody>
          <a:bodyPr wrap="none" lIns="45720" rIns="45720" rtlCol="0" anchor="t"/>
          <a:lstStyle/>
          <a:p>
            <a:pPr algn="l" eaLnBrk="0" hangingPunct="0">
              <a:spcBef>
                <a:spcPts val="100"/>
              </a:spcBef>
              <a:spcAft>
                <a:spcPts val="100"/>
              </a:spcAft>
            </a:pPr>
            <a:r>
              <a:rPr lang="en-US" sz="1400" b="1" dirty="0" smtClean="0">
                <a:latin typeface="+mj-lt"/>
              </a:rPr>
              <a:t>PRIOR &amp; CURRENT ENGAGEMENTS </a:t>
            </a:r>
            <a:r>
              <a:rPr lang="en-US" sz="1200" dirty="0" smtClean="0">
                <a:solidFill>
                  <a:schemeClr val="tx2"/>
                </a:solidFill>
                <a:latin typeface="+mj-lt"/>
              </a:rPr>
              <a:t>(Are they currently involved in Water Stewardship initiatives/do they report on sustainability and water</a:t>
            </a:r>
          </a:p>
          <a:p>
            <a:pPr algn="l" eaLnBrk="0" hangingPunct="0">
              <a:spcBef>
                <a:spcPts val="100"/>
              </a:spcBef>
              <a:spcAft>
                <a:spcPts val="100"/>
              </a:spcAft>
            </a:pPr>
            <a:r>
              <a:rPr lang="en-US" sz="1200" dirty="0" smtClean="0">
                <a:solidFill>
                  <a:schemeClr val="tx2"/>
                </a:solidFill>
                <a:latin typeface="+mj-lt"/>
              </a:rPr>
              <a:t>risks, are they participating in different indexes </a:t>
            </a:r>
            <a:r>
              <a:rPr lang="en-US" sz="1200" dirty="0">
                <a:solidFill>
                  <a:schemeClr val="tx2"/>
                </a:solidFill>
                <a:latin typeface="+mj-lt"/>
              </a:rPr>
              <a:t>and initiatives e.g. </a:t>
            </a:r>
            <a:r>
              <a:rPr lang="en-US" sz="1200" dirty="0" smtClean="0">
                <a:solidFill>
                  <a:schemeClr val="tx2"/>
                </a:solidFill>
                <a:latin typeface="+mj-lt"/>
              </a:rPr>
              <a:t>CDP or GIZ</a:t>
            </a:r>
            <a:r>
              <a:rPr lang="en-US" sz="1200" dirty="0">
                <a:solidFill>
                  <a:schemeClr val="tx2"/>
                </a:solidFill>
                <a:latin typeface="+mj-lt"/>
              </a:rPr>
              <a:t>) </a:t>
            </a:r>
            <a:r>
              <a:rPr lang="en-US" sz="1200" b="1" dirty="0">
                <a:solidFill>
                  <a:schemeClr val="tx2"/>
                </a:solidFill>
                <a:latin typeface="+mj-lt"/>
                <a:sym typeface="Wingdings" panose="05000000000000000000" pitchFamily="2" charset="2"/>
              </a:rPr>
              <a:t> Seeing their engagements will </a:t>
            </a:r>
          </a:p>
          <a:p>
            <a:pPr algn="l">
              <a:spcBef>
                <a:spcPts val="100"/>
              </a:spcBef>
              <a:spcAft>
                <a:spcPts val="100"/>
              </a:spcAft>
            </a:pPr>
            <a:r>
              <a:rPr lang="en-US" sz="1200" b="1" dirty="0">
                <a:solidFill>
                  <a:schemeClr val="tx2"/>
                </a:solidFill>
                <a:latin typeface="+mj-lt"/>
                <a:sym typeface="Wingdings" panose="05000000000000000000" pitchFamily="2" charset="2"/>
              </a:rPr>
              <a:t>provide overview of stakeholders they are already engaging with or plan to engage with</a:t>
            </a:r>
            <a:endParaRPr lang="nl-NL" sz="1200" b="1" dirty="0">
              <a:solidFill>
                <a:schemeClr val="tx2"/>
              </a:solidFill>
              <a:latin typeface="+mj-lt"/>
            </a:endParaRPr>
          </a:p>
          <a:p>
            <a:pPr algn="l" eaLnBrk="0" hangingPunct="0">
              <a:spcBef>
                <a:spcPts val="100"/>
              </a:spcBef>
              <a:spcAft>
                <a:spcPts val="100"/>
              </a:spcAft>
            </a:pPr>
            <a:endParaRPr lang="nl-NL" sz="1200" dirty="0">
              <a:solidFill>
                <a:schemeClr val="tx2"/>
              </a:solidFill>
              <a:latin typeface="+mj-lt"/>
            </a:endParaRPr>
          </a:p>
        </p:txBody>
      </p:sp>
      <p:sp>
        <p:nvSpPr>
          <p:cNvPr id="13" name="Rectangle 12"/>
          <p:cNvSpPr/>
          <p:nvPr/>
        </p:nvSpPr>
        <p:spPr bwMode="auto">
          <a:xfrm>
            <a:off x="416496" y="2564904"/>
            <a:ext cx="9145016" cy="936104"/>
          </a:xfrm>
          <a:prstGeom prst="rect">
            <a:avLst/>
          </a:prstGeom>
          <a:solidFill>
            <a:schemeClr val="tx1">
              <a:lumMod val="10000"/>
              <a:lumOff val="90000"/>
            </a:schemeClr>
          </a:solidFill>
          <a:ln w="6350">
            <a:solidFill>
              <a:schemeClr val="accent1"/>
            </a:solidFill>
            <a:miter lim="800000"/>
            <a:headEnd/>
            <a:tailEnd/>
          </a:ln>
          <a:effectLst/>
        </p:spPr>
        <p:txBody>
          <a:bodyPr wrap="none" lIns="45720" rIns="45720" rtlCol="0" anchor="t"/>
          <a:lstStyle/>
          <a:p>
            <a:pPr algn="l" eaLnBrk="0" hangingPunct="0">
              <a:spcBef>
                <a:spcPts val="100"/>
              </a:spcBef>
              <a:spcAft>
                <a:spcPts val="100"/>
              </a:spcAft>
            </a:pPr>
            <a:r>
              <a:rPr lang="en-US" sz="1400" b="1" dirty="0" smtClean="0">
                <a:latin typeface="+mj-lt"/>
              </a:rPr>
              <a:t>PRIORITIES, STRATEGY, STEWARDSHIP </a:t>
            </a:r>
            <a:r>
              <a:rPr lang="en-US" sz="1200" dirty="0" smtClean="0">
                <a:solidFill>
                  <a:schemeClr val="tx2"/>
                </a:solidFill>
                <a:latin typeface="+mj-lt"/>
              </a:rPr>
              <a:t>(What is their current focus, what is their vision, is water stewardship something they already</a:t>
            </a:r>
          </a:p>
          <a:p>
            <a:pPr algn="l" eaLnBrk="0" hangingPunct="0">
              <a:spcBef>
                <a:spcPts val="100"/>
              </a:spcBef>
              <a:spcAft>
                <a:spcPts val="100"/>
              </a:spcAft>
            </a:pPr>
            <a:r>
              <a:rPr lang="en-US" sz="1200" dirty="0" smtClean="0">
                <a:solidFill>
                  <a:schemeClr val="tx2"/>
                </a:solidFill>
                <a:latin typeface="+mj-lt"/>
              </a:rPr>
              <a:t>actively do, do they have plans to engage, what is the message of their annual &amp; sustainability report on global and local level?)</a:t>
            </a:r>
            <a:endParaRPr lang="nl-NL" sz="1200" dirty="0">
              <a:solidFill>
                <a:schemeClr val="tx2"/>
              </a:solidFill>
              <a:latin typeface="+mj-lt"/>
            </a:endParaRPr>
          </a:p>
        </p:txBody>
      </p:sp>
      <p:sp>
        <p:nvSpPr>
          <p:cNvPr id="14" name="Rectangle 13"/>
          <p:cNvSpPr/>
          <p:nvPr/>
        </p:nvSpPr>
        <p:spPr bwMode="auto">
          <a:xfrm>
            <a:off x="416496" y="5793142"/>
            <a:ext cx="9145016" cy="936104"/>
          </a:xfrm>
          <a:prstGeom prst="rect">
            <a:avLst/>
          </a:prstGeom>
          <a:solidFill>
            <a:schemeClr val="tx1">
              <a:lumMod val="10000"/>
              <a:lumOff val="90000"/>
            </a:schemeClr>
          </a:solidFill>
          <a:ln w="6350">
            <a:solidFill>
              <a:schemeClr val="accent1"/>
            </a:solidFill>
            <a:miter lim="800000"/>
            <a:headEnd/>
            <a:tailEnd/>
          </a:ln>
          <a:effectLst/>
        </p:spPr>
        <p:txBody>
          <a:bodyPr wrap="none" lIns="45720" rIns="45720" rtlCol="0" anchor="t"/>
          <a:lstStyle/>
          <a:p>
            <a:pPr algn="l" eaLnBrk="0" hangingPunct="0">
              <a:spcBef>
                <a:spcPts val="100"/>
              </a:spcBef>
              <a:spcAft>
                <a:spcPts val="100"/>
              </a:spcAft>
            </a:pPr>
            <a:r>
              <a:rPr lang="en-US" sz="1400" b="1" dirty="0" smtClean="0">
                <a:latin typeface="+mj-lt"/>
              </a:rPr>
              <a:t>CONTACTS &amp; OTHER COMMENTS </a:t>
            </a:r>
            <a:r>
              <a:rPr lang="en-US" sz="1200" dirty="0" smtClean="0">
                <a:solidFill>
                  <a:schemeClr val="tx2"/>
                </a:solidFill>
                <a:latin typeface="+mj-lt"/>
              </a:rPr>
              <a:t>(any useful contacts, their details including their position, any other information that might be helpful for</a:t>
            </a:r>
          </a:p>
          <a:p>
            <a:pPr algn="l" eaLnBrk="0" hangingPunct="0">
              <a:spcBef>
                <a:spcPts val="100"/>
              </a:spcBef>
              <a:spcAft>
                <a:spcPts val="100"/>
              </a:spcAft>
            </a:pPr>
            <a:r>
              <a:rPr lang="en-US" sz="1200" dirty="0">
                <a:solidFill>
                  <a:schemeClr val="tx2"/>
                </a:solidFill>
                <a:latin typeface="+mj-lt"/>
              </a:rPr>
              <a:t>t</a:t>
            </a:r>
            <a:r>
              <a:rPr lang="en-US" sz="1200" dirty="0" smtClean="0">
                <a:solidFill>
                  <a:schemeClr val="tx2"/>
                </a:solidFill>
                <a:latin typeface="+mj-lt"/>
              </a:rPr>
              <a:t>he </a:t>
            </a:r>
            <a:r>
              <a:rPr lang="en-US" sz="1200" dirty="0">
                <a:solidFill>
                  <a:schemeClr val="tx2"/>
                </a:solidFill>
                <a:latin typeface="+mj-lt"/>
              </a:rPr>
              <a:t>e</a:t>
            </a:r>
            <a:r>
              <a:rPr lang="en-US" sz="1200" dirty="0" smtClean="0">
                <a:solidFill>
                  <a:schemeClr val="tx2"/>
                </a:solidFill>
                <a:latin typeface="+mj-lt"/>
              </a:rPr>
              <a:t>ngagement) </a:t>
            </a:r>
            <a:endParaRPr lang="nl-NL" sz="1200" dirty="0">
              <a:solidFill>
                <a:schemeClr val="tx2"/>
              </a:solidFill>
              <a:latin typeface="+mj-lt"/>
            </a:endParaRPr>
          </a:p>
        </p:txBody>
      </p:sp>
    </p:spTree>
    <p:extLst>
      <p:ext uri="{BB962C8B-B14F-4D97-AF65-F5344CB8AC3E}">
        <p14:creationId xmlns:p14="http://schemas.microsoft.com/office/powerpoint/2010/main" val="3887325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1" name="Rectangle 276" hidden="1"/>
          <p:cNvGraphicFramePr>
            <a:graphicFrameLocks/>
          </p:cNvGraphicFramePr>
          <p:nvPr>
            <p:custDataLst>
              <p:tags r:id="rId2"/>
            </p:custDataLst>
            <p:extLst/>
          </p:nvPr>
        </p:nvGraphicFramePr>
        <p:xfrm>
          <a:off x="0" y="0"/>
          <a:ext cx="171979" cy="158750"/>
        </p:xfrm>
        <a:graphic>
          <a:graphicData uri="http://schemas.openxmlformats.org/presentationml/2006/ole">
            <mc:AlternateContent xmlns:mc="http://schemas.openxmlformats.org/markup-compatibility/2006">
              <mc:Choice xmlns:v="urn:schemas-microsoft-com:vml" Requires="v">
                <p:oleObj spid="_x0000_s39166" name="think-cell Slide" r:id="rId6" imgW="0" imgH="0" progId="TCLayout.ActiveDocument.1">
                  <p:embed/>
                </p:oleObj>
              </mc:Choice>
              <mc:Fallback>
                <p:oleObj name="think-cell Slide" r:id="rId6"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71979"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AcnActionTitle_ID_78"/>
          <p:cNvSpPr txBox="1">
            <a:spLocks/>
          </p:cNvSpPr>
          <p:nvPr>
            <p:custDataLst>
              <p:tags r:id="rId3"/>
            </p:custDataLst>
          </p:nvPr>
        </p:nvSpPr>
        <p:spPr bwMode="gray">
          <a:xfrm>
            <a:off x="488504" y="116632"/>
            <a:ext cx="5976664"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72000" rIns="91440" bIns="45720" numCol="1" anchor="t" anchorCtr="0" compatLnSpc="1">
            <a:prstTxWarp prst="textNoShape">
              <a:avLst/>
            </a:prstTxWarp>
            <a:noAutofit/>
          </a:bodyPr>
          <a:lstStyle>
            <a:lvl1pPr algn="l" rtl="0" eaLnBrk="1" fontAlgn="base" hangingPunct="1">
              <a:lnSpc>
                <a:spcPct val="100000"/>
              </a:lnSpc>
              <a:spcBef>
                <a:spcPct val="0"/>
              </a:spcBef>
              <a:spcAft>
                <a:spcPct val="0"/>
              </a:spcAft>
              <a:defRPr kumimoji="1" sz="2800" b="0">
                <a:solidFill>
                  <a:schemeClr val="tx1"/>
                </a:solidFill>
                <a:latin typeface="Calibri"/>
                <a:ea typeface="ＭＳ Ｐゴシック" charset="0"/>
                <a:cs typeface="ＭＳ Ｐゴシック" charset="0"/>
              </a:defRPr>
            </a:lvl1pPr>
            <a:lvl2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2pPr>
            <a:lvl3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3pPr>
            <a:lvl4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4pPr>
            <a:lvl5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kumimoji="1" sz="2800" b="1">
                <a:solidFill>
                  <a:srgbClr val="FFFFFF"/>
                </a:solidFill>
                <a:latin typeface="Arial" charset="0"/>
                <a:ea typeface="ＭＳ Ｐゴシック" charset="0"/>
              </a:defRPr>
            </a:lvl6pPr>
            <a:lvl7pPr marL="914400" algn="l" rtl="0" eaLnBrk="1" fontAlgn="base" hangingPunct="1">
              <a:spcBef>
                <a:spcPct val="0"/>
              </a:spcBef>
              <a:spcAft>
                <a:spcPct val="0"/>
              </a:spcAft>
              <a:defRPr kumimoji="1" sz="2800" b="1">
                <a:solidFill>
                  <a:srgbClr val="FFFFFF"/>
                </a:solidFill>
                <a:latin typeface="Arial" charset="0"/>
                <a:ea typeface="ＭＳ Ｐゴシック" charset="0"/>
              </a:defRPr>
            </a:lvl7pPr>
            <a:lvl8pPr marL="1371600" algn="l" rtl="0" eaLnBrk="1" fontAlgn="base" hangingPunct="1">
              <a:spcBef>
                <a:spcPct val="0"/>
              </a:spcBef>
              <a:spcAft>
                <a:spcPct val="0"/>
              </a:spcAft>
              <a:defRPr kumimoji="1" sz="2800" b="1">
                <a:solidFill>
                  <a:srgbClr val="FFFFFF"/>
                </a:solidFill>
                <a:latin typeface="Arial" charset="0"/>
                <a:ea typeface="ＭＳ Ｐゴシック" charset="0"/>
              </a:defRPr>
            </a:lvl8pPr>
            <a:lvl9pPr marL="1828800" algn="l" rtl="0" eaLnBrk="1" fontAlgn="base" hangingPunct="1">
              <a:spcBef>
                <a:spcPct val="0"/>
              </a:spcBef>
              <a:spcAft>
                <a:spcPct val="0"/>
              </a:spcAft>
              <a:defRPr kumimoji="1" sz="2800" b="1">
                <a:solidFill>
                  <a:srgbClr val="FFFFFF"/>
                </a:solidFill>
                <a:latin typeface="Arial" charset="0"/>
                <a:ea typeface="ＭＳ Ｐゴシック" charset="0"/>
              </a:defRPr>
            </a:lvl9pPr>
          </a:lstStyle>
          <a:p>
            <a:pPr>
              <a:buClrTx/>
            </a:pPr>
            <a:r>
              <a:rPr lang="en-GB" altLang="en-US" b="1" kern="0" dirty="0" smtClean="0">
                <a:solidFill>
                  <a:srgbClr val="2260A8"/>
                </a:solidFill>
              </a:rPr>
              <a:t>Benefits for Public Sector </a:t>
            </a:r>
            <a:endParaRPr lang="en-GB" altLang="en-US" b="1" kern="0" dirty="0">
              <a:solidFill>
                <a:srgbClr val="2260A8"/>
              </a:solidFill>
            </a:endParaRPr>
          </a:p>
        </p:txBody>
      </p:sp>
      <p:pic>
        <p:nvPicPr>
          <p:cNvPr id="10" name="Picture 9"/>
          <p:cNvPicPr>
            <a:picLocks noChangeAspect="1"/>
          </p:cNvPicPr>
          <p:nvPr/>
        </p:nvPicPr>
        <p:blipFill>
          <a:blip r:embed="rId7"/>
          <a:stretch>
            <a:fillRect/>
          </a:stretch>
        </p:blipFill>
        <p:spPr>
          <a:xfrm>
            <a:off x="6322368" y="135032"/>
            <a:ext cx="1726976" cy="1169665"/>
          </a:xfrm>
          <a:prstGeom prst="rect">
            <a:avLst/>
          </a:prstGeom>
        </p:spPr>
      </p:pic>
      <p:sp>
        <p:nvSpPr>
          <p:cNvPr id="3" name="TextBox 2"/>
          <p:cNvSpPr txBox="1"/>
          <p:nvPr/>
        </p:nvSpPr>
        <p:spPr>
          <a:xfrm>
            <a:off x="488504" y="1556792"/>
            <a:ext cx="9001000" cy="7269682"/>
          </a:xfrm>
          <a:prstGeom prst="rect">
            <a:avLst/>
          </a:prstGeom>
          <a:noFill/>
        </p:spPr>
        <p:txBody>
          <a:bodyPr wrap="square" rtlCol="0">
            <a:spAutoFit/>
          </a:bodyPr>
          <a:lstStyle/>
          <a:p>
            <a:pPr algn="l"/>
            <a:r>
              <a:rPr lang="en-US" sz="1400" b="1" dirty="0" smtClean="0">
                <a:solidFill>
                  <a:schemeClr val="accent1"/>
                </a:solidFill>
                <a:latin typeface="+mj-lt"/>
              </a:rPr>
              <a:t>BENEFITS FOR PUBLIC SECTOR </a:t>
            </a:r>
          </a:p>
          <a:p>
            <a:pPr algn="just"/>
            <a:r>
              <a:rPr lang="en-US" sz="1400" dirty="0" smtClean="0">
                <a:latin typeface="+mj-lt"/>
              </a:rPr>
              <a:t>Other potential purpose of the Market Scan:</a:t>
            </a:r>
            <a:endParaRPr lang="en-US" sz="1400" dirty="0">
              <a:latin typeface="+mj-lt"/>
            </a:endParaRPr>
          </a:p>
          <a:p>
            <a:pPr marL="285750" lvl="1" indent="-285750" algn="just">
              <a:buFont typeface="Arial" panose="020B0604020202020204" pitchFamily="34" charset="0"/>
              <a:buChar char="•"/>
            </a:pPr>
            <a:r>
              <a:rPr lang="en-US" sz="1400" dirty="0">
                <a:latin typeface="+mj-lt"/>
              </a:rPr>
              <a:t>I</a:t>
            </a:r>
            <a:r>
              <a:rPr lang="en-US" sz="1400" dirty="0" smtClean="0">
                <a:latin typeface="+mj-lt"/>
              </a:rPr>
              <a:t>nformation </a:t>
            </a:r>
            <a:r>
              <a:rPr lang="en-US" sz="1400" dirty="0">
                <a:latin typeface="+mj-lt"/>
              </a:rPr>
              <a:t>on private sector water users and potential </a:t>
            </a:r>
            <a:r>
              <a:rPr lang="en-US" sz="1400" dirty="0" smtClean="0">
                <a:latin typeface="+mj-lt"/>
              </a:rPr>
              <a:t>risks </a:t>
            </a:r>
            <a:r>
              <a:rPr lang="en-US" sz="1400" dirty="0">
                <a:latin typeface="+mj-lt"/>
              </a:rPr>
              <a:t>can </a:t>
            </a:r>
            <a:r>
              <a:rPr lang="en-US" sz="1400" dirty="0" smtClean="0">
                <a:latin typeface="+mj-lt"/>
              </a:rPr>
              <a:t>inform </a:t>
            </a:r>
            <a:r>
              <a:rPr lang="en-US" sz="1400" dirty="0">
                <a:latin typeface="+mj-lt"/>
              </a:rPr>
              <a:t>policies, strategies and actions</a:t>
            </a:r>
          </a:p>
          <a:p>
            <a:pPr marL="285750" lvl="1" indent="-285750" algn="just">
              <a:buFont typeface="Arial" panose="020B0604020202020204" pitchFamily="34" charset="0"/>
              <a:buChar char="•"/>
            </a:pPr>
            <a:r>
              <a:rPr lang="en-US" sz="1400" dirty="0" smtClean="0">
                <a:latin typeface="+mj-lt"/>
              </a:rPr>
              <a:t>An </a:t>
            </a:r>
            <a:r>
              <a:rPr lang="en-US" sz="1400" dirty="0">
                <a:latin typeface="+mj-lt"/>
              </a:rPr>
              <a:t>advocacy tool with which to initiate dialogue with private sector companies</a:t>
            </a:r>
          </a:p>
          <a:p>
            <a:pPr marL="285750" lvl="1" indent="-285750" algn="just">
              <a:spcBef>
                <a:spcPts val="0"/>
              </a:spcBef>
              <a:buFont typeface="Arial" panose="020B0604020202020204" pitchFamily="34" charset="0"/>
              <a:buChar char="•"/>
            </a:pPr>
            <a:r>
              <a:rPr lang="en-US" sz="1400" dirty="0" smtClean="0">
                <a:latin typeface="+mj-lt"/>
              </a:rPr>
              <a:t>An </a:t>
            </a:r>
            <a:r>
              <a:rPr lang="en-US" sz="1400" dirty="0">
                <a:latin typeface="+mj-lt"/>
              </a:rPr>
              <a:t>advocacy tool to raise awareness of the importance of water resources management with peer ministries and government leadership</a:t>
            </a:r>
          </a:p>
          <a:p>
            <a:pPr lvl="0" algn="l" defTabSz="895350" eaLnBrk="1" hangingPunct="1">
              <a:spcBef>
                <a:spcPct val="30000"/>
              </a:spcBef>
              <a:buClr>
                <a:srgbClr val="444D54"/>
              </a:buClr>
            </a:pPr>
            <a:r>
              <a:rPr lang="en-GB" sz="1400" b="1" dirty="0" smtClean="0">
                <a:solidFill>
                  <a:srgbClr val="2260A8"/>
                </a:solidFill>
                <a:latin typeface="Calibri"/>
              </a:rPr>
              <a:t>HOW TO INVOLVE PUBLIC SECTOR</a:t>
            </a:r>
            <a:endParaRPr lang="en-GB" sz="1400" b="1" dirty="0">
              <a:solidFill>
                <a:srgbClr val="2260A8"/>
              </a:solidFill>
              <a:latin typeface="Calibri"/>
            </a:endParaRPr>
          </a:p>
          <a:p>
            <a:pPr lvl="0" algn="l" defTabSz="895350" eaLnBrk="1" hangingPunct="1">
              <a:spcBef>
                <a:spcPct val="30000"/>
              </a:spcBef>
              <a:buClr>
                <a:srgbClr val="444D54"/>
              </a:buClr>
            </a:pPr>
            <a:r>
              <a:rPr lang="en-GB" sz="1400" dirty="0">
                <a:solidFill>
                  <a:srgbClr val="021631"/>
                </a:solidFill>
                <a:latin typeface="Calibri"/>
              </a:rPr>
              <a:t>Include their needs and priorities from the start</a:t>
            </a:r>
          </a:p>
          <a:p>
            <a:pPr marL="427950" lvl="1" indent="-285750" algn="just" defTabSz="895350">
              <a:buClr>
                <a:srgbClr val="444D54"/>
              </a:buClr>
              <a:buFont typeface="Arial" panose="020B0604020202020204" pitchFamily="34" charset="0"/>
              <a:buChar char="•"/>
            </a:pPr>
            <a:r>
              <a:rPr lang="en-GB" sz="1400" dirty="0">
                <a:solidFill>
                  <a:srgbClr val="021631"/>
                </a:solidFill>
                <a:latin typeface="Calibri"/>
              </a:rPr>
              <a:t>Consider developing separate outputs tailored for the public sector. How can these be used most effectively (e.g. advocacy event with private sector) – discuss this in advance with them and agree on a </a:t>
            </a:r>
            <a:r>
              <a:rPr lang="en-GB" sz="1400" dirty="0" smtClean="0">
                <a:solidFill>
                  <a:srgbClr val="021631"/>
                </a:solidFill>
                <a:latin typeface="Calibri"/>
              </a:rPr>
              <a:t>plan</a:t>
            </a:r>
            <a:endParaRPr lang="en-GB" sz="1400" dirty="0">
              <a:solidFill>
                <a:srgbClr val="021631"/>
              </a:solidFill>
              <a:latin typeface="Calibri"/>
            </a:endParaRPr>
          </a:p>
          <a:p>
            <a:pPr marL="427950" lvl="1" indent="-285750" algn="just" defTabSz="895350">
              <a:spcBef>
                <a:spcPts val="0"/>
              </a:spcBef>
              <a:buClr>
                <a:srgbClr val="444D54"/>
              </a:buClr>
              <a:buFont typeface="Arial" panose="020B0604020202020204" pitchFamily="34" charset="0"/>
              <a:buChar char="•"/>
            </a:pPr>
            <a:r>
              <a:rPr lang="en-GB" sz="1400" dirty="0">
                <a:solidFill>
                  <a:srgbClr val="021631"/>
                </a:solidFill>
                <a:latin typeface="Calibri"/>
              </a:rPr>
              <a:t>Assess the costs of these extra requirements – do we have the budget and is it worth it? Are there other funding sources that can support?</a:t>
            </a:r>
          </a:p>
          <a:p>
            <a:pPr marL="427950" lvl="1" indent="-285750" algn="just" defTabSz="895350">
              <a:spcBef>
                <a:spcPts val="0"/>
              </a:spcBef>
              <a:buClr>
                <a:srgbClr val="444D54"/>
              </a:buClr>
              <a:buFont typeface="Arial" panose="020B0604020202020204" pitchFamily="34" charset="0"/>
              <a:buChar char="•"/>
            </a:pPr>
            <a:r>
              <a:rPr lang="en-GB" sz="1400" dirty="0">
                <a:solidFill>
                  <a:srgbClr val="021631"/>
                </a:solidFill>
                <a:latin typeface="Calibri"/>
              </a:rPr>
              <a:t>Solicit public sector support for data collection – what sources do they have that could be useful? Abstraction licences? Tax information? Companies register?</a:t>
            </a:r>
          </a:p>
          <a:p>
            <a:pPr algn="l">
              <a:spcBef>
                <a:spcPts val="600"/>
              </a:spcBef>
            </a:pPr>
            <a:r>
              <a:rPr lang="en-US" sz="1400" b="1" dirty="0">
                <a:solidFill>
                  <a:srgbClr val="2260A8"/>
                </a:solidFill>
                <a:latin typeface="Calibri"/>
              </a:rPr>
              <a:t>OUTPUTS</a:t>
            </a:r>
          </a:p>
          <a:p>
            <a:pPr marL="285750" lvl="0" indent="-285750" algn="just">
              <a:buClr>
                <a:srgbClr val="444D54"/>
              </a:buClr>
              <a:buFont typeface="Arial" panose="020B0604020202020204" pitchFamily="34" charset="0"/>
              <a:buChar char="•"/>
            </a:pPr>
            <a:r>
              <a:rPr lang="en-US" sz="1400" dirty="0">
                <a:solidFill>
                  <a:srgbClr val="021631"/>
                </a:solidFill>
                <a:latin typeface="Calibri"/>
              </a:rPr>
              <a:t>Based on GPS coordinates views/maps per watershed could be created and shared with the Public Sector </a:t>
            </a:r>
          </a:p>
          <a:p>
            <a:pPr marL="285750" lvl="0" indent="-285750" algn="just">
              <a:buClr>
                <a:srgbClr val="444D54"/>
              </a:buClr>
              <a:buFont typeface="Arial" panose="020B0604020202020204" pitchFamily="34" charset="0"/>
              <a:buChar char="•"/>
            </a:pPr>
            <a:r>
              <a:rPr lang="en-US" sz="1400" dirty="0">
                <a:solidFill>
                  <a:srgbClr val="021631"/>
                </a:solidFill>
                <a:latin typeface="Calibri"/>
              </a:rPr>
              <a:t>One pagers can be created per watershed to support the geographical overviews </a:t>
            </a:r>
          </a:p>
          <a:p>
            <a:pPr marL="285750" lvl="0" indent="-285750" algn="just">
              <a:buClr>
                <a:srgbClr val="444D54"/>
              </a:buClr>
              <a:buFont typeface="Arial" panose="020B0604020202020204" pitchFamily="34" charset="0"/>
              <a:buChar char="•"/>
            </a:pPr>
            <a:r>
              <a:rPr lang="en-US" sz="1400" dirty="0">
                <a:solidFill>
                  <a:srgbClr val="021631"/>
                </a:solidFill>
                <a:latin typeface="Calibri"/>
              </a:rPr>
              <a:t>Overviews per industry can be created to identify the biggest players on the </a:t>
            </a:r>
            <a:r>
              <a:rPr lang="en-US" sz="1400" dirty="0" smtClean="0">
                <a:solidFill>
                  <a:srgbClr val="021631"/>
                </a:solidFill>
                <a:latin typeface="Calibri"/>
              </a:rPr>
              <a:t>market</a:t>
            </a:r>
          </a:p>
          <a:p>
            <a:pPr marL="285750" lvl="0" indent="-285750" algn="just">
              <a:buClr>
                <a:srgbClr val="444D54"/>
              </a:buClr>
              <a:buFont typeface="Arial" panose="020B0604020202020204" pitchFamily="34" charset="0"/>
              <a:buChar char="•"/>
            </a:pPr>
            <a:endParaRPr lang="en-US" sz="1400" dirty="0" smtClean="0">
              <a:solidFill>
                <a:srgbClr val="021631"/>
              </a:solidFill>
              <a:latin typeface="Calibri"/>
            </a:endParaRPr>
          </a:p>
          <a:p>
            <a:pPr lvl="0">
              <a:spcBef>
                <a:spcPts val="600"/>
              </a:spcBef>
              <a:buClr>
                <a:srgbClr val="444D54"/>
              </a:buClr>
            </a:pPr>
            <a:r>
              <a:rPr lang="en-US" sz="1400" b="1" dirty="0">
                <a:solidFill>
                  <a:srgbClr val="021631"/>
                </a:solidFill>
                <a:latin typeface="Calibri"/>
              </a:rPr>
              <a:t>If successful, this will help inspire public sector partners to engage in multi-stakeholder partnerships and give </a:t>
            </a:r>
            <a:r>
              <a:rPr lang="en-US" sz="1400" b="1" smtClean="0">
                <a:solidFill>
                  <a:srgbClr val="021631"/>
                </a:solidFill>
                <a:latin typeface="Calibri"/>
              </a:rPr>
              <a:t>your </a:t>
            </a:r>
            <a:r>
              <a:rPr lang="en-US" sz="1400" b="1">
                <a:solidFill>
                  <a:srgbClr val="021631"/>
                </a:solidFill>
                <a:latin typeface="Calibri"/>
              </a:rPr>
              <a:t>i</a:t>
            </a:r>
            <a:r>
              <a:rPr lang="en-US" sz="1400" b="1" smtClean="0">
                <a:solidFill>
                  <a:srgbClr val="021631"/>
                </a:solidFill>
                <a:latin typeface="Calibri"/>
              </a:rPr>
              <a:t>nitiatives </a:t>
            </a:r>
            <a:r>
              <a:rPr lang="en-US" sz="1400" b="1" dirty="0" smtClean="0">
                <a:solidFill>
                  <a:srgbClr val="021631"/>
                </a:solidFill>
                <a:latin typeface="Calibri"/>
              </a:rPr>
              <a:t>more </a:t>
            </a:r>
            <a:r>
              <a:rPr lang="en-US" sz="1400" b="1" dirty="0">
                <a:solidFill>
                  <a:srgbClr val="021631"/>
                </a:solidFill>
                <a:latin typeface="Calibri"/>
              </a:rPr>
              <a:t>local relevance</a:t>
            </a:r>
          </a:p>
          <a:p>
            <a:pPr marL="285750" lvl="0" indent="-285750" algn="just">
              <a:buClr>
                <a:srgbClr val="444D54"/>
              </a:buClr>
              <a:buFont typeface="Arial" panose="020B0604020202020204" pitchFamily="34" charset="0"/>
              <a:buChar char="•"/>
            </a:pPr>
            <a:endParaRPr lang="en-US" sz="1400" dirty="0" smtClean="0">
              <a:solidFill>
                <a:srgbClr val="021631"/>
              </a:solidFill>
              <a:latin typeface="Calibri"/>
            </a:endParaRPr>
          </a:p>
          <a:p>
            <a:pPr algn="just"/>
            <a:endParaRPr lang="en-US" sz="1400" dirty="0"/>
          </a:p>
          <a:p>
            <a:pPr marL="142200" lvl="1" algn="just" defTabSz="895350">
              <a:buClr>
                <a:srgbClr val="444D54"/>
              </a:buClr>
            </a:pPr>
            <a:endParaRPr lang="en-GB" sz="1400" dirty="0" smtClean="0">
              <a:solidFill>
                <a:srgbClr val="021631"/>
              </a:solidFill>
              <a:latin typeface="Calibri"/>
            </a:endParaRPr>
          </a:p>
          <a:p>
            <a:pPr marL="427950" lvl="1" indent="-285750" algn="just" defTabSz="895350">
              <a:buClr>
                <a:srgbClr val="444D54"/>
              </a:buClr>
              <a:buFont typeface="Arial" panose="020B0604020202020204" pitchFamily="34" charset="0"/>
              <a:buChar char="•"/>
            </a:pPr>
            <a:endParaRPr lang="en-US" sz="1400" dirty="0">
              <a:solidFill>
                <a:srgbClr val="021631"/>
              </a:solidFill>
              <a:latin typeface="Calibri"/>
            </a:endParaRPr>
          </a:p>
          <a:p>
            <a:pPr lvl="0" algn="just">
              <a:buClr>
                <a:srgbClr val="444D54"/>
              </a:buClr>
            </a:pPr>
            <a:endParaRPr lang="nl-NL" sz="1400" dirty="0">
              <a:solidFill>
                <a:srgbClr val="021631"/>
              </a:solidFill>
              <a:latin typeface="Calibri"/>
            </a:endParaRPr>
          </a:p>
          <a:p>
            <a:pPr lvl="0" algn="just">
              <a:buClr>
                <a:srgbClr val="444D54"/>
              </a:buClr>
            </a:pPr>
            <a:endParaRPr lang="nl-NL" sz="1400" dirty="0">
              <a:solidFill>
                <a:srgbClr val="021631"/>
              </a:solidFill>
              <a:latin typeface="Calibri"/>
            </a:endParaRPr>
          </a:p>
          <a:p>
            <a:pPr algn="just"/>
            <a:endParaRPr lang="en-US" sz="1400" dirty="0" smtClean="0">
              <a:latin typeface="+mj-lt"/>
            </a:endParaRPr>
          </a:p>
          <a:p>
            <a:pPr algn="just"/>
            <a:endParaRPr lang="en-US" sz="1400" dirty="0" smtClean="0">
              <a:latin typeface="+mj-lt"/>
            </a:endParaRPr>
          </a:p>
          <a:p>
            <a:pPr algn="just"/>
            <a:endParaRPr lang="en-US" sz="1400" dirty="0" smtClean="0">
              <a:latin typeface="+mj-lt"/>
            </a:endParaRPr>
          </a:p>
          <a:p>
            <a:pPr algn="just"/>
            <a:endParaRPr lang="nl-NL" sz="1400" dirty="0">
              <a:latin typeface="+mj-lt"/>
            </a:endParaRPr>
          </a:p>
          <a:p>
            <a:pPr algn="just"/>
            <a:endParaRPr lang="nl-NL" sz="1400" dirty="0">
              <a:latin typeface="+mj-lt"/>
            </a:endParaRPr>
          </a:p>
        </p:txBody>
      </p:sp>
      <p:sp>
        <p:nvSpPr>
          <p:cNvPr id="6" name="TextBox 5"/>
          <p:cNvSpPr txBox="1"/>
          <p:nvPr/>
        </p:nvSpPr>
        <p:spPr>
          <a:xfrm>
            <a:off x="416496" y="764704"/>
            <a:ext cx="5816911" cy="584775"/>
          </a:xfrm>
          <a:prstGeom prst="rect">
            <a:avLst/>
          </a:prstGeom>
          <a:noFill/>
        </p:spPr>
        <p:txBody>
          <a:bodyPr wrap="square" rtlCol="0">
            <a:spAutoFit/>
          </a:bodyPr>
          <a:lstStyle/>
          <a:p>
            <a:pPr algn="l"/>
            <a:r>
              <a:rPr lang="en-US" sz="1600" dirty="0" smtClean="0">
                <a:solidFill>
                  <a:schemeClr val="tx2"/>
                </a:solidFill>
                <a:latin typeface="+mj-lt"/>
              </a:rPr>
              <a:t>The market scan indented to map the Private </a:t>
            </a:r>
            <a:r>
              <a:rPr lang="en-US" sz="1600" dirty="0">
                <a:solidFill>
                  <a:schemeClr val="tx2"/>
                </a:solidFill>
                <a:latin typeface="+mj-lt"/>
              </a:rPr>
              <a:t>S</a:t>
            </a:r>
            <a:r>
              <a:rPr lang="en-US" sz="1600" dirty="0" smtClean="0">
                <a:solidFill>
                  <a:schemeClr val="tx2"/>
                </a:solidFill>
                <a:latin typeface="+mj-lt"/>
              </a:rPr>
              <a:t>ector could benefit also Public Sector (selected authorities) </a:t>
            </a:r>
            <a:endParaRPr lang="en-US" sz="1600" dirty="0">
              <a:solidFill>
                <a:schemeClr val="tx2"/>
              </a:solidFill>
              <a:latin typeface="+mj-lt"/>
            </a:endParaRPr>
          </a:p>
        </p:txBody>
      </p:sp>
    </p:spTree>
    <p:extLst>
      <p:ext uri="{BB962C8B-B14F-4D97-AF65-F5344CB8AC3E}">
        <p14:creationId xmlns:p14="http://schemas.microsoft.com/office/powerpoint/2010/main" val="2763260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1" name="Rectangle 276" hidden="1"/>
          <p:cNvGraphicFramePr>
            <a:graphicFrameLocks/>
          </p:cNvGraphicFramePr>
          <p:nvPr>
            <p:custDataLst>
              <p:tags r:id="rId2"/>
            </p:custDataLst>
            <p:extLst/>
          </p:nvPr>
        </p:nvGraphicFramePr>
        <p:xfrm>
          <a:off x="0" y="0"/>
          <a:ext cx="171979" cy="158750"/>
        </p:xfrm>
        <a:graphic>
          <a:graphicData uri="http://schemas.openxmlformats.org/presentationml/2006/ole">
            <mc:AlternateContent xmlns:mc="http://schemas.openxmlformats.org/markup-compatibility/2006">
              <mc:Choice xmlns:v="urn:schemas-microsoft-com:vml" Requires="v">
                <p:oleObj spid="_x0000_s94244" name="think-cell Slide" r:id="rId6" imgW="0" imgH="0" progId="TCLayout.ActiveDocument.1">
                  <p:embed/>
                </p:oleObj>
              </mc:Choice>
              <mc:Fallback>
                <p:oleObj name="think-cell Slide" r:id="rId6"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71979"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AcnActionTitle_ID_78"/>
          <p:cNvSpPr txBox="1">
            <a:spLocks/>
          </p:cNvSpPr>
          <p:nvPr>
            <p:custDataLst>
              <p:tags r:id="rId3"/>
            </p:custDataLst>
          </p:nvPr>
        </p:nvSpPr>
        <p:spPr bwMode="gray">
          <a:xfrm>
            <a:off x="488504" y="116632"/>
            <a:ext cx="8889604"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72000" rIns="91440" bIns="45720" numCol="1" anchor="t" anchorCtr="0" compatLnSpc="1">
            <a:prstTxWarp prst="textNoShape">
              <a:avLst/>
            </a:prstTxWarp>
            <a:noAutofit/>
          </a:bodyPr>
          <a:lstStyle>
            <a:lvl1pPr algn="l" rtl="0" eaLnBrk="1" fontAlgn="base" hangingPunct="1">
              <a:lnSpc>
                <a:spcPct val="100000"/>
              </a:lnSpc>
              <a:spcBef>
                <a:spcPct val="0"/>
              </a:spcBef>
              <a:spcAft>
                <a:spcPct val="0"/>
              </a:spcAft>
              <a:defRPr kumimoji="1" sz="2800" b="0">
                <a:solidFill>
                  <a:schemeClr val="tx1"/>
                </a:solidFill>
                <a:latin typeface="Calibri"/>
                <a:ea typeface="ＭＳ Ｐゴシック" charset="0"/>
                <a:cs typeface="ＭＳ Ｐゴシック" charset="0"/>
              </a:defRPr>
            </a:lvl1pPr>
            <a:lvl2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2pPr>
            <a:lvl3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3pPr>
            <a:lvl4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4pPr>
            <a:lvl5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kumimoji="1" sz="2800" b="1">
                <a:solidFill>
                  <a:srgbClr val="FFFFFF"/>
                </a:solidFill>
                <a:latin typeface="Arial" charset="0"/>
                <a:ea typeface="ＭＳ Ｐゴシック" charset="0"/>
              </a:defRPr>
            </a:lvl6pPr>
            <a:lvl7pPr marL="914400" algn="l" rtl="0" eaLnBrk="1" fontAlgn="base" hangingPunct="1">
              <a:spcBef>
                <a:spcPct val="0"/>
              </a:spcBef>
              <a:spcAft>
                <a:spcPct val="0"/>
              </a:spcAft>
              <a:defRPr kumimoji="1" sz="2800" b="1">
                <a:solidFill>
                  <a:srgbClr val="FFFFFF"/>
                </a:solidFill>
                <a:latin typeface="Arial" charset="0"/>
                <a:ea typeface="ＭＳ Ｐゴシック" charset="0"/>
              </a:defRPr>
            </a:lvl7pPr>
            <a:lvl8pPr marL="1371600" algn="l" rtl="0" eaLnBrk="1" fontAlgn="base" hangingPunct="1">
              <a:spcBef>
                <a:spcPct val="0"/>
              </a:spcBef>
              <a:spcAft>
                <a:spcPct val="0"/>
              </a:spcAft>
              <a:defRPr kumimoji="1" sz="2800" b="1">
                <a:solidFill>
                  <a:srgbClr val="FFFFFF"/>
                </a:solidFill>
                <a:latin typeface="Arial" charset="0"/>
                <a:ea typeface="ＭＳ Ｐゴシック" charset="0"/>
              </a:defRPr>
            </a:lvl8pPr>
            <a:lvl9pPr marL="1828800" algn="l" rtl="0" eaLnBrk="1" fontAlgn="base" hangingPunct="1">
              <a:spcBef>
                <a:spcPct val="0"/>
              </a:spcBef>
              <a:spcAft>
                <a:spcPct val="0"/>
              </a:spcAft>
              <a:defRPr kumimoji="1" sz="2800" b="1">
                <a:solidFill>
                  <a:srgbClr val="FFFFFF"/>
                </a:solidFill>
                <a:latin typeface="Arial" charset="0"/>
                <a:ea typeface="ＭＳ Ｐゴシック" charset="0"/>
              </a:defRPr>
            </a:lvl9pPr>
          </a:lstStyle>
          <a:p>
            <a:pPr>
              <a:buClrTx/>
            </a:pPr>
            <a:r>
              <a:rPr lang="en-GB" altLang="en-US" b="1" kern="0" dirty="0" smtClean="0">
                <a:solidFill>
                  <a:srgbClr val="2260A8"/>
                </a:solidFill>
              </a:rPr>
              <a:t>Market Scan </a:t>
            </a:r>
            <a:endParaRPr lang="en-GB" altLang="en-US" b="1" kern="0" dirty="0">
              <a:solidFill>
                <a:srgbClr val="2260A8"/>
              </a:solidFill>
            </a:endParaRPr>
          </a:p>
        </p:txBody>
      </p:sp>
      <p:pic>
        <p:nvPicPr>
          <p:cNvPr id="8" name="Picture 7"/>
          <p:cNvPicPr>
            <a:picLocks noChangeAspect="1"/>
          </p:cNvPicPr>
          <p:nvPr/>
        </p:nvPicPr>
        <p:blipFill>
          <a:blip r:embed="rId7"/>
          <a:stretch>
            <a:fillRect/>
          </a:stretch>
        </p:blipFill>
        <p:spPr>
          <a:xfrm>
            <a:off x="848043" y="2100244"/>
            <a:ext cx="3856021" cy="2066084"/>
          </a:xfrm>
          <a:prstGeom prst="rect">
            <a:avLst/>
          </a:prstGeom>
          <a:solidFill>
            <a:schemeClr val="bg1"/>
          </a:solidFill>
          <a:ln>
            <a:solidFill>
              <a:schemeClr val="tx1"/>
            </a:solidFill>
          </a:ln>
        </p:spPr>
      </p:pic>
      <p:sp>
        <p:nvSpPr>
          <p:cNvPr id="5" name="TextBox 4"/>
          <p:cNvSpPr txBox="1"/>
          <p:nvPr/>
        </p:nvSpPr>
        <p:spPr>
          <a:xfrm>
            <a:off x="398251" y="4195108"/>
            <a:ext cx="9122696" cy="1261884"/>
          </a:xfrm>
          <a:prstGeom prst="rect">
            <a:avLst/>
          </a:prstGeom>
          <a:noFill/>
        </p:spPr>
        <p:txBody>
          <a:bodyPr wrap="square" rtlCol="0">
            <a:spAutoFit/>
          </a:bodyPr>
          <a:lstStyle/>
          <a:p>
            <a:pPr algn="l"/>
            <a:r>
              <a:rPr lang="en-US" sz="1600" b="1" dirty="0" smtClean="0">
                <a:solidFill>
                  <a:schemeClr val="accent1"/>
                </a:solidFill>
                <a:latin typeface="+mj-lt"/>
              </a:rPr>
              <a:t>HOW </a:t>
            </a:r>
            <a:r>
              <a:rPr lang="en-US" sz="1600" b="1" dirty="0">
                <a:solidFill>
                  <a:schemeClr val="accent1"/>
                </a:solidFill>
                <a:latin typeface="+mj-lt"/>
              </a:rPr>
              <a:t>TO USE IT</a:t>
            </a:r>
          </a:p>
          <a:p>
            <a:pPr algn="l"/>
            <a:endParaRPr lang="en-US" sz="1600" dirty="0">
              <a:solidFill>
                <a:srgbClr val="021631"/>
              </a:solidFill>
              <a:latin typeface="Calibri"/>
            </a:endParaRPr>
          </a:p>
          <a:p>
            <a:pPr algn="l"/>
            <a:r>
              <a:rPr lang="en-US" sz="1600" dirty="0">
                <a:solidFill>
                  <a:srgbClr val="021631"/>
                </a:solidFill>
                <a:latin typeface="Calibri"/>
              </a:rPr>
              <a:t>Populate the Excel market Tool. Start from the sector/industry analysis and see who the main players are: </a:t>
            </a:r>
          </a:p>
          <a:p>
            <a:pPr algn="l"/>
            <a:endParaRPr lang="en-US" sz="1400" dirty="0" smtClean="0">
              <a:latin typeface="+mj-lt"/>
            </a:endParaRPr>
          </a:p>
          <a:p>
            <a:pPr algn="l"/>
            <a:r>
              <a:rPr lang="en-US" sz="1400" dirty="0" smtClean="0">
                <a:latin typeface="+mj-lt"/>
              </a:rPr>
              <a:t> </a:t>
            </a:r>
            <a:endParaRPr lang="nl-NL" sz="1400" dirty="0">
              <a:latin typeface="+mj-lt"/>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1330002087"/>
              </p:ext>
            </p:extLst>
          </p:nvPr>
        </p:nvGraphicFramePr>
        <p:xfrm>
          <a:off x="8402674" y="5679744"/>
          <a:ext cx="1503326" cy="1268431"/>
        </p:xfrm>
        <a:graphic>
          <a:graphicData uri="http://schemas.openxmlformats.org/presentationml/2006/ole">
            <mc:AlternateContent xmlns:mc="http://schemas.openxmlformats.org/markup-compatibility/2006">
              <mc:Choice xmlns:v="urn:schemas-microsoft-com:vml" Requires="v">
                <p:oleObj spid="_x0000_s94245" name="Worksheet" showAsIcon="1" r:id="rId8" imgW="914400" imgH="771480" progId="Excel.Sheet.12">
                  <p:embed/>
                </p:oleObj>
              </mc:Choice>
              <mc:Fallback>
                <p:oleObj name="Worksheet" showAsIcon="1" r:id="rId8" imgW="914400" imgH="771480" progId="Excel.Sheet.12">
                  <p:embed/>
                  <p:pic>
                    <p:nvPicPr>
                      <p:cNvPr id="0" name=""/>
                      <p:cNvPicPr/>
                      <p:nvPr/>
                    </p:nvPicPr>
                    <p:blipFill>
                      <a:blip r:embed="rId9"/>
                      <a:stretch>
                        <a:fillRect/>
                      </a:stretch>
                    </p:blipFill>
                    <p:spPr>
                      <a:xfrm>
                        <a:off x="8402674" y="5679744"/>
                        <a:ext cx="1503326" cy="1268431"/>
                      </a:xfrm>
                      <a:prstGeom prst="rect">
                        <a:avLst/>
                      </a:prstGeom>
                    </p:spPr>
                  </p:pic>
                </p:oleObj>
              </mc:Fallback>
            </mc:AlternateContent>
          </a:graphicData>
        </a:graphic>
      </p:graphicFrame>
      <p:sp>
        <p:nvSpPr>
          <p:cNvPr id="15" name="TextBox 14"/>
          <p:cNvSpPr txBox="1"/>
          <p:nvPr/>
        </p:nvSpPr>
        <p:spPr>
          <a:xfrm>
            <a:off x="366808" y="980728"/>
            <a:ext cx="9122696" cy="1077218"/>
          </a:xfrm>
          <a:prstGeom prst="rect">
            <a:avLst/>
          </a:prstGeom>
          <a:noFill/>
        </p:spPr>
        <p:txBody>
          <a:bodyPr wrap="square" rtlCol="0">
            <a:spAutoFit/>
          </a:bodyPr>
          <a:lstStyle/>
          <a:p>
            <a:pPr algn="l"/>
            <a:r>
              <a:rPr lang="en-US" sz="1600" b="1" dirty="0">
                <a:solidFill>
                  <a:schemeClr val="accent1"/>
                </a:solidFill>
                <a:latin typeface="+mj-lt"/>
              </a:rPr>
              <a:t>DESCRIPTION</a:t>
            </a:r>
            <a:r>
              <a:rPr lang="en-US" sz="1400" dirty="0" smtClean="0">
                <a:latin typeface="+mj-lt"/>
              </a:rPr>
              <a:t> </a:t>
            </a:r>
          </a:p>
          <a:p>
            <a:pPr algn="l"/>
            <a:r>
              <a:rPr lang="en-US" sz="1600" dirty="0">
                <a:solidFill>
                  <a:srgbClr val="021631"/>
                </a:solidFill>
                <a:latin typeface="Calibri"/>
              </a:rPr>
              <a:t>Consolidated overview of all the relevant companies in </a:t>
            </a:r>
            <a:r>
              <a:rPr lang="en-US" sz="1600" dirty="0" smtClean="0">
                <a:solidFill>
                  <a:srgbClr val="021631"/>
                </a:solidFill>
                <a:latin typeface="Calibri"/>
              </a:rPr>
              <a:t>your country including </a:t>
            </a:r>
            <a:r>
              <a:rPr lang="en-US" sz="1600" dirty="0">
                <a:solidFill>
                  <a:srgbClr val="021631"/>
                </a:solidFill>
                <a:latin typeface="Calibri"/>
              </a:rPr>
              <a:t>their water risks and water catchment locations to support proactive search and engagement with suitable potential </a:t>
            </a:r>
            <a:r>
              <a:rPr lang="en-US" sz="1600" dirty="0" smtClean="0">
                <a:solidFill>
                  <a:srgbClr val="021631"/>
                </a:solidFill>
                <a:latin typeface="Calibri"/>
              </a:rPr>
              <a:t>partners for water stewardship activities.</a:t>
            </a:r>
            <a:endParaRPr lang="en-US" sz="1600" dirty="0">
              <a:solidFill>
                <a:srgbClr val="021631"/>
              </a:solidFill>
              <a:latin typeface="Calibri"/>
            </a:endParaRPr>
          </a:p>
        </p:txBody>
      </p:sp>
      <p:grpSp>
        <p:nvGrpSpPr>
          <p:cNvPr id="2" name="Gruppieren 1"/>
          <p:cNvGrpSpPr/>
          <p:nvPr/>
        </p:nvGrpSpPr>
        <p:grpSpPr>
          <a:xfrm>
            <a:off x="381567" y="5194182"/>
            <a:ext cx="8099825" cy="1330713"/>
            <a:chOff x="381567" y="5194182"/>
            <a:chExt cx="8099825" cy="1330713"/>
          </a:xfrm>
        </p:grpSpPr>
        <p:sp>
          <p:nvSpPr>
            <p:cNvPr id="24" name="Oval 23"/>
            <p:cNvSpPr/>
            <p:nvPr/>
          </p:nvSpPr>
          <p:spPr bwMode="auto">
            <a:xfrm>
              <a:off x="7036297" y="5194182"/>
              <a:ext cx="1445095" cy="1330713"/>
            </a:xfrm>
            <a:prstGeom prst="ellipse">
              <a:avLst/>
            </a:prstGeom>
            <a:solidFill>
              <a:schemeClr val="accent5">
                <a:lumMod val="60000"/>
                <a:lumOff val="40000"/>
              </a:schemeClr>
            </a:solidFill>
            <a:ln w="6350">
              <a:solidFill>
                <a:schemeClr val="tx1">
                  <a:lumMod val="75000"/>
                  <a:lumOff val="25000"/>
                </a:schemeClr>
              </a:solidFill>
              <a:miter lim="800000"/>
              <a:headEnd/>
              <a:tailEnd/>
            </a:ln>
            <a:effectLst/>
          </p:spPr>
          <p:txBody>
            <a:bodyPr wrap="none" lIns="45720" rIns="45720" rtlCol="0" anchor="ctr"/>
            <a:lstStyle/>
            <a:p>
              <a:pPr eaLnBrk="0" hangingPunct="0">
                <a:spcBef>
                  <a:spcPts val="100"/>
                </a:spcBef>
                <a:spcAft>
                  <a:spcPts val="100"/>
                </a:spcAft>
              </a:pPr>
              <a:endParaRPr lang="en-US" sz="1200" dirty="0" smtClean="0"/>
            </a:p>
            <a:p>
              <a:pPr eaLnBrk="0" hangingPunct="0">
                <a:spcBef>
                  <a:spcPts val="100"/>
                </a:spcBef>
                <a:spcAft>
                  <a:spcPts val="100"/>
                </a:spcAft>
              </a:pPr>
              <a:r>
                <a:rPr lang="en-US" sz="1200" dirty="0" smtClean="0"/>
                <a:t>MARKET SCAN</a:t>
              </a:r>
            </a:p>
            <a:p>
              <a:pPr eaLnBrk="0" hangingPunct="0">
                <a:spcBef>
                  <a:spcPts val="100"/>
                </a:spcBef>
                <a:spcAft>
                  <a:spcPts val="100"/>
                </a:spcAft>
              </a:pPr>
              <a:r>
                <a:rPr lang="en-US" sz="1200" dirty="0" smtClean="0"/>
                <a:t>Complete</a:t>
              </a:r>
            </a:p>
            <a:p>
              <a:pPr eaLnBrk="0" hangingPunct="0">
                <a:spcBef>
                  <a:spcPts val="100"/>
                </a:spcBef>
                <a:spcAft>
                  <a:spcPts val="100"/>
                </a:spcAft>
              </a:pPr>
              <a:r>
                <a:rPr lang="en-US" sz="1200" dirty="0" smtClean="0">
                  <a:solidFill>
                    <a:schemeClr val="tx1"/>
                  </a:solidFill>
                </a:rPr>
                <a:t>Overview</a:t>
              </a:r>
            </a:p>
            <a:p>
              <a:pPr eaLnBrk="0" hangingPunct="0">
                <a:spcBef>
                  <a:spcPts val="100"/>
                </a:spcBef>
                <a:spcAft>
                  <a:spcPts val="100"/>
                </a:spcAft>
              </a:pPr>
              <a:endParaRPr lang="nl-NL" sz="1200" dirty="0">
                <a:solidFill>
                  <a:schemeClr val="tx1"/>
                </a:solidFill>
              </a:endParaRPr>
            </a:p>
          </p:txBody>
        </p:sp>
        <p:sp>
          <p:nvSpPr>
            <p:cNvPr id="25" name="Right Arrow 26"/>
            <p:cNvSpPr/>
            <p:nvPr/>
          </p:nvSpPr>
          <p:spPr bwMode="auto">
            <a:xfrm>
              <a:off x="6325754" y="5694942"/>
              <a:ext cx="700096" cy="426008"/>
            </a:xfrm>
            <a:prstGeom prst="rightArrow">
              <a:avLst/>
            </a:prstGeom>
            <a:solidFill>
              <a:schemeClr val="accent1"/>
            </a:solidFill>
            <a:ln w="6350">
              <a:solidFill>
                <a:schemeClr val="accent1"/>
              </a:solidFill>
              <a:miter lim="800000"/>
              <a:headEnd/>
              <a:tailEnd/>
            </a:ln>
            <a:effectLst/>
          </p:spPr>
          <p:txBody>
            <a:bodyPr wrap="none" lIns="45720" rIns="45720" rtlCol="0" anchor="ctr"/>
            <a:lstStyle/>
            <a:p>
              <a:pPr marL="108000" indent="-108000" algn="l" eaLnBrk="0" hangingPunct="0">
                <a:spcBef>
                  <a:spcPts val="100"/>
                </a:spcBef>
                <a:spcAft>
                  <a:spcPts val="100"/>
                </a:spcAft>
                <a:buFontTx/>
                <a:buChar char="•"/>
              </a:pPr>
              <a:endParaRPr lang="nl-NL" sz="1200" dirty="0">
                <a:solidFill>
                  <a:schemeClr val="tx1"/>
                </a:solidFill>
              </a:endParaRPr>
            </a:p>
          </p:txBody>
        </p:sp>
        <p:pic>
          <p:nvPicPr>
            <p:cNvPr id="26" name="Picture 12" descr="http://www.clker.com/cliparts/D/z/C/2/q/E/check-mark-md.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240" y="6227685"/>
              <a:ext cx="285088" cy="245945"/>
            </a:xfrm>
            <a:prstGeom prst="rect">
              <a:avLst/>
            </a:prstGeom>
            <a:noFill/>
            <a:extLst>
              <a:ext uri="{909E8E84-426E-40DD-AFC4-6F175D3DCCD1}">
                <a14:hiddenFill xmlns:a14="http://schemas.microsoft.com/office/drawing/2010/main">
                  <a:solidFill>
                    <a:srgbClr val="FFFFFF"/>
                  </a:solidFill>
                </a14:hiddenFill>
              </a:ext>
            </a:extLst>
          </p:spPr>
        </p:pic>
        <p:sp>
          <p:nvSpPr>
            <p:cNvPr id="27" name="Oval 19"/>
            <p:cNvSpPr/>
            <p:nvPr/>
          </p:nvSpPr>
          <p:spPr bwMode="auto">
            <a:xfrm>
              <a:off x="4747805" y="5194182"/>
              <a:ext cx="1604663" cy="1330713"/>
            </a:xfrm>
            <a:prstGeom prst="ellipse">
              <a:avLst/>
            </a:prstGeom>
            <a:solidFill>
              <a:schemeClr val="tx1">
                <a:lumMod val="25000"/>
                <a:lumOff val="75000"/>
              </a:schemeClr>
            </a:solidFill>
            <a:ln w="6350">
              <a:solidFill>
                <a:schemeClr val="tx1">
                  <a:lumMod val="75000"/>
                  <a:lumOff val="25000"/>
                </a:schemeClr>
              </a:solidFill>
              <a:miter lim="800000"/>
              <a:headEnd/>
              <a:tailEnd/>
            </a:ln>
            <a:effectLst/>
          </p:spPr>
          <p:txBody>
            <a:bodyPr wrap="none" lIns="45720" rIns="45720" rtlCol="0" anchor="ctr"/>
            <a:lstStyle/>
            <a:p>
              <a:pPr eaLnBrk="0" hangingPunct="0">
                <a:spcBef>
                  <a:spcPts val="100"/>
                </a:spcBef>
                <a:spcAft>
                  <a:spcPts val="100"/>
                </a:spcAft>
              </a:pPr>
              <a:r>
                <a:rPr lang="en-US" sz="1100" dirty="0" smtClean="0"/>
                <a:t>Other</a:t>
              </a:r>
            </a:p>
            <a:p>
              <a:pPr eaLnBrk="0" hangingPunct="0">
                <a:spcBef>
                  <a:spcPts val="100"/>
                </a:spcBef>
                <a:spcAft>
                  <a:spcPts val="100"/>
                </a:spcAft>
              </a:pPr>
              <a:r>
                <a:rPr lang="en-US" sz="1100" dirty="0"/>
                <a:t>c</a:t>
              </a:r>
              <a:r>
                <a:rPr lang="en-US" sz="1100" dirty="0" smtClean="0"/>
                <a:t>ompanies including</a:t>
              </a:r>
            </a:p>
            <a:p>
              <a:pPr eaLnBrk="0" hangingPunct="0">
                <a:spcBef>
                  <a:spcPts val="100"/>
                </a:spcBef>
                <a:spcAft>
                  <a:spcPts val="100"/>
                </a:spcAft>
              </a:pPr>
              <a:r>
                <a:rPr lang="en-US" sz="1100" dirty="0"/>
                <a:t>t</a:t>
              </a:r>
              <a:r>
                <a:rPr lang="en-US" sz="1100" dirty="0" smtClean="0"/>
                <a:t>he local</a:t>
              </a:r>
            </a:p>
            <a:p>
              <a:pPr eaLnBrk="0" hangingPunct="0">
                <a:spcBef>
                  <a:spcPts val="100"/>
                </a:spcBef>
                <a:spcAft>
                  <a:spcPts val="100"/>
                </a:spcAft>
              </a:pPr>
              <a:r>
                <a:rPr lang="en-US" sz="1100" dirty="0"/>
                <a:t>c</a:t>
              </a:r>
              <a:r>
                <a:rPr lang="en-US" sz="1100" dirty="0" smtClean="0"/>
                <a:t>ompanies  </a:t>
              </a:r>
            </a:p>
            <a:p>
              <a:pPr eaLnBrk="0" hangingPunct="0">
                <a:spcBef>
                  <a:spcPts val="100"/>
                </a:spcBef>
                <a:spcAft>
                  <a:spcPts val="100"/>
                </a:spcAft>
              </a:pPr>
              <a:r>
                <a:rPr lang="en-US" sz="1100" dirty="0" smtClean="0"/>
                <a:t>vulnerable to </a:t>
              </a:r>
            </a:p>
            <a:p>
              <a:pPr eaLnBrk="0" hangingPunct="0">
                <a:spcBef>
                  <a:spcPts val="100"/>
                </a:spcBef>
                <a:spcAft>
                  <a:spcPts val="100"/>
                </a:spcAft>
              </a:pPr>
              <a:r>
                <a:rPr lang="en-US" sz="1100" dirty="0" smtClean="0"/>
                <a:t>water risks</a:t>
              </a:r>
              <a:endParaRPr lang="nl-NL" sz="1100" dirty="0">
                <a:solidFill>
                  <a:schemeClr val="tx1"/>
                </a:solidFill>
              </a:endParaRPr>
            </a:p>
          </p:txBody>
        </p:sp>
        <p:sp>
          <p:nvSpPr>
            <p:cNvPr id="28" name="Right Arrow 25"/>
            <p:cNvSpPr/>
            <p:nvPr/>
          </p:nvSpPr>
          <p:spPr bwMode="auto">
            <a:xfrm>
              <a:off x="4123282" y="5694942"/>
              <a:ext cx="735470" cy="426008"/>
            </a:xfrm>
            <a:prstGeom prst="rightArrow">
              <a:avLst/>
            </a:prstGeom>
            <a:solidFill>
              <a:schemeClr val="accent1"/>
            </a:solidFill>
            <a:ln w="6350">
              <a:solidFill>
                <a:schemeClr val="accent1"/>
              </a:solidFill>
              <a:miter lim="800000"/>
              <a:headEnd/>
              <a:tailEnd/>
            </a:ln>
            <a:effectLst/>
          </p:spPr>
          <p:txBody>
            <a:bodyPr wrap="none" lIns="45720" rIns="45720" rtlCol="0" anchor="ctr"/>
            <a:lstStyle/>
            <a:p>
              <a:pPr marL="108000" indent="-108000" algn="l" eaLnBrk="0" hangingPunct="0">
                <a:spcBef>
                  <a:spcPts val="100"/>
                </a:spcBef>
                <a:spcAft>
                  <a:spcPts val="100"/>
                </a:spcAft>
                <a:buFontTx/>
                <a:buChar char="•"/>
              </a:pPr>
              <a:endParaRPr lang="nl-NL" sz="1200" dirty="0">
                <a:solidFill>
                  <a:schemeClr val="tx1"/>
                </a:solidFill>
              </a:endParaRPr>
            </a:p>
          </p:txBody>
        </p:sp>
        <p:pic>
          <p:nvPicPr>
            <p:cNvPr id="29" name="Picture 26" descr="https://www.wristbandnation.com/sites/default/upload/artwork/medical/Clip-43.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85153" y="5763525"/>
              <a:ext cx="296613" cy="288841"/>
            </a:xfrm>
            <a:prstGeom prst="rect">
              <a:avLst/>
            </a:prstGeom>
            <a:noFill/>
            <a:extLst>
              <a:ext uri="{909E8E84-426E-40DD-AFC4-6F175D3DCCD1}">
                <a14:hiddenFill xmlns:a14="http://schemas.microsoft.com/office/drawing/2010/main">
                  <a:solidFill>
                    <a:srgbClr val="FFFFFF"/>
                  </a:solidFill>
                </a14:hiddenFill>
              </a:ext>
            </a:extLst>
          </p:spPr>
        </p:pic>
        <p:sp>
          <p:nvSpPr>
            <p:cNvPr id="30" name="Oval 16"/>
            <p:cNvSpPr/>
            <p:nvPr/>
          </p:nvSpPr>
          <p:spPr bwMode="auto">
            <a:xfrm>
              <a:off x="2591223" y="5194182"/>
              <a:ext cx="1604663" cy="1330713"/>
            </a:xfrm>
            <a:prstGeom prst="ellipse">
              <a:avLst/>
            </a:prstGeom>
            <a:solidFill>
              <a:schemeClr val="tx1">
                <a:lumMod val="25000"/>
                <a:lumOff val="75000"/>
              </a:schemeClr>
            </a:solidFill>
            <a:ln w="6350">
              <a:solidFill>
                <a:schemeClr val="tx1">
                  <a:lumMod val="75000"/>
                  <a:lumOff val="25000"/>
                </a:schemeClr>
              </a:solidFill>
              <a:miter lim="800000"/>
              <a:headEnd/>
              <a:tailEnd/>
            </a:ln>
            <a:effectLst/>
          </p:spPr>
          <p:txBody>
            <a:bodyPr wrap="none" lIns="45720" rIns="45720" rtlCol="0" anchor="ctr"/>
            <a:lstStyle/>
            <a:p>
              <a:pPr eaLnBrk="0" hangingPunct="0">
                <a:spcBef>
                  <a:spcPts val="100"/>
                </a:spcBef>
                <a:spcAft>
                  <a:spcPts val="100"/>
                </a:spcAft>
              </a:pPr>
              <a:r>
                <a:rPr lang="en-US" sz="1100" dirty="0" smtClean="0">
                  <a:solidFill>
                    <a:schemeClr val="tx1"/>
                  </a:solidFill>
                </a:rPr>
                <a:t>Big companies</a:t>
              </a:r>
            </a:p>
            <a:p>
              <a:pPr eaLnBrk="0" hangingPunct="0">
                <a:spcBef>
                  <a:spcPts val="100"/>
                </a:spcBef>
                <a:spcAft>
                  <a:spcPts val="100"/>
                </a:spcAft>
              </a:pPr>
              <a:r>
                <a:rPr lang="en-US" sz="1100" dirty="0" smtClean="0">
                  <a:solidFill>
                    <a:schemeClr val="tx1"/>
                  </a:solidFill>
                </a:rPr>
                <a:t>within </a:t>
              </a:r>
              <a:r>
                <a:rPr lang="en-US" sz="1100" dirty="0" smtClean="0"/>
                <a:t>your</a:t>
              </a:r>
              <a:r>
                <a:rPr lang="en-US" sz="1100" dirty="0" smtClean="0">
                  <a:solidFill>
                    <a:schemeClr val="tx1"/>
                  </a:solidFill>
                </a:rPr>
                <a:t> country</a:t>
              </a:r>
            </a:p>
            <a:p>
              <a:pPr eaLnBrk="0" hangingPunct="0">
                <a:spcBef>
                  <a:spcPts val="100"/>
                </a:spcBef>
                <a:spcAft>
                  <a:spcPts val="100"/>
                </a:spcAft>
              </a:pPr>
              <a:r>
                <a:rPr lang="en-US" sz="1100" dirty="0"/>
                <a:t>o</a:t>
              </a:r>
              <a:r>
                <a:rPr lang="en-US" sz="1100" dirty="0" smtClean="0"/>
                <a:t>utside of</a:t>
              </a:r>
            </a:p>
            <a:p>
              <a:pPr eaLnBrk="0" hangingPunct="0">
                <a:spcBef>
                  <a:spcPts val="100"/>
                </a:spcBef>
                <a:spcAft>
                  <a:spcPts val="100"/>
                </a:spcAft>
              </a:pPr>
              <a:r>
                <a:rPr lang="en-US" sz="1100" dirty="0"/>
                <a:t>p</a:t>
              </a:r>
              <a:r>
                <a:rPr lang="en-US" sz="1100" dirty="0" smtClean="0">
                  <a:solidFill>
                    <a:schemeClr val="tx1"/>
                  </a:solidFill>
                </a:rPr>
                <a:t>rioritized</a:t>
              </a:r>
            </a:p>
            <a:p>
              <a:pPr eaLnBrk="0" hangingPunct="0">
                <a:spcBef>
                  <a:spcPts val="100"/>
                </a:spcBef>
                <a:spcAft>
                  <a:spcPts val="100"/>
                </a:spcAft>
              </a:pPr>
              <a:r>
                <a:rPr lang="en-US" sz="1100" dirty="0" smtClean="0"/>
                <a:t>sectors</a:t>
              </a:r>
              <a:endParaRPr lang="nl-NL" sz="1100" dirty="0">
                <a:solidFill>
                  <a:schemeClr val="tx1"/>
                </a:solidFill>
              </a:endParaRPr>
            </a:p>
          </p:txBody>
        </p:sp>
        <p:sp>
          <p:nvSpPr>
            <p:cNvPr id="31" name="Right Arrow 24"/>
            <p:cNvSpPr/>
            <p:nvPr/>
          </p:nvSpPr>
          <p:spPr bwMode="auto">
            <a:xfrm>
              <a:off x="1935777" y="5694943"/>
              <a:ext cx="735470" cy="426008"/>
            </a:xfrm>
            <a:prstGeom prst="rightArrow">
              <a:avLst/>
            </a:prstGeom>
            <a:solidFill>
              <a:schemeClr val="accent1"/>
            </a:solidFill>
            <a:ln w="6350">
              <a:solidFill>
                <a:schemeClr val="accent1"/>
              </a:solidFill>
              <a:miter lim="800000"/>
              <a:headEnd/>
              <a:tailEnd/>
            </a:ln>
            <a:effectLst/>
          </p:spPr>
          <p:txBody>
            <a:bodyPr wrap="none" lIns="45720" rIns="45720" rtlCol="0" anchor="ctr"/>
            <a:lstStyle/>
            <a:p>
              <a:pPr marL="108000" indent="-108000" algn="l" eaLnBrk="0" hangingPunct="0">
                <a:spcBef>
                  <a:spcPts val="100"/>
                </a:spcBef>
                <a:spcAft>
                  <a:spcPts val="100"/>
                </a:spcAft>
                <a:buFontTx/>
                <a:buChar char="•"/>
              </a:pPr>
              <a:endParaRPr lang="nl-NL" sz="1200" dirty="0">
                <a:solidFill>
                  <a:schemeClr val="tx1"/>
                </a:solidFill>
              </a:endParaRPr>
            </a:p>
          </p:txBody>
        </p:sp>
        <p:pic>
          <p:nvPicPr>
            <p:cNvPr id="32" name="Picture 26" descr="https://www.wristbandnation.com/sites/default/upload/artwork/medical/Clip-43.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78029" y="5763524"/>
              <a:ext cx="296613" cy="288841"/>
            </a:xfrm>
            <a:prstGeom prst="rect">
              <a:avLst/>
            </a:prstGeom>
            <a:noFill/>
            <a:extLst>
              <a:ext uri="{909E8E84-426E-40DD-AFC4-6F175D3DCCD1}">
                <a14:hiddenFill xmlns:a14="http://schemas.microsoft.com/office/drawing/2010/main">
                  <a:solidFill>
                    <a:srgbClr val="FFFFFF"/>
                  </a:solidFill>
                </a14:hiddenFill>
              </a:ext>
            </a:extLst>
          </p:spPr>
        </p:pic>
        <p:sp>
          <p:nvSpPr>
            <p:cNvPr id="33" name="Oval 2"/>
            <p:cNvSpPr/>
            <p:nvPr/>
          </p:nvSpPr>
          <p:spPr bwMode="auto">
            <a:xfrm>
              <a:off x="381567" y="5194182"/>
              <a:ext cx="1604663" cy="1330713"/>
            </a:xfrm>
            <a:prstGeom prst="ellipse">
              <a:avLst/>
            </a:prstGeom>
            <a:solidFill>
              <a:schemeClr val="tx1">
                <a:lumMod val="25000"/>
                <a:lumOff val="75000"/>
              </a:schemeClr>
            </a:solidFill>
            <a:ln w="6350">
              <a:solidFill>
                <a:schemeClr val="tx1">
                  <a:lumMod val="75000"/>
                  <a:lumOff val="25000"/>
                </a:schemeClr>
              </a:solidFill>
              <a:miter lim="800000"/>
              <a:headEnd/>
              <a:tailEnd/>
            </a:ln>
            <a:effectLst/>
          </p:spPr>
          <p:txBody>
            <a:bodyPr wrap="none" lIns="45720" rIns="45720" rtlCol="0" anchor="ctr"/>
            <a:lstStyle/>
            <a:p>
              <a:pPr eaLnBrk="0" hangingPunct="0">
                <a:spcBef>
                  <a:spcPts val="100"/>
                </a:spcBef>
                <a:spcAft>
                  <a:spcPts val="100"/>
                </a:spcAft>
              </a:pPr>
              <a:r>
                <a:rPr lang="en-US" sz="1100" dirty="0" smtClean="0">
                  <a:solidFill>
                    <a:schemeClr val="tx1"/>
                  </a:solidFill>
                </a:rPr>
                <a:t>Companies within</a:t>
              </a:r>
            </a:p>
            <a:p>
              <a:pPr eaLnBrk="0" hangingPunct="0">
                <a:spcBef>
                  <a:spcPts val="100"/>
                </a:spcBef>
                <a:spcAft>
                  <a:spcPts val="100"/>
                </a:spcAft>
              </a:pPr>
              <a:r>
                <a:rPr lang="en-US" sz="1100" dirty="0"/>
                <a:t>p</a:t>
              </a:r>
              <a:r>
                <a:rPr lang="en-US" sz="1100" dirty="0" smtClean="0"/>
                <a:t>rioritized sectors: </a:t>
              </a:r>
            </a:p>
            <a:p>
              <a:pPr marL="171450" indent="-171450" algn="l" eaLnBrk="0" hangingPunct="0">
                <a:spcBef>
                  <a:spcPts val="100"/>
                </a:spcBef>
                <a:spcAft>
                  <a:spcPts val="100"/>
                </a:spcAft>
                <a:buFont typeface="Arial" panose="020B0604020202020204" pitchFamily="34" charset="0"/>
                <a:buChar char="•"/>
              </a:pPr>
              <a:r>
                <a:rPr lang="en-US" sz="1100" dirty="0" smtClean="0">
                  <a:solidFill>
                    <a:schemeClr val="tx1"/>
                  </a:solidFill>
                </a:rPr>
                <a:t>Agriculture</a:t>
              </a:r>
            </a:p>
            <a:p>
              <a:pPr marL="171450" indent="-171450" algn="l" eaLnBrk="0" hangingPunct="0">
                <a:spcBef>
                  <a:spcPts val="100"/>
                </a:spcBef>
                <a:spcAft>
                  <a:spcPts val="100"/>
                </a:spcAft>
                <a:buFont typeface="Arial" panose="020B0604020202020204" pitchFamily="34" charset="0"/>
                <a:buChar char="•"/>
              </a:pPr>
              <a:r>
                <a:rPr lang="en-US" sz="1100" dirty="0" smtClean="0"/>
                <a:t>Mining</a:t>
              </a:r>
            </a:p>
            <a:p>
              <a:pPr marL="171450" indent="-171450" algn="l" eaLnBrk="0" hangingPunct="0">
                <a:spcBef>
                  <a:spcPts val="100"/>
                </a:spcBef>
                <a:spcAft>
                  <a:spcPts val="100"/>
                </a:spcAft>
                <a:buFont typeface="Arial" panose="020B0604020202020204" pitchFamily="34" charset="0"/>
                <a:buChar char="•"/>
              </a:pPr>
              <a:r>
                <a:rPr lang="en-US" sz="1100" dirty="0" smtClean="0">
                  <a:solidFill>
                    <a:schemeClr val="tx1"/>
                  </a:solidFill>
                </a:rPr>
                <a:t>Beverages </a:t>
              </a:r>
              <a:endParaRPr lang="nl-NL" sz="1100" dirty="0">
                <a:solidFill>
                  <a:schemeClr val="tx1"/>
                </a:solidFill>
              </a:endParaRPr>
            </a:p>
          </p:txBody>
        </p:sp>
      </p:grpSp>
      <p:pic>
        <p:nvPicPr>
          <p:cNvPr id="3" name="Grafik 2"/>
          <p:cNvPicPr>
            <a:picLocks noChangeAspect="1"/>
          </p:cNvPicPr>
          <p:nvPr/>
        </p:nvPicPr>
        <p:blipFill>
          <a:blip r:embed="rId12"/>
          <a:stretch>
            <a:fillRect/>
          </a:stretch>
        </p:blipFill>
        <p:spPr>
          <a:xfrm>
            <a:off x="4830556" y="2086726"/>
            <a:ext cx="4319449" cy="2278378"/>
          </a:xfrm>
          <a:prstGeom prst="rect">
            <a:avLst/>
          </a:prstGeom>
        </p:spPr>
      </p:pic>
    </p:spTree>
    <p:extLst>
      <p:ext uri="{BB962C8B-B14F-4D97-AF65-F5344CB8AC3E}">
        <p14:creationId xmlns:p14="http://schemas.microsoft.com/office/powerpoint/2010/main" val="654783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el 5"/>
          <p:cNvSpPr>
            <a:spLocks noGrp="1"/>
          </p:cNvSpPr>
          <p:nvPr>
            <p:ph type="ctrTitle"/>
          </p:nvPr>
        </p:nvSpPr>
        <p:spPr>
          <a:xfrm>
            <a:off x="488504" y="44624"/>
            <a:ext cx="8712968" cy="1080120"/>
          </a:xfrm>
        </p:spPr>
        <p:txBody>
          <a:bodyPr/>
          <a:lstStyle/>
          <a:p>
            <a:pPr>
              <a:lnSpc>
                <a:spcPct val="80000"/>
              </a:lnSpc>
            </a:pPr>
            <a:r>
              <a:rPr lang="de-DE" dirty="0" smtClean="0">
                <a:latin typeface="Calibri" charset="0"/>
                <a:cs typeface="Calibri" charset="0"/>
              </a:rPr>
              <a:t>IWaSP Country Market Scan – HOW TO USE IT </a:t>
            </a:r>
            <a:endParaRPr lang="en-GB" b="0" dirty="0">
              <a:latin typeface="Calibri" charset="0"/>
              <a:cs typeface="Calibri" charset="0"/>
            </a:endParaRPr>
          </a:p>
        </p:txBody>
      </p:sp>
      <p:pic>
        <p:nvPicPr>
          <p:cNvPr id="3" name="Bildplatzhalter 2" descr="shutterstock_121527070_titel.jpg"/>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6160" b="16160"/>
          <a:stretch>
            <a:fillRect/>
          </a:stretch>
        </p:blipFill>
        <p:spPr/>
      </p:pic>
      <p:sp>
        <p:nvSpPr>
          <p:cNvPr id="4" name="Untertitel 3"/>
          <p:cNvSpPr>
            <a:spLocks noGrp="1"/>
          </p:cNvSpPr>
          <p:nvPr>
            <p:ph type="subTitle" idx="1"/>
          </p:nvPr>
        </p:nvSpPr>
        <p:spPr/>
        <p:txBody>
          <a:bodyPr/>
          <a:lstStyle/>
          <a:p>
            <a:endParaRPr lang="de-DE" sz="2400" dirty="0"/>
          </a:p>
        </p:txBody>
      </p:sp>
    </p:spTree>
    <p:extLst>
      <p:ext uri="{BB962C8B-B14F-4D97-AF65-F5344CB8AC3E}">
        <p14:creationId xmlns:p14="http://schemas.microsoft.com/office/powerpoint/2010/main" val="275072918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1" name="Rectangle 276" hidden="1"/>
          <p:cNvGraphicFramePr>
            <a:graphicFrameLocks/>
          </p:cNvGraphicFramePr>
          <p:nvPr>
            <p:custDataLst>
              <p:tags r:id="rId2"/>
            </p:custDataLst>
            <p:extLst/>
          </p:nvPr>
        </p:nvGraphicFramePr>
        <p:xfrm>
          <a:off x="0" y="0"/>
          <a:ext cx="171979" cy="158750"/>
        </p:xfrm>
        <a:graphic>
          <a:graphicData uri="http://schemas.openxmlformats.org/presentationml/2006/ole">
            <mc:AlternateContent xmlns:mc="http://schemas.openxmlformats.org/markup-compatibility/2006">
              <mc:Choice xmlns:v="urn:schemas-microsoft-com:vml" Requires="v">
                <p:oleObj spid="_x0000_s85107" name="think-cell Slide" r:id="rId6" imgW="0" imgH="0" progId="TCLayout.ActiveDocument.1">
                  <p:embed/>
                </p:oleObj>
              </mc:Choice>
              <mc:Fallback>
                <p:oleObj name="think-cell Slide" r:id="rId6"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71979"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AcnActionTitle_ID_78"/>
          <p:cNvSpPr txBox="1">
            <a:spLocks/>
          </p:cNvSpPr>
          <p:nvPr>
            <p:custDataLst>
              <p:tags r:id="rId3"/>
            </p:custDataLst>
          </p:nvPr>
        </p:nvSpPr>
        <p:spPr bwMode="gray">
          <a:xfrm>
            <a:off x="488504" y="116632"/>
            <a:ext cx="8889604"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72000" rIns="91440" bIns="45720" numCol="1" anchor="t" anchorCtr="0" compatLnSpc="1">
            <a:prstTxWarp prst="textNoShape">
              <a:avLst/>
            </a:prstTxWarp>
            <a:noAutofit/>
          </a:bodyPr>
          <a:lstStyle>
            <a:lvl1pPr algn="l" rtl="0" eaLnBrk="1" fontAlgn="base" hangingPunct="1">
              <a:lnSpc>
                <a:spcPct val="100000"/>
              </a:lnSpc>
              <a:spcBef>
                <a:spcPct val="0"/>
              </a:spcBef>
              <a:spcAft>
                <a:spcPct val="0"/>
              </a:spcAft>
              <a:defRPr kumimoji="1" sz="2800" b="0">
                <a:solidFill>
                  <a:schemeClr val="tx1"/>
                </a:solidFill>
                <a:latin typeface="Calibri"/>
                <a:ea typeface="ＭＳ Ｐゴシック" charset="0"/>
                <a:cs typeface="ＭＳ Ｐゴシック" charset="0"/>
              </a:defRPr>
            </a:lvl1pPr>
            <a:lvl2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2pPr>
            <a:lvl3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3pPr>
            <a:lvl4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4pPr>
            <a:lvl5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kumimoji="1" sz="2800" b="1">
                <a:solidFill>
                  <a:srgbClr val="FFFFFF"/>
                </a:solidFill>
                <a:latin typeface="Arial" charset="0"/>
                <a:ea typeface="ＭＳ Ｐゴシック" charset="0"/>
              </a:defRPr>
            </a:lvl6pPr>
            <a:lvl7pPr marL="914400" algn="l" rtl="0" eaLnBrk="1" fontAlgn="base" hangingPunct="1">
              <a:spcBef>
                <a:spcPct val="0"/>
              </a:spcBef>
              <a:spcAft>
                <a:spcPct val="0"/>
              </a:spcAft>
              <a:defRPr kumimoji="1" sz="2800" b="1">
                <a:solidFill>
                  <a:srgbClr val="FFFFFF"/>
                </a:solidFill>
                <a:latin typeface="Arial" charset="0"/>
                <a:ea typeface="ＭＳ Ｐゴシック" charset="0"/>
              </a:defRPr>
            </a:lvl7pPr>
            <a:lvl8pPr marL="1371600" algn="l" rtl="0" eaLnBrk="1" fontAlgn="base" hangingPunct="1">
              <a:spcBef>
                <a:spcPct val="0"/>
              </a:spcBef>
              <a:spcAft>
                <a:spcPct val="0"/>
              </a:spcAft>
              <a:defRPr kumimoji="1" sz="2800" b="1">
                <a:solidFill>
                  <a:srgbClr val="FFFFFF"/>
                </a:solidFill>
                <a:latin typeface="Arial" charset="0"/>
                <a:ea typeface="ＭＳ Ｐゴシック" charset="0"/>
              </a:defRPr>
            </a:lvl8pPr>
            <a:lvl9pPr marL="1828800" algn="l" rtl="0" eaLnBrk="1" fontAlgn="base" hangingPunct="1">
              <a:spcBef>
                <a:spcPct val="0"/>
              </a:spcBef>
              <a:spcAft>
                <a:spcPct val="0"/>
              </a:spcAft>
              <a:defRPr kumimoji="1" sz="2800" b="1">
                <a:solidFill>
                  <a:srgbClr val="FFFFFF"/>
                </a:solidFill>
                <a:latin typeface="Arial" charset="0"/>
                <a:ea typeface="ＭＳ Ｐゴシック" charset="0"/>
              </a:defRPr>
            </a:lvl9pPr>
          </a:lstStyle>
          <a:p>
            <a:pPr>
              <a:buClrTx/>
            </a:pPr>
            <a:r>
              <a:rPr lang="en-GB" altLang="en-US" b="1" kern="0" dirty="0" smtClean="0">
                <a:solidFill>
                  <a:srgbClr val="2260A8"/>
                </a:solidFill>
              </a:rPr>
              <a:t>The Obje</a:t>
            </a:r>
            <a:r>
              <a:rPr lang="en-GB" altLang="en-US" b="1" kern="0" dirty="0" smtClean="0">
                <a:solidFill>
                  <a:schemeClr val="accent1"/>
                </a:solidFill>
              </a:rPr>
              <a:t>ctiv</a:t>
            </a:r>
            <a:r>
              <a:rPr lang="en-GB" altLang="en-US" b="1" kern="0" dirty="0" smtClean="0">
                <a:solidFill>
                  <a:srgbClr val="2260A8"/>
                </a:solidFill>
              </a:rPr>
              <a:t>e of Market Scan </a:t>
            </a:r>
            <a:endParaRPr lang="en-GB" altLang="en-US" b="1" kern="0" dirty="0">
              <a:solidFill>
                <a:srgbClr val="2260A8"/>
              </a:solidFill>
            </a:endParaRPr>
          </a:p>
        </p:txBody>
      </p:sp>
      <p:sp>
        <p:nvSpPr>
          <p:cNvPr id="2" name="TextBox 1"/>
          <p:cNvSpPr txBox="1"/>
          <p:nvPr/>
        </p:nvSpPr>
        <p:spPr>
          <a:xfrm>
            <a:off x="416496" y="764704"/>
            <a:ext cx="5816911" cy="338554"/>
          </a:xfrm>
          <a:prstGeom prst="rect">
            <a:avLst/>
          </a:prstGeom>
          <a:noFill/>
        </p:spPr>
        <p:txBody>
          <a:bodyPr wrap="square" rtlCol="0">
            <a:spAutoFit/>
          </a:bodyPr>
          <a:lstStyle/>
          <a:p>
            <a:pPr algn="l"/>
            <a:r>
              <a:rPr lang="en-US" sz="1600" dirty="0" smtClean="0">
                <a:solidFill>
                  <a:schemeClr val="tx2"/>
                </a:solidFill>
                <a:latin typeface="+mj-lt"/>
              </a:rPr>
              <a:t>Why is Market Scan needed</a:t>
            </a:r>
            <a:endParaRPr lang="en-US" sz="1600" dirty="0">
              <a:solidFill>
                <a:schemeClr val="tx2"/>
              </a:solidFill>
              <a:latin typeface="+mj-lt"/>
            </a:endParaRPr>
          </a:p>
        </p:txBody>
      </p:sp>
      <p:pic>
        <p:nvPicPr>
          <p:cNvPr id="10" name="Picture 9"/>
          <p:cNvPicPr>
            <a:picLocks noChangeAspect="1"/>
          </p:cNvPicPr>
          <p:nvPr/>
        </p:nvPicPr>
        <p:blipFill>
          <a:blip r:embed="rId7"/>
          <a:stretch>
            <a:fillRect/>
          </a:stretch>
        </p:blipFill>
        <p:spPr>
          <a:xfrm>
            <a:off x="6322368" y="135032"/>
            <a:ext cx="1726976" cy="1169665"/>
          </a:xfrm>
          <a:prstGeom prst="rect">
            <a:avLst/>
          </a:prstGeom>
        </p:spPr>
      </p:pic>
      <p:sp>
        <p:nvSpPr>
          <p:cNvPr id="3" name="TextBox 2"/>
          <p:cNvSpPr txBox="1"/>
          <p:nvPr/>
        </p:nvSpPr>
        <p:spPr>
          <a:xfrm>
            <a:off x="488504" y="1556792"/>
            <a:ext cx="9001000" cy="5047536"/>
          </a:xfrm>
          <a:prstGeom prst="rect">
            <a:avLst/>
          </a:prstGeom>
          <a:noFill/>
        </p:spPr>
        <p:txBody>
          <a:bodyPr wrap="square" rtlCol="0">
            <a:spAutoFit/>
          </a:bodyPr>
          <a:lstStyle/>
          <a:p>
            <a:pPr algn="just"/>
            <a:r>
              <a:rPr lang="en-US" sz="1400" b="1" dirty="0" smtClean="0">
                <a:solidFill>
                  <a:schemeClr val="accent1"/>
                </a:solidFill>
                <a:latin typeface="+mj-lt"/>
              </a:rPr>
              <a:t>OBJECTIVE</a:t>
            </a:r>
          </a:p>
          <a:p>
            <a:pPr algn="just"/>
            <a:r>
              <a:rPr lang="en-US" sz="1400" dirty="0" smtClean="0">
                <a:latin typeface="+mj-lt"/>
              </a:rPr>
              <a:t>The </a:t>
            </a:r>
            <a:r>
              <a:rPr lang="en-US" sz="1400" dirty="0">
                <a:latin typeface="+mj-lt"/>
              </a:rPr>
              <a:t>objective of a </a:t>
            </a:r>
            <a:r>
              <a:rPr lang="en-US" sz="1400" dirty="0" smtClean="0">
                <a:latin typeface="+mj-lt"/>
              </a:rPr>
              <a:t>Market Scan </a:t>
            </a:r>
            <a:r>
              <a:rPr lang="en-US" sz="1400" dirty="0">
                <a:latin typeface="+mj-lt"/>
              </a:rPr>
              <a:t>is to identify potential partners with water intensive businesses </a:t>
            </a:r>
            <a:r>
              <a:rPr lang="en-US" sz="1400" dirty="0" smtClean="0">
                <a:latin typeface="+mj-lt"/>
              </a:rPr>
              <a:t>and partners facing water related risks with </a:t>
            </a:r>
            <a:r>
              <a:rPr lang="en-US" sz="1400" dirty="0">
                <a:latin typeface="+mj-lt"/>
              </a:rPr>
              <a:t>regard to water stewardship activities in order to enlarge </a:t>
            </a:r>
            <a:r>
              <a:rPr lang="en-US" sz="1400" dirty="0" smtClean="0">
                <a:latin typeface="+mj-lt"/>
              </a:rPr>
              <a:t>your </a:t>
            </a:r>
            <a:r>
              <a:rPr lang="en-US" sz="1400" dirty="0">
                <a:latin typeface="+mj-lt"/>
              </a:rPr>
              <a:t>engagement with corporate </a:t>
            </a:r>
            <a:r>
              <a:rPr lang="en-US" sz="1400" dirty="0" smtClean="0">
                <a:latin typeface="+mj-lt"/>
              </a:rPr>
              <a:t>partners.</a:t>
            </a:r>
          </a:p>
          <a:p>
            <a:pPr algn="just"/>
            <a:endParaRPr lang="en-US" sz="1400" dirty="0">
              <a:latin typeface="+mj-lt"/>
            </a:endParaRPr>
          </a:p>
          <a:p>
            <a:pPr algn="just"/>
            <a:r>
              <a:rPr lang="en-US" sz="1400" dirty="0" smtClean="0">
                <a:latin typeface="+mj-lt"/>
              </a:rPr>
              <a:t>Water </a:t>
            </a:r>
            <a:r>
              <a:rPr lang="en-US" sz="1400" dirty="0">
                <a:latin typeface="+mj-lt"/>
              </a:rPr>
              <a:t>Intensive industry sectors are highly dependent on water resources or highly vulnerable to water risks. </a:t>
            </a:r>
            <a:r>
              <a:rPr lang="en-US" sz="1400" dirty="0" smtClean="0">
                <a:latin typeface="+mj-lt"/>
              </a:rPr>
              <a:t>Examples of vulnerability: </a:t>
            </a:r>
          </a:p>
          <a:p>
            <a:pPr algn="just"/>
            <a:endParaRPr lang="en-US" sz="1400" dirty="0" smtClean="0">
              <a:latin typeface="+mj-lt"/>
            </a:endParaRPr>
          </a:p>
          <a:p>
            <a:pPr marL="285750" indent="-285750" algn="just">
              <a:buFont typeface="Arial" panose="020B0604020202020204" pitchFamily="34" charset="0"/>
              <a:buChar char="•"/>
            </a:pPr>
            <a:r>
              <a:rPr lang="en-US" sz="1400" dirty="0">
                <a:latin typeface="+mj-lt"/>
              </a:rPr>
              <a:t>H</a:t>
            </a:r>
            <a:r>
              <a:rPr lang="en-US" sz="1400" dirty="0" smtClean="0">
                <a:latin typeface="+mj-lt"/>
              </a:rPr>
              <a:t>igh </a:t>
            </a:r>
            <a:r>
              <a:rPr lang="en-US" sz="1400" dirty="0">
                <a:latin typeface="+mj-lt"/>
              </a:rPr>
              <a:t>quality water </a:t>
            </a:r>
            <a:r>
              <a:rPr lang="en-US" sz="1400" dirty="0" smtClean="0">
                <a:latin typeface="+mj-lt"/>
              </a:rPr>
              <a:t>needed as </a:t>
            </a:r>
            <a:r>
              <a:rPr lang="en-US" sz="1400" dirty="0">
                <a:latin typeface="+mj-lt"/>
              </a:rPr>
              <a:t>a key input to </a:t>
            </a:r>
            <a:r>
              <a:rPr lang="en-US" sz="1400" dirty="0" smtClean="0">
                <a:latin typeface="+mj-lt"/>
              </a:rPr>
              <a:t>production</a:t>
            </a:r>
          </a:p>
          <a:p>
            <a:pPr marL="285750" indent="-285750" algn="just">
              <a:buFont typeface="Arial" panose="020B0604020202020204" pitchFamily="34" charset="0"/>
              <a:buChar char="•"/>
            </a:pPr>
            <a:r>
              <a:rPr lang="en-US" sz="1400" dirty="0" smtClean="0">
                <a:latin typeface="+mj-lt"/>
              </a:rPr>
              <a:t>Lot of water needed mainly </a:t>
            </a:r>
            <a:r>
              <a:rPr lang="en-US" sz="1400" dirty="0">
                <a:latin typeface="+mj-lt"/>
              </a:rPr>
              <a:t>for cooling or in-plant </a:t>
            </a:r>
            <a:r>
              <a:rPr lang="en-US" sz="1400" dirty="0" smtClean="0">
                <a:latin typeface="+mj-lt"/>
              </a:rPr>
              <a:t>processes</a:t>
            </a:r>
          </a:p>
          <a:p>
            <a:pPr marL="285750" indent="-285750" algn="just">
              <a:buFont typeface="Arial" panose="020B0604020202020204" pitchFamily="34" charset="0"/>
              <a:buChar char="•"/>
            </a:pPr>
            <a:r>
              <a:rPr lang="en-US" sz="1400" dirty="0" smtClean="0">
                <a:latin typeface="+mj-lt"/>
              </a:rPr>
              <a:t>Production of </a:t>
            </a:r>
            <a:r>
              <a:rPr lang="en-US" sz="1400" dirty="0">
                <a:latin typeface="+mj-lt"/>
              </a:rPr>
              <a:t>high volumes of </a:t>
            </a:r>
            <a:r>
              <a:rPr lang="en-US" sz="1400" dirty="0" smtClean="0">
                <a:latin typeface="+mj-lt"/>
              </a:rPr>
              <a:t>wastewater</a:t>
            </a:r>
            <a:endParaRPr lang="en-US" sz="1400" dirty="0">
              <a:latin typeface="+mj-lt"/>
            </a:endParaRPr>
          </a:p>
          <a:p>
            <a:pPr marL="285750" indent="-285750" algn="just">
              <a:buFont typeface="Arial" panose="020B0604020202020204" pitchFamily="34" charset="0"/>
              <a:buChar char="•"/>
            </a:pPr>
            <a:r>
              <a:rPr lang="en-US" sz="1400" dirty="0" smtClean="0">
                <a:latin typeface="+mj-lt"/>
              </a:rPr>
              <a:t>Discharging wastewater </a:t>
            </a:r>
            <a:r>
              <a:rPr lang="en-US" sz="1400" dirty="0">
                <a:latin typeface="+mj-lt"/>
              </a:rPr>
              <a:t>of high environmental </a:t>
            </a:r>
            <a:r>
              <a:rPr lang="en-US" sz="1400" dirty="0" smtClean="0">
                <a:latin typeface="+mj-lt"/>
              </a:rPr>
              <a:t>significance</a:t>
            </a:r>
          </a:p>
          <a:p>
            <a:pPr marL="285750" indent="-285750" algn="just">
              <a:buFont typeface="Arial" panose="020B0604020202020204" pitchFamily="34" charset="0"/>
              <a:buChar char="•"/>
            </a:pPr>
            <a:r>
              <a:rPr lang="en-US" sz="1400" dirty="0">
                <a:latin typeface="+mj-lt"/>
              </a:rPr>
              <a:t>L</a:t>
            </a:r>
            <a:r>
              <a:rPr lang="en-US" sz="1400" dirty="0" smtClean="0">
                <a:latin typeface="+mj-lt"/>
              </a:rPr>
              <a:t>ong </a:t>
            </a:r>
            <a:r>
              <a:rPr lang="en-US" sz="1400" dirty="0">
                <a:latin typeface="+mj-lt"/>
              </a:rPr>
              <a:t>and complex supply chains with a high </a:t>
            </a:r>
            <a:r>
              <a:rPr lang="en-US" sz="1400" dirty="0" smtClean="0">
                <a:latin typeface="+mj-lt"/>
              </a:rPr>
              <a:t>footprint</a:t>
            </a:r>
          </a:p>
          <a:p>
            <a:pPr marL="285750" indent="-285750" algn="just">
              <a:buFont typeface="Arial" panose="020B0604020202020204" pitchFamily="34" charset="0"/>
              <a:buChar char="•"/>
            </a:pPr>
            <a:endParaRPr lang="en-US" sz="1400" dirty="0">
              <a:latin typeface="+mj-lt"/>
            </a:endParaRPr>
          </a:p>
          <a:p>
            <a:pPr algn="just"/>
            <a:r>
              <a:rPr lang="en-US" sz="1400" dirty="0" smtClean="0">
                <a:latin typeface="+mj-lt"/>
              </a:rPr>
              <a:t>Having </a:t>
            </a:r>
            <a:r>
              <a:rPr lang="en-US" sz="1400" dirty="0">
                <a:latin typeface="+mj-lt"/>
              </a:rPr>
              <a:t>good understanding of what companies are present in </a:t>
            </a:r>
            <a:r>
              <a:rPr lang="en-US" sz="1400" dirty="0" smtClean="0">
                <a:latin typeface="+mj-lt"/>
              </a:rPr>
              <a:t>your </a:t>
            </a:r>
            <a:r>
              <a:rPr lang="en-US" sz="1400" dirty="0">
                <a:latin typeface="+mj-lt"/>
              </a:rPr>
              <a:t>country and which ones have water intensive operations </a:t>
            </a:r>
            <a:r>
              <a:rPr lang="en-US" sz="1400" dirty="0" smtClean="0">
                <a:latin typeface="+mj-lt"/>
              </a:rPr>
              <a:t>and/or are facing water risks will </a:t>
            </a:r>
            <a:r>
              <a:rPr lang="en-US" sz="1400" dirty="0">
                <a:latin typeface="+mj-lt"/>
              </a:rPr>
              <a:t>be an important asset when discussing potential engagement with governments and municipalities. Having this information will identify potentially vulnerable communities that need to be involved. </a:t>
            </a:r>
            <a:endParaRPr lang="en-US" sz="1400" dirty="0" smtClean="0">
              <a:latin typeface="+mj-lt"/>
            </a:endParaRPr>
          </a:p>
          <a:p>
            <a:pPr algn="just"/>
            <a:endParaRPr lang="en-US" sz="1400" dirty="0">
              <a:latin typeface="+mj-lt"/>
            </a:endParaRPr>
          </a:p>
          <a:p>
            <a:pPr algn="just"/>
            <a:r>
              <a:rPr lang="en-US" sz="1400" i="1" dirty="0">
                <a:latin typeface="+mj-lt"/>
              </a:rPr>
              <a:t>T</a:t>
            </a:r>
            <a:r>
              <a:rPr lang="en-US" sz="1400" i="1" dirty="0" smtClean="0">
                <a:latin typeface="+mj-lt"/>
              </a:rPr>
              <a:t>his can also serve as a market entry scan – however broader mapping (population, water basins, high level industry, economic &amp; political situation) on country level will be required. Assumption for the following slides is to provide overview how the market can be explored once you or your institution is already set up in the country. </a:t>
            </a:r>
            <a:endParaRPr lang="nl-NL" sz="1400" i="1" dirty="0">
              <a:latin typeface="+mj-lt"/>
            </a:endParaRPr>
          </a:p>
          <a:p>
            <a:pPr algn="just"/>
            <a:endParaRPr lang="nl-NL" sz="1400" i="1" dirty="0">
              <a:latin typeface="+mj-lt"/>
            </a:endParaRPr>
          </a:p>
          <a:p>
            <a:pPr algn="just"/>
            <a:endParaRPr lang="nl-NL" sz="1400" dirty="0">
              <a:latin typeface="+mj-lt"/>
            </a:endParaRPr>
          </a:p>
        </p:txBody>
      </p:sp>
    </p:spTree>
    <p:extLst>
      <p:ext uri="{BB962C8B-B14F-4D97-AF65-F5344CB8AC3E}">
        <p14:creationId xmlns:p14="http://schemas.microsoft.com/office/powerpoint/2010/main" val="907009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1" name="Rectangle 276" hidden="1"/>
          <p:cNvGraphicFramePr>
            <a:graphicFrameLocks/>
          </p:cNvGraphicFramePr>
          <p:nvPr>
            <p:custDataLst>
              <p:tags r:id="rId2"/>
            </p:custDataLst>
            <p:extLst/>
          </p:nvPr>
        </p:nvGraphicFramePr>
        <p:xfrm>
          <a:off x="0" y="0"/>
          <a:ext cx="171979" cy="158750"/>
        </p:xfrm>
        <a:graphic>
          <a:graphicData uri="http://schemas.openxmlformats.org/presentationml/2006/ole">
            <mc:AlternateContent xmlns:mc="http://schemas.openxmlformats.org/markup-compatibility/2006">
              <mc:Choice xmlns:v="urn:schemas-microsoft-com:vml" Requires="v">
                <p:oleObj spid="_x0000_s48376" name="think-cell Slide" r:id="rId6" imgW="0" imgH="0" progId="TCLayout.ActiveDocument.1">
                  <p:embed/>
                </p:oleObj>
              </mc:Choice>
              <mc:Fallback>
                <p:oleObj name="think-cell Slide" r:id="rId6"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71979"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AcnActionTitle_ID_78"/>
          <p:cNvSpPr txBox="1">
            <a:spLocks/>
          </p:cNvSpPr>
          <p:nvPr>
            <p:custDataLst>
              <p:tags r:id="rId3"/>
            </p:custDataLst>
          </p:nvPr>
        </p:nvSpPr>
        <p:spPr bwMode="gray">
          <a:xfrm>
            <a:off x="488504" y="116632"/>
            <a:ext cx="8889604"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72000" rIns="91440" bIns="45720" numCol="1" anchor="t" anchorCtr="0" compatLnSpc="1">
            <a:prstTxWarp prst="textNoShape">
              <a:avLst/>
            </a:prstTxWarp>
            <a:noAutofit/>
          </a:bodyPr>
          <a:lstStyle>
            <a:lvl1pPr algn="l" rtl="0" eaLnBrk="1" fontAlgn="base" hangingPunct="1">
              <a:lnSpc>
                <a:spcPct val="100000"/>
              </a:lnSpc>
              <a:spcBef>
                <a:spcPct val="0"/>
              </a:spcBef>
              <a:spcAft>
                <a:spcPct val="0"/>
              </a:spcAft>
              <a:defRPr kumimoji="1" sz="2800" b="0">
                <a:solidFill>
                  <a:schemeClr val="tx1"/>
                </a:solidFill>
                <a:latin typeface="Calibri"/>
                <a:ea typeface="ＭＳ Ｐゴシック" charset="0"/>
                <a:cs typeface="ＭＳ Ｐゴシック" charset="0"/>
              </a:defRPr>
            </a:lvl1pPr>
            <a:lvl2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2pPr>
            <a:lvl3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3pPr>
            <a:lvl4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4pPr>
            <a:lvl5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kumimoji="1" sz="2800" b="1">
                <a:solidFill>
                  <a:srgbClr val="FFFFFF"/>
                </a:solidFill>
                <a:latin typeface="Arial" charset="0"/>
                <a:ea typeface="ＭＳ Ｐゴシック" charset="0"/>
              </a:defRPr>
            </a:lvl6pPr>
            <a:lvl7pPr marL="914400" algn="l" rtl="0" eaLnBrk="1" fontAlgn="base" hangingPunct="1">
              <a:spcBef>
                <a:spcPct val="0"/>
              </a:spcBef>
              <a:spcAft>
                <a:spcPct val="0"/>
              </a:spcAft>
              <a:defRPr kumimoji="1" sz="2800" b="1">
                <a:solidFill>
                  <a:srgbClr val="FFFFFF"/>
                </a:solidFill>
                <a:latin typeface="Arial" charset="0"/>
                <a:ea typeface="ＭＳ Ｐゴシック" charset="0"/>
              </a:defRPr>
            </a:lvl7pPr>
            <a:lvl8pPr marL="1371600" algn="l" rtl="0" eaLnBrk="1" fontAlgn="base" hangingPunct="1">
              <a:spcBef>
                <a:spcPct val="0"/>
              </a:spcBef>
              <a:spcAft>
                <a:spcPct val="0"/>
              </a:spcAft>
              <a:defRPr kumimoji="1" sz="2800" b="1">
                <a:solidFill>
                  <a:srgbClr val="FFFFFF"/>
                </a:solidFill>
                <a:latin typeface="Arial" charset="0"/>
                <a:ea typeface="ＭＳ Ｐゴシック" charset="0"/>
              </a:defRPr>
            </a:lvl8pPr>
            <a:lvl9pPr marL="1828800" algn="l" rtl="0" eaLnBrk="1" fontAlgn="base" hangingPunct="1">
              <a:spcBef>
                <a:spcPct val="0"/>
              </a:spcBef>
              <a:spcAft>
                <a:spcPct val="0"/>
              </a:spcAft>
              <a:defRPr kumimoji="1" sz="2800" b="1">
                <a:solidFill>
                  <a:srgbClr val="FFFFFF"/>
                </a:solidFill>
                <a:latin typeface="Arial" charset="0"/>
                <a:ea typeface="ＭＳ Ｐゴシック" charset="0"/>
              </a:defRPr>
            </a:lvl9pPr>
          </a:lstStyle>
          <a:p>
            <a:pPr>
              <a:buClrTx/>
            </a:pPr>
            <a:r>
              <a:rPr lang="en-GB" altLang="en-US" b="1" kern="0" dirty="0">
                <a:solidFill>
                  <a:srgbClr val="2260A8"/>
                </a:solidFill>
              </a:rPr>
              <a:t>Market </a:t>
            </a:r>
            <a:r>
              <a:rPr lang="en-GB" altLang="en-US" b="1" kern="0" dirty="0" smtClean="0">
                <a:solidFill>
                  <a:srgbClr val="2260A8"/>
                </a:solidFill>
              </a:rPr>
              <a:t>Scan Methodology</a:t>
            </a:r>
            <a:endParaRPr lang="en-GB" altLang="en-US" b="1" kern="0" dirty="0">
              <a:solidFill>
                <a:srgbClr val="2260A8"/>
              </a:solidFill>
            </a:endParaRPr>
          </a:p>
        </p:txBody>
      </p:sp>
      <p:sp>
        <p:nvSpPr>
          <p:cNvPr id="2" name="TextBox 1"/>
          <p:cNvSpPr txBox="1"/>
          <p:nvPr/>
        </p:nvSpPr>
        <p:spPr>
          <a:xfrm>
            <a:off x="416496" y="764704"/>
            <a:ext cx="5816911" cy="338554"/>
          </a:xfrm>
          <a:prstGeom prst="rect">
            <a:avLst/>
          </a:prstGeom>
          <a:noFill/>
        </p:spPr>
        <p:txBody>
          <a:bodyPr wrap="square" rtlCol="0">
            <a:spAutoFit/>
          </a:bodyPr>
          <a:lstStyle/>
          <a:p>
            <a:pPr algn="l"/>
            <a:r>
              <a:rPr lang="en-US" sz="1600" dirty="0" smtClean="0">
                <a:solidFill>
                  <a:schemeClr val="tx2"/>
                </a:solidFill>
                <a:latin typeface="+mj-lt"/>
              </a:rPr>
              <a:t>Steps &amp; Activities for best results</a:t>
            </a:r>
            <a:endParaRPr lang="en-US" sz="1600" dirty="0">
              <a:solidFill>
                <a:schemeClr val="tx2"/>
              </a:solidFill>
              <a:latin typeface="+mj-lt"/>
            </a:endParaRPr>
          </a:p>
        </p:txBody>
      </p:sp>
      <p:grpSp>
        <p:nvGrpSpPr>
          <p:cNvPr id="3" name="Gruppieren 2"/>
          <p:cNvGrpSpPr/>
          <p:nvPr/>
        </p:nvGrpSpPr>
        <p:grpSpPr>
          <a:xfrm>
            <a:off x="72008" y="1547771"/>
            <a:ext cx="9639696" cy="5419207"/>
            <a:chOff x="72008" y="1547771"/>
            <a:chExt cx="9639696" cy="5419207"/>
          </a:xfrm>
        </p:grpSpPr>
        <p:sp>
          <p:nvSpPr>
            <p:cNvPr id="7" name="Rectangle 6"/>
            <p:cNvSpPr/>
            <p:nvPr/>
          </p:nvSpPr>
          <p:spPr bwMode="auto">
            <a:xfrm>
              <a:off x="3129940" y="4751743"/>
              <a:ext cx="1918471" cy="1723550"/>
            </a:xfrm>
            <a:prstGeom prst="rect">
              <a:avLst/>
            </a:prstGeom>
            <a:solidFill>
              <a:schemeClr val="tx1">
                <a:lumMod val="10000"/>
                <a:lumOff val="90000"/>
                <a:alpha val="58000"/>
              </a:schemeClr>
            </a:solidFill>
            <a:ln w="6350">
              <a:solidFill>
                <a:srgbClr val="0E5990"/>
              </a:solidFill>
              <a:miter lim="800000"/>
              <a:headEnd/>
              <a:tailEnd/>
            </a:ln>
            <a:effectLst/>
          </p:spPr>
          <p:txBody>
            <a:bodyPr wrap="none" lIns="45720" rIns="45720" rtlCol="0" anchor="ctr"/>
            <a:lstStyle/>
            <a:p>
              <a:pPr marL="108000" indent="-108000" algn="l" eaLnBrk="0" hangingPunct="0">
                <a:spcBef>
                  <a:spcPts val="100"/>
                </a:spcBef>
                <a:spcAft>
                  <a:spcPts val="100"/>
                </a:spcAft>
                <a:buFontTx/>
                <a:buChar char="•"/>
              </a:pPr>
              <a:endParaRPr lang="nl-NL" sz="1200" dirty="0">
                <a:solidFill>
                  <a:schemeClr val="tx1"/>
                </a:solidFill>
              </a:endParaRPr>
            </a:p>
          </p:txBody>
        </p:sp>
        <p:sp>
          <p:nvSpPr>
            <p:cNvPr id="8" name="Rectangle 7"/>
            <p:cNvSpPr/>
            <p:nvPr/>
          </p:nvSpPr>
          <p:spPr bwMode="auto">
            <a:xfrm>
              <a:off x="5462404" y="4751743"/>
              <a:ext cx="1918471" cy="1723550"/>
            </a:xfrm>
            <a:prstGeom prst="rect">
              <a:avLst/>
            </a:prstGeom>
            <a:solidFill>
              <a:schemeClr val="tx1">
                <a:lumMod val="10000"/>
                <a:lumOff val="90000"/>
                <a:alpha val="58000"/>
              </a:schemeClr>
            </a:solidFill>
            <a:ln w="6350">
              <a:solidFill>
                <a:srgbClr val="0E5990"/>
              </a:solidFill>
              <a:miter lim="800000"/>
              <a:headEnd/>
              <a:tailEnd/>
            </a:ln>
            <a:effectLst/>
          </p:spPr>
          <p:txBody>
            <a:bodyPr wrap="none" lIns="45720" rIns="45720" rtlCol="0" anchor="ctr"/>
            <a:lstStyle/>
            <a:p>
              <a:pPr marL="108000" indent="-108000" algn="l" eaLnBrk="0" hangingPunct="0">
                <a:spcBef>
                  <a:spcPts val="100"/>
                </a:spcBef>
                <a:spcAft>
                  <a:spcPts val="100"/>
                </a:spcAft>
                <a:buFontTx/>
                <a:buChar char="•"/>
              </a:pPr>
              <a:endParaRPr lang="nl-NL" sz="1200" dirty="0">
                <a:solidFill>
                  <a:schemeClr val="tx1"/>
                </a:solidFill>
              </a:endParaRPr>
            </a:p>
          </p:txBody>
        </p:sp>
        <p:sp>
          <p:nvSpPr>
            <p:cNvPr id="9" name="Rectangle 8"/>
            <p:cNvSpPr/>
            <p:nvPr/>
          </p:nvSpPr>
          <p:spPr bwMode="auto">
            <a:xfrm>
              <a:off x="802280" y="4751743"/>
              <a:ext cx="1918471" cy="1723550"/>
            </a:xfrm>
            <a:prstGeom prst="rect">
              <a:avLst/>
            </a:prstGeom>
            <a:solidFill>
              <a:schemeClr val="tx1">
                <a:lumMod val="10000"/>
                <a:lumOff val="90000"/>
                <a:alpha val="58000"/>
              </a:schemeClr>
            </a:solidFill>
            <a:ln w="6350">
              <a:solidFill>
                <a:srgbClr val="0E5990"/>
              </a:solidFill>
              <a:miter lim="800000"/>
              <a:headEnd/>
              <a:tailEnd/>
            </a:ln>
            <a:effectLst/>
          </p:spPr>
          <p:txBody>
            <a:bodyPr wrap="none" lIns="45720" rIns="45720" rtlCol="0" anchor="ctr"/>
            <a:lstStyle/>
            <a:p>
              <a:pPr marL="108000" indent="-108000" algn="l" eaLnBrk="0" hangingPunct="0">
                <a:spcBef>
                  <a:spcPts val="100"/>
                </a:spcBef>
                <a:spcAft>
                  <a:spcPts val="100"/>
                </a:spcAft>
                <a:buFontTx/>
                <a:buChar char="•"/>
              </a:pPr>
              <a:endParaRPr lang="nl-NL" sz="1200" dirty="0">
                <a:solidFill>
                  <a:schemeClr val="tx1"/>
                </a:solidFill>
              </a:endParaRPr>
            </a:p>
          </p:txBody>
        </p:sp>
        <p:sp>
          <p:nvSpPr>
            <p:cNvPr id="11" name="Rectangle 10"/>
            <p:cNvSpPr/>
            <p:nvPr/>
          </p:nvSpPr>
          <p:spPr bwMode="auto">
            <a:xfrm>
              <a:off x="7776513" y="4751743"/>
              <a:ext cx="1918471" cy="1723550"/>
            </a:xfrm>
            <a:prstGeom prst="rect">
              <a:avLst/>
            </a:prstGeom>
            <a:solidFill>
              <a:schemeClr val="tx1">
                <a:lumMod val="10000"/>
                <a:lumOff val="90000"/>
                <a:alpha val="58000"/>
              </a:schemeClr>
            </a:solidFill>
            <a:ln w="6350">
              <a:solidFill>
                <a:srgbClr val="0E5990"/>
              </a:solidFill>
              <a:miter lim="800000"/>
              <a:headEnd/>
              <a:tailEnd/>
            </a:ln>
            <a:effectLst/>
          </p:spPr>
          <p:txBody>
            <a:bodyPr wrap="none" lIns="45720" rIns="45720" rtlCol="0" anchor="ctr"/>
            <a:lstStyle/>
            <a:p>
              <a:pPr marL="108000" indent="-108000" algn="l" eaLnBrk="0" hangingPunct="0">
                <a:spcBef>
                  <a:spcPts val="100"/>
                </a:spcBef>
                <a:spcAft>
                  <a:spcPts val="100"/>
                </a:spcAft>
                <a:buFontTx/>
                <a:buChar char="•"/>
              </a:pPr>
              <a:endParaRPr lang="nl-NL" sz="1200" dirty="0">
                <a:solidFill>
                  <a:schemeClr val="tx1"/>
                </a:solidFill>
              </a:endParaRPr>
            </a:p>
          </p:txBody>
        </p:sp>
        <p:sp>
          <p:nvSpPr>
            <p:cNvPr id="12" name="Rectangle 11"/>
            <p:cNvSpPr/>
            <p:nvPr/>
          </p:nvSpPr>
          <p:spPr bwMode="auto">
            <a:xfrm>
              <a:off x="802280" y="2060847"/>
              <a:ext cx="1918471" cy="2639901"/>
            </a:xfrm>
            <a:prstGeom prst="rect">
              <a:avLst/>
            </a:prstGeom>
            <a:solidFill>
              <a:srgbClr val="5098D2">
                <a:alpha val="58000"/>
              </a:srgbClr>
            </a:solidFill>
            <a:ln w="6350">
              <a:solidFill>
                <a:srgbClr val="0E5990"/>
              </a:solidFill>
              <a:miter lim="800000"/>
              <a:headEnd/>
              <a:tailEnd/>
            </a:ln>
            <a:effectLst/>
          </p:spPr>
          <p:txBody>
            <a:bodyPr wrap="none" lIns="45720" rIns="45720" rtlCol="0" anchor="t"/>
            <a:lstStyle/>
            <a:p>
              <a:pPr eaLnBrk="0" hangingPunct="0">
                <a:spcBef>
                  <a:spcPts val="100"/>
                </a:spcBef>
                <a:spcAft>
                  <a:spcPts val="100"/>
                </a:spcAft>
              </a:pPr>
              <a:endParaRPr lang="en-US" sz="1600" b="1" dirty="0" smtClean="0">
                <a:solidFill>
                  <a:schemeClr val="tx2"/>
                </a:solidFill>
                <a:latin typeface="+mj-lt"/>
              </a:endParaRPr>
            </a:p>
            <a:p>
              <a:pPr eaLnBrk="0" hangingPunct="0">
                <a:spcBef>
                  <a:spcPts val="100"/>
                </a:spcBef>
                <a:spcAft>
                  <a:spcPts val="100"/>
                </a:spcAft>
              </a:pPr>
              <a:endParaRPr lang="en-US" sz="1600" b="1" dirty="0">
                <a:solidFill>
                  <a:schemeClr val="tx2"/>
                </a:solidFill>
                <a:latin typeface="+mj-lt"/>
              </a:endParaRPr>
            </a:p>
            <a:p>
              <a:pPr eaLnBrk="0" hangingPunct="0">
                <a:spcBef>
                  <a:spcPts val="100"/>
                </a:spcBef>
                <a:spcAft>
                  <a:spcPts val="100"/>
                </a:spcAft>
              </a:pPr>
              <a:r>
                <a:rPr lang="en-US" sz="1600" b="1" dirty="0" smtClean="0">
                  <a:solidFill>
                    <a:schemeClr val="tx2"/>
                  </a:solidFill>
                  <a:latin typeface="+mj-lt"/>
                </a:rPr>
                <a:t>Define Goal</a:t>
              </a:r>
              <a:br>
                <a:rPr lang="en-US" sz="1600" b="1" dirty="0" smtClean="0">
                  <a:solidFill>
                    <a:schemeClr val="tx2"/>
                  </a:solidFill>
                  <a:latin typeface="+mj-lt"/>
                </a:rPr>
              </a:br>
              <a:r>
                <a:rPr lang="en-US" sz="1600" b="1" dirty="0" smtClean="0">
                  <a:solidFill>
                    <a:schemeClr val="tx2"/>
                  </a:solidFill>
                  <a:latin typeface="+mj-lt"/>
                </a:rPr>
                <a:t>&amp; Priorities </a:t>
              </a:r>
              <a:endParaRPr lang="nl-NL" sz="1600" b="1" dirty="0">
                <a:solidFill>
                  <a:schemeClr val="tx2"/>
                </a:solidFill>
                <a:latin typeface="+mj-lt"/>
              </a:endParaRPr>
            </a:p>
          </p:txBody>
        </p:sp>
        <p:sp>
          <p:nvSpPr>
            <p:cNvPr id="13" name="Rectangle 12"/>
            <p:cNvSpPr/>
            <p:nvPr/>
          </p:nvSpPr>
          <p:spPr bwMode="auto">
            <a:xfrm>
              <a:off x="3140483" y="2060847"/>
              <a:ext cx="1918471" cy="2639901"/>
            </a:xfrm>
            <a:prstGeom prst="rect">
              <a:avLst/>
            </a:prstGeom>
            <a:solidFill>
              <a:srgbClr val="5098D2">
                <a:alpha val="58000"/>
              </a:srgbClr>
            </a:solidFill>
            <a:ln w="6350">
              <a:solidFill>
                <a:srgbClr val="0E5990"/>
              </a:solidFill>
              <a:miter lim="800000"/>
              <a:headEnd/>
              <a:tailEnd/>
            </a:ln>
            <a:effectLst/>
          </p:spPr>
          <p:txBody>
            <a:bodyPr wrap="none" lIns="45720" rIns="45720" rtlCol="0" anchor="t"/>
            <a:lstStyle/>
            <a:p>
              <a:pPr eaLnBrk="0" hangingPunct="0">
                <a:spcBef>
                  <a:spcPts val="100"/>
                </a:spcBef>
                <a:spcAft>
                  <a:spcPts val="100"/>
                </a:spcAft>
              </a:pPr>
              <a:endParaRPr lang="en-US" sz="1600" b="1" dirty="0" smtClean="0">
                <a:solidFill>
                  <a:schemeClr val="tx2"/>
                </a:solidFill>
                <a:latin typeface="+mj-lt"/>
              </a:endParaRPr>
            </a:p>
            <a:p>
              <a:pPr eaLnBrk="0" hangingPunct="0">
                <a:spcBef>
                  <a:spcPts val="100"/>
                </a:spcBef>
                <a:spcAft>
                  <a:spcPts val="100"/>
                </a:spcAft>
              </a:pPr>
              <a:endParaRPr lang="en-US" sz="1600" b="1" dirty="0">
                <a:solidFill>
                  <a:schemeClr val="tx2"/>
                </a:solidFill>
                <a:latin typeface="+mj-lt"/>
              </a:endParaRPr>
            </a:p>
            <a:p>
              <a:pPr eaLnBrk="0" hangingPunct="0">
                <a:spcBef>
                  <a:spcPts val="100"/>
                </a:spcBef>
                <a:spcAft>
                  <a:spcPts val="100"/>
                </a:spcAft>
              </a:pPr>
              <a:r>
                <a:rPr lang="en-US" sz="1600" b="1" dirty="0" smtClean="0">
                  <a:solidFill>
                    <a:schemeClr val="tx2"/>
                  </a:solidFill>
                  <a:latin typeface="+mj-lt"/>
                </a:rPr>
                <a:t>Prepare</a:t>
              </a:r>
            </a:p>
            <a:p>
              <a:pPr eaLnBrk="0" hangingPunct="0">
                <a:spcBef>
                  <a:spcPts val="100"/>
                </a:spcBef>
                <a:spcAft>
                  <a:spcPts val="100"/>
                </a:spcAft>
              </a:pPr>
              <a:r>
                <a:rPr lang="en-US" sz="1600" b="1" dirty="0" smtClean="0">
                  <a:solidFill>
                    <a:schemeClr val="tx2"/>
                  </a:solidFill>
                  <a:latin typeface="+mj-lt"/>
                </a:rPr>
                <a:t>Tool</a:t>
              </a:r>
              <a:endParaRPr lang="nl-NL" sz="1600" b="1" dirty="0">
                <a:solidFill>
                  <a:schemeClr val="tx2"/>
                </a:solidFill>
                <a:latin typeface="+mj-lt"/>
              </a:endParaRPr>
            </a:p>
          </p:txBody>
        </p:sp>
        <p:sp>
          <p:nvSpPr>
            <p:cNvPr id="14" name="Rectangle 13"/>
            <p:cNvSpPr/>
            <p:nvPr/>
          </p:nvSpPr>
          <p:spPr bwMode="auto">
            <a:xfrm>
              <a:off x="5472948" y="2060847"/>
              <a:ext cx="1918471" cy="2639901"/>
            </a:xfrm>
            <a:prstGeom prst="rect">
              <a:avLst/>
            </a:prstGeom>
            <a:solidFill>
              <a:srgbClr val="5098D2">
                <a:alpha val="58000"/>
              </a:srgbClr>
            </a:solidFill>
            <a:ln w="6350">
              <a:solidFill>
                <a:srgbClr val="0E5990"/>
              </a:solidFill>
              <a:miter lim="800000"/>
              <a:headEnd/>
              <a:tailEnd/>
            </a:ln>
            <a:effectLst/>
          </p:spPr>
          <p:txBody>
            <a:bodyPr wrap="none" lIns="45720" rIns="45720" rtlCol="0" anchor="t"/>
            <a:lstStyle/>
            <a:p>
              <a:pPr eaLnBrk="0" hangingPunct="0">
                <a:spcBef>
                  <a:spcPts val="100"/>
                </a:spcBef>
                <a:spcAft>
                  <a:spcPts val="100"/>
                </a:spcAft>
              </a:pPr>
              <a:endParaRPr lang="en-US" sz="1600" b="1" dirty="0" smtClean="0">
                <a:solidFill>
                  <a:schemeClr val="tx2"/>
                </a:solidFill>
                <a:latin typeface="+mj-lt"/>
              </a:endParaRPr>
            </a:p>
            <a:p>
              <a:pPr eaLnBrk="0" hangingPunct="0">
                <a:spcBef>
                  <a:spcPts val="100"/>
                </a:spcBef>
                <a:spcAft>
                  <a:spcPts val="100"/>
                </a:spcAft>
              </a:pPr>
              <a:endParaRPr lang="en-US" sz="1600" b="1" dirty="0">
                <a:solidFill>
                  <a:schemeClr val="tx2"/>
                </a:solidFill>
                <a:latin typeface="+mj-lt"/>
              </a:endParaRPr>
            </a:p>
            <a:p>
              <a:pPr eaLnBrk="0" hangingPunct="0">
                <a:spcBef>
                  <a:spcPts val="100"/>
                </a:spcBef>
                <a:spcAft>
                  <a:spcPts val="100"/>
                </a:spcAft>
              </a:pPr>
              <a:r>
                <a:rPr lang="en-US" sz="1600" b="1" dirty="0" smtClean="0">
                  <a:solidFill>
                    <a:schemeClr val="tx2"/>
                  </a:solidFill>
                  <a:latin typeface="+mj-lt"/>
                </a:rPr>
                <a:t>Execute the</a:t>
              </a:r>
            </a:p>
            <a:p>
              <a:pPr eaLnBrk="0" hangingPunct="0">
                <a:spcBef>
                  <a:spcPts val="100"/>
                </a:spcBef>
                <a:spcAft>
                  <a:spcPts val="100"/>
                </a:spcAft>
              </a:pPr>
              <a:r>
                <a:rPr lang="en-US" sz="1600" b="1" dirty="0" smtClean="0">
                  <a:solidFill>
                    <a:schemeClr val="tx2"/>
                  </a:solidFill>
                  <a:latin typeface="+mj-lt"/>
                </a:rPr>
                <a:t>Market</a:t>
              </a:r>
              <a:r>
                <a:rPr lang="en-US" sz="1600" b="1" dirty="0">
                  <a:solidFill>
                    <a:schemeClr val="tx2"/>
                  </a:solidFill>
                  <a:latin typeface="+mj-lt"/>
                </a:rPr>
                <a:t> </a:t>
              </a:r>
              <a:r>
                <a:rPr lang="en-US" sz="1600" b="1" dirty="0" smtClean="0">
                  <a:solidFill>
                    <a:schemeClr val="tx2"/>
                  </a:solidFill>
                  <a:latin typeface="+mj-lt"/>
                </a:rPr>
                <a:t>Scan</a:t>
              </a:r>
              <a:endParaRPr lang="nl-NL" sz="1600" b="1" dirty="0">
                <a:solidFill>
                  <a:schemeClr val="tx2"/>
                </a:solidFill>
                <a:latin typeface="+mj-lt"/>
              </a:endParaRPr>
            </a:p>
          </p:txBody>
        </p:sp>
        <p:sp>
          <p:nvSpPr>
            <p:cNvPr id="15" name="Rectangle 14"/>
            <p:cNvSpPr/>
            <p:nvPr/>
          </p:nvSpPr>
          <p:spPr bwMode="auto">
            <a:xfrm>
              <a:off x="7787057" y="2060847"/>
              <a:ext cx="1918471" cy="2639901"/>
            </a:xfrm>
            <a:prstGeom prst="rect">
              <a:avLst/>
            </a:prstGeom>
            <a:solidFill>
              <a:srgbClr val="5098D2">
                <a:alpha val="58000"/>
              </a:srgbClr>
            </a:solidFill>
            <a:ln w="6350">
              <a:solidFill>
                <a:srgbClr val="0E5990"/>
              </a:solidFill>
              <a:miter lim="800000"/>
              <a:headEnd/>
              <a:tailEnd/>
            </a:ln>
            <a:effectLst/>
          </p:spPr>
          <p:txBody>
            <a:bodyPr wrap="none" lIns="45720" rIns="45720" rtlCol="0" anchor="t"/>
            <a:lstStyle/>
            <a:p>
              <a:pPr eaLnBrk="0" hangingPunct="0">
                <a:spcBef>
                  <a:spcPts val="100"/>
                </a:spcBef>
                <a:spcAft>
                  <a:spcPts val="100"/>
                </a:spcAft>
              </a:pPr>
              <a:endParaRPr lang="en-US" sz="1600" b="1" dirty="0" smtClean="0">
                <a:solidFill>
                  <a:schemeClr val="tx2"/>
                </a:solidFill>
                <a:latin typeface="+mj-lt"/>
              </a:endParaRPr>
            </a:p>
            <a:p>
              <a:pPr eaLnBrk="0" hangingPunct="0">
                <a:spcBef>
                  <a:spcPts val="100"/>
                </a:spcBef>
                <a:spcAft>
                  <a:spcPts val="100"/>
                </a:spcAft>
              </a:pPr>
              <a:endParaRPr lang="en-US" sz="1600" b="1" dirty="0">
                <a:solidFill>
                  <a:schemeClr val="tx2"/>
                </a:solidFill>
                <a:latin typeface="+mj-lt"/>
              </a:endParaRPr>
            </a:p>
            <a:p>
              <a:pPr eaLnBrk="0" hangingPunct="0">
                <a:spcBef>
                  <a:spcPts val="100"/>
                </a:spcBef>
                <a:spcAft>
                  <a:spcPts val="100"/>
                </a:spcAft>
              </a:pPr>
              <a:r>
                <a:rPr lang="en-US" sz="1600" b="1" dirty="0" smtClean="0">
                  <a:solidFill>
                    <a:schemeClr val="tx2"/>
                  </a:solidFill>
                  <a:latin typeface="+mj-lt"/>
                </a:rPr>
                <a:t>Select</a:t>
              </a:r>
            </a:p>
            <a:p>
              <a:pPr eaLnBrk="0" hangingPunct="0">
                <a:spcBef>
                  <a:spcPts val="100"/>
                </a:spcBef>
                <a:spcAft>
                  <a:spcPts val="100"/>
                </a:spcAft>
              </a:pPr>
              <a:r>
                <a:rPr lang="en-US" sz="1600" b="1" dirty="0" smtClean="0">
                  <a:solidFill>
                    <a:schemeClr val="tx2"/>
                  </a:solidFill>
                  <a:latin typeface="+mj-lt"/>
                </a:rPr>
                <a:t>Companies</a:t>
              </a:r>
            </a:p>
          </p:txBody>
        </p:sp>
        <p:sp>
          <p:nvSpPr>
            <p:cNvPr id="16" name="TextBox 15"/>
            <p:cNvSpPr txBox="1"/>
            <p:nvPr/>
          </p:nvSpPr>
          <p:spPr>
            <a:xfrm>
              <a:off x="3140483" y="4797153"/>
              <a:ext cx="1907928" cy="907941"/>
            </a:xfrm>
            <a:prstGeom prst="rect">
              <a:avLst/>
            </a:prstGeom>
            <a:noFill/>
            <a:ln>
              <a:noFill/>
            </a:ln>
          </p:spPr>
          <p:txBody>
            <a:bodyPr wrap="square" rtlCol="0">
              <a:spAutoFit/>
            </a:bodyPr>
            <a:lstStyle/>
            <a:p>
              <a:pPr>
                <a:spcBef>
                  <a:spcPts val="600"/>
                </a:spcBef>
              </a:pPr>
              <a:r>
                <a:rPr lang="en-GB" altLang="en-US" sz="1200" dirty="0" smtClean="0">
                  <a:latin typeface="+mj-lt"/>
                  <a:sym typeface="Wingdings" panose="05000000000000000000" pitchFamily="2" charset="2"/>
                </a:rPr>
                <a:t>Create excel tool that will include all important information columns</a:t>
              </a:r>
            </a:p>
            <a:p>
              <a:pPr>
                <a:spcBef>
                  <a:spcPts val="600"/>
                </a:spcBef>
              </a:pPr>
              <a:endParaRPr lang="en-GB" altLang="en-US" sz="1200" dirty="0" smtClean="0">
                <a:latin typeface="+mj-lt"/>
                <a:sym typeface="Wingdings" panose="05000000000000000000" pitchFamily="2" charset="2"/>
              </a:endParaRPr>
            </a:p>
          </p:txBody>
        </p:sp>
        <p:sp>
          <p:nvSpPr>
            <p:cNvPr id="17" name="TextBox 16"/>
            <p:cNvSpPr txBox="1"/>
            <p:nvPr/>
          </p:nvSpPr>
          <p:spPr>
            <a:xfrm>
              <a:off x="808604" y="4797152"/>
              <a:ext cx="1907928" cy="984885"/>
            </a:xfrm>
            <a:prstGeom prst="rect">
              <a:avLst/>
            </a:prstGeom>
            <a:noFill/>
            <a:ln>
              <a:noFill/>
            </a:ln>
          </p:spPr>
          <p:txBody>
            <a:bodyPr wrap="square" rtlCol="0">
              <a:spAutoFit/>
            </a:bodyPr>
            <a:lstStyle/>
            <a:p>
              <a:pPr>
                <a:spcBef>
                  <a:spcPts val="600"/>
                </a:spcBef>
              </a:pPr>
              <a:r>
                <a:rPr lang="en-GB" altLang="en-US" sz="1200" dirty="0" smtClean="0">
                  <a:latin typeface="+mj-lt"/>
                </a:rPr>
                <a:t>Clarify the purpose and the goal of the market scan </a:t>
              </a:r>
            </a:p>
            <a:p>
              <a:pPr>
                <a:spcBef>
                  <a:spcPts val="600"/>
                </a:spcBef>
              </a:pPr>
              <a:r>
                <a:rPr lang="en-GB" altLang="en-US" sz="1200" dirty="0" smtClean="0">
                  <a:latin typeface="+mj-lt"/>
                </a:rPr>
                <a:t>Agree on priorities </a:t>
              </a:r>
            </a:p>
            <a:p>
              <a:pPr>
                <a:spcBef>
                  <a:spcPts val="600"/>
                </a:spcBef>
              </a:pPr>
              <a:r>
                <a:rPr lang="en-GB" altLang="en-US" sz="1200" dirty="0" smtClean="0">
                  <a:latin typeface="+mj-lt"/>
                </a:rPr>
                <a:t>Define &amp; agree deliverables</a:t>
              </a:r>
            </a:p>
          </p:txBody>
        </p:sp>
        <p:sp>
          <p:nvSpPr>
            <p:cNvPr id="18" name="TextBox 17"/>
            <p:cNvSpPr txBox="1"/>
            <p:nvPr/>
          </p:nvSpPr>
          <p:spPr>
            <a:xfrm>
              <a:off x="7797600" y="4797152"/>
              <a:ext cx="1907928" cy="1646605"/>
            </a:xfrm>
            <a:prstGeom prst="rect">
              <a:avLst/>
            </a:prstGeom>
            <a:noFill/>
            <a:ln>
              <a:noFill/>
            </a:ln>
          </p:spPr>
          <p:txBody>
            <a:bodyPr wrap="square" rtlCol="0">
              <a:spAutoFit/>
            </a:bodyPr>
            <a:lstStyle/>
            <a:p>
              <a:pPr>
                <a:spcBef>
                  <a:spcPts val="600"/>
                </a:spcBef>
              </a:pPr>
              <a:r>
                <a:rPr lang="en-GB" altLang="en-US" sz="1200" dirty="0" smtClean="0">
                  <a:latin typeface="+mj-lt"/>
                  <a:sym typeface="Wingdings" panose="05000000000000000000" pitchFamily="2" charset="2"/>
                </a:rPr>
                <a:t>Based on information available select 10 companies you would recommend to approach for possible partnership </a:t>
              </a:r>
            </a:p>
            <a:p>
              <a:pPr>
                <a:spcBef>
                  <a:spcPts val="600"/>
                </a:spcBef>
              </a:pPr>
              <a:r>
                <a:rPr lang="en-GB" altLang="en-US" sz="1200" dirty="0" smtClean="0">
                  <a:latin typeface="+mj-lt"/>
                  <a:sym typeface="Wingdings" panose="05000000000000000000" pitchFamily="2" charset="2"/>
                </a:rPr>
                <a:t>Create 1 pager overviews for those 10 selected companies </a:t>
              </a:r>
            </a:p>
          </p:txBody>
        </p:sp>
        <p:sp>
          <p:nvSpPr>
            <p:cNvPr id="20" name="TextBox 19"/>
            <p:cNvSpPr txBox="1"/>
            <p:nvPr/>
          </p:nvSpPr>
          <p:spPr>
            <a:xfrm>
              <a:off x="5493344" y="4797153"/>
              <a:ext cx="1907928" cy="2169825"/>
            </a:xfrm>
            <a:prstGeom prst="rect">
              <a:avLst/>
            </a:prstGeom>
            <a:noFill/>
            <a:ln>
              <a:noFill/>
            </a:ln>
          </p:spPr>
          <p:txBody>
            <a:bodyPr wrap="square" rtlCol="0">
              <a:spAutoFit/>
            </a:bodyPr>
            <a:lstStyle/>
            <a:p>
              <a:pPr>
                <a:spcBef>
                  <a:spcPts val="600"/>
                </a:spcBef>
              </a:pPr>
              <a:r>
                <a:rPr lang="en-GB" altLang="en-US" sz="1200" dirty="0" smtClean="0">
                  <a:latin typeface="+mj-lt"/>
                </a:rPr>
                <a:t>Check </a:t>
              </a:r>
              <a:r>
                <a:rPr lang="en-GB" altLang="en-US" sz="1200" dirty="0">
                  <a:latin typeface="+mj-lt"/>
                </a:rPr>
                <a:t>what information is already available, brainstorm </a:t>
              </a:r>
              <a:r>
                <a:rPr lang="en-GB" altLang="en-US" sz="1200" dirty="0" smtClean="0">
                  <a:latin typeface="+mj-lt"/>
                </a:rPr>
                <a:t>sources</a:t>
              </a:r>
            </a:p>
            <a:p>
              <a:pPr lvl="0">
                <a:spcBef>
                  <a:spcPts val="600"/>
                </a:spcBef>
                <a:buClr>
                  <a:srgbClr val="444D54"/>
                </a:buClr>
              </a:pPr>
              <a:r>
                <a:rPr lang="en-GB" altLang="en-US" sz="1200" dirty="0">
                  <a:solidFill>
                    <a:srgbClr val="021631"/>
                  </a:solidFill>
                  <a:latin typeface="Calibri"/>
                  <a:sym typeface="Wingdings" panose="05000000000000000000" pitchFamily="2" charset="2"/>
                </a:rPr>
                <a:t>Research information for all sectors that were prioritized and include other water intensive companies</a:t>
              </a:r>
            </a:p>
            <a:p>
              <a:pPr>
                <a:spcBef>
                  <a:spcPts val="600"/>
                </a:spcBef>
              </a:pPr>
              <a:endParaRPr lang="en-GB" altLang="en-US" sz="1200" dirty="0" smtClean="0">
                <a:latin typeface="+mj-lt"/>
              </a:endParaRPr>
            </a:p>
            <a:p>
              <a:pPr>
                <a:spcBef>
                  <a:spcPts val="600"/>
                </a:spcBef>
              </a:pPr>
              <a:endParaRPr lang="en-GB" altLang="en-US" sz="1200" dirty="0">
                <a:latin typeface="+mj-lt"/>
                <a:sym typeface="Wingdings" panose="05000000000000000000" pitchFamily="2" charset="2"/>
              </a:endParaRPr>
            </a:p>
          </p:txBody>
        </p:sp>
        <p:sp>
          <p:nvSpPr>
            <p:cNvPr id="4" name="Right Arrow 3"/>
            <p:cNvSpPr/>
            <p:nvPr/>
          </p:nvSpPr>
          <p:spPr bwMode="auto">
            <a:xfrm>
              <a:off x="6982094" y="2083657"/>
              <a:ext cx="792088" cy="553255"/>
            </a:xfrm>
            <a:prstGeom prst="rightArrow">
              <a:avLst/>
            </a:prstGeom>
            <a:solidFill>
              <a:schemeClr val="accent1"/>
            </a:solidFill>
            <a:ln w="6350">
              <a:solidFill>
                <a:schemeClr val="accent1"/>
              </a:solidFill>
              <a:miter lim="800000"/>
              <a:headEnd/>
              <a:tailEnd/>
            </a:ln>
            <a:effectLst/>
          </p:spPr>
          <p:txBody>
            <a:bodyPr wrap="none" lIns="45720" rIns="45720" rtlCol="0" anchor="ctr"/>
            <a:lstStyle/>
            <a:p>
              <a:pPr marL="108000" indent="-108000" algn="l" eaLnBrk="0" hangingPunct="0">
                <a:spcBef>
                  <a:spcPts val="100"/>
                </a:spcBef>
                <a:spcAft>
                  <a:spcPts val="100"/>
                </a:spcAft>
                <a:buFontTx/>
                <a:buChar char="•"/>
              </a:pPr>
              <a:endParaRPr lang="nl-NL" sz="1200" dirty="0">
                <a:solidFill>
                  <a:schemeClr val="tx1"/>
                </a:solidFill>
              </a:endParaRPr>
            </a:p>
          </p:txBody>
        </p:sp>
        <p:sp>
          <p:nvSpPr>
            <p:cNvPr id="21" name="Right Arrow 20"/>
            <p:cNvSpPr/>
            <p:nvPr/>
          </p:nvSpPr>
          <p:spPr bwMode="auto">
            <a:xfrm>
              <a:off x="4675783" y="2083657"/>
              <a:ext cx="792088" cy="553255"/>
            </a:xfrm>
            <a:prstGeom prst="rightArrow">
              <a:avLst/>
            </a:prstGeom>
            <a:solidFill>
              <a:schemeClr val="accent1"/>
            </a:solidFill>
            <a:ln w="6350">
              <a:solidFill>
                <a:schemeClr val="accent1"/>
              </a:solidFill>
              <a:miter lim="800000"/>
              <a:headEnd/>
              <a:tailEnd/>
            </a:ln>
            <a:effectLst/>
          </p:spPr>
          <p:txBody>
            <a:bodyPr wrap="none" lIns="45720" rIns="45720" rtlCol="0" anchor="ctr"/>
            <a:lstStyle/>
            <a:p>
              <a:pPr marL="108000" indent="-108000" algn="l" eaLnBrk="0" hangingPunct="0">
                <a:spcBef>
                  <a:spcPts val="100"/>
                </a:spcBef>
                <a:spcAft>
                  <a:spcPts val="100"/>
                </a:spcAft>
                <a:buFontTx/>
                <a:buChar char="•"/>
              </a:pPr>
              <a:endParaRPr lang="nl-NL" sz="1200" dirty="0">
                <a:solidFill>
                  <a:schemeClr val="tx1"/>
                </a:solidFill>
              </a:endParaRPr>
            </a:p>
          </p:txBody>
        </p:sp>
        <p:sp>
          <p:nvSpPr>
            <p:cNvPr id="22" name="Right Arrow 21"/>
            <p:cNvSpPr/>
            <p:nvPr/>
          </p:nvSpPr>
          <p:spPr bwMode="auto">
            <a:xfrm>
              <a:off x="2330445" y="2083657"/>
              <a:ext cx="792088" cy="553255"/>
            </a:xfrm>
            <a:prstGeom prst="rightArrow">
              <a:avLst/>
            </a:prstGeom>
            <a:solidFill>
              <a:schemeClr val="accent1"/>
            </a:solidFill>
            <a:ln w="6350">
              <a:solidFill>
                <a:schemeClr val="accent1"/>
              </a:solidFill>
              <a:miter lim="800000"/>
              <a:headEnd/>
              <a:tailEnd/>
            </a:ln>
            <a:effectLst/>
          </p:spPr>
          <p:txBody>
            <a:bodyPr wrap="none" lIns="45720" rIns="45720" rtlCol="0" anchor="ctr"/>
            <a:lstStyle/>
            <a:p>
              <a:pPr marL="108000" indent="-108000" algn="l" eaLnBrk="0" hangingPunct="0">
                <a:spcBef>
                  <a:spcPts val="100"/>
                </a:spcBef>
                <a:spcAft>
                  <a:spcPts val="100"/>
                </a:spcAft>
                <a:buFontTx/>
                <a:buChar char="•"/>
              </a:pPr>
              <a:endParaRPr lang="nl-NL" sz="1200" dirty="0">
                <a:solidFill>
                  <a:schemeClr val="tx1"/>
                </a:solidFill>
              </a:endParaRPr>
            </a:p>
          </p:txBody>
        </p:sp>
        <p:sp>
          <p:nvSpPr>
            <p:cNvPr id="5" name="Oval 4"/>
            <p:cNvSpPr/>
            <p:nvPr/>
          </p:nvSpPr>
          <p:spPr bwMode="auto">
            <a:xfrm>
              <a:off x="878655" y="2161670"/>
              <a:ext cx="318265" cy="352496"/>
            </a:xfrm>
            <a:prstGeom prst="ellipse">
              <a:avLst/>
            </a:prstGeom>
            <a:solidFill>
              <a:schemeClr val="tx1">
                <a:lumMod val="10000"/>
                <a:lumOff val="90000"/>
              </a:schemeClr>
            </a:solidFill>
            <a:ln w="6350">
              <a:solidFill>
                <a:srgbClr val="E4E7E7"/>
              </a:solidFill>
              <a:miter lim="800000"/>
              <a:headEnd/>
              <a:tailEnd/>
            </a:ln>
            <a:effectLst/>
          </p:spPr>
          <p:txBody>
            <a:bodyPr wrap="none" lIns="45720" rIns="45720" rtlCol="0" anchor="ctr"/>
            <a:lstStyle/>
            <a:p>
              <a:pPr algn="l" eaLnBrk="0" hangingPunct="0">
                <a:spcBef>
                  <a:spcPts val="100"/>
                </a:spcBef>
                <a:spcAft>
                  <a:spcPts val="100"/>
                </a:spcAft>
              </a:pPr>
              <a:r>
                <a:rPr lang="en-US" b="1" dirty="0" smtClean="0">
                  <a:solidFill>
                    <a:schemeClr val="tx1"/>
                  </a:solidFill>
                  <a:latin typeface="+mj-lt"/>
                </a:rPr>
                <a:t>1</a:t>
              </a:r>
              <a:endParaRPr lang="nl-NL" b="1" dirty="0">
                <a:solidFill>
                  <a:schemeClr val="tx1"/>
                </a:solidFill>
                <a:latin typeface="+mj-lt"/>
              </a:endParaRPr>
            </a:p>
          </p:txBody>
        </p:sp>
        <p:sp>
          <p:nvSpPr>
            <p:cNvPr id="23" name="Oval 22"/>
            <p:cNvSpPr/>
            <p:nvPr/>
          </p:nvSpPr>
          <p:spPr bwMode="auto">
            <a:xfrm>
              <a:off x="3244825" y="2161670"/>
              <a:ext cx="318265" cy="352496"/>
            </a:xfrm>
            <a:prstGeom prst="ellipse">
              <a:avLst/>
            </a:prstGeom>
            <a:solidFill>
              <a:schemeClr val="tx1">
                <a:lumMod val="10000"/>
                <a:lumOff val="90000"/>
              </a:schemeClr>
            </a:solidFill>
            <a:ln w="6350">
              <a:solidFill>
                <a:srgbClr val="E4E7E7"/>
              </a:solidFill>
              <a:miter lim="800000"/>
              <a:headEnd/>
              <a:tailEnd/>
            </a:ln>
            <a:effectLst/>
          </p:spPr>
          <p:txBody>
            <a:bodyPr wrap="none" lIns="45720" rIns="45720" rtlCol="0" anchor="ctr"/>
            <a:lstStyle/>
            <a:p>
              <a:pPr algn="l" eaLnBrk="0" hangingPunct="0">
                <a:spcBef>
                  <a:spcPts val="100"/>
                </a:spcBef>
                <a:spcAft>
                  <a:spcPts val="100"/>
                </a:spcAft>
              </a:pPr>
              <a:r>
                <a:rPr lang="en-US" b="1" dirty="0">
                  <a:latin typeface="+mj-lt"/>
                </a:rPr>
                <a:t>2</a:t>
              </a:r>
              <a:endParaRPr lang="nl-NL" b="1" dirty="0">
                <a:solidFill>
                  <a:schemeClr val="tx1"/>
                </a:solidFill>
                <a:latin typeface="+mj-lt"/>
              </a:endParaRPr>
            </a:p>
          </p:txBody>
        </p:sp>
        <p:sp>
          <p:nvSpPr>
            <p:cNvPr id="24" name="Oval 23"/>
            <p:cNvSpPr/>
            <p:nvPr/>
          </p:nvSpPr>
          <p:spPr bwMode="auto">
            <a:xfrm>
              <a:off x="7907297" y="2161670"/>
              <a:ext cx="318265" cy="352496"/>
            </a:xfrm>
            <a:prstGeom prst="ellipse">
              <a:avLst/>
            </a:prstGeom>
            <a:solidFill>
              <a:schemeClr val="tx1">
                <a:lumMod val="10000"/>
                <a:lumOff val="90000"/>
              </a:schemeClr>
            </a:solidFill>
            <a:ln w="6350">
              <a:solidFill>
                <a:srgbClr val="E4E7E7"/>
              </a:solidFill>
              <a:miter lim="800000"/>
              <a:headEnd/>
              <a:tailEnd/>
            </a:ln>
            <a:effectLst/>
          </p:spPr>
          <p:txBody>
            <a:bodyPr wrap="none" lIns="45720" rIns="45720" rtlCol="0" anchor="ctr"/>
            <a:lstStyle/>
            <a:p>
              <a:pPr algn="l" eaLnBrk="0" hangingPunct="0">
                <a:spcBef>
                  <a:spcPts val="100"/>
                </a:spcBef>
                <a:spcAft>
                  <a:spcPts val="100"/>
                </a:spcAft>
              </a:pPr>
              <a:r>
                <a:rPr lang="en-US" b="1" dirty="0">
                  <a:latin typeface="+mj-lt"/>
                </a:rPr>
                <a:t>4</a:t>
              </a:r>
              <a:endParaRPr lang="nl-NL" b="1" dirty="0">
                <a:solidFill>
                  <a:schemeClr val="tx1"/>
                </a:solidFill>
                <a:latin typeface="+mj-lt"/>
              </a:endParaRPr>
            </a:p>
          </p:txBody>
        </p:sp>
        <p:sp>
          <p:nvSpPr>
            <p:cNvPr id="25" name="Oval 24"/>
            <p:cNvSpPr/>
            <p:nvPr/>
          </p:nvSpPr>
          <p:spPr bwMode="auto">
            <a:xfrm>
              <a:off x="5585239" y="2161670"/>
              <a:ext cx="318265" cy="352496"/>
            </a:xfrm>
            <a:prstGeom prst="ellipse">
              <a:avLst/>
            </a:prstGeom>
            <a:solidFill>
              <a:schemeClr val="tx1">
                <a:lumMod val="10000"/>
                <a:lumOff val="90000"/>
              </a:schemeClr>
            </a:solidFill>
            <a:ln w="6350">
              <a:solidFill>
                <a:srgbClr val="E4E7E7"/>
              </a:solidFill>
              <a:miter lim="800000"/>
              <a:headEnd/>
              <a:tailEnd/>
            </a:ln>
            <a:effectLst/>
          </p:spPr>
          <p:txBody>
            <a:bodyPr wrap="none" lIns="45720" rIns="45720" rtlCol="0" anchor="ctr"/>
            <a:lstStyle/>
            <a:p>
              <a:pPr algn="l" eaLnBrk="0" hangingPunct="0">
                <a:spcBef>
                  <a:spcPts val="100"/>
                </a:spcBef>
                <a:spcAft>
                  <a:spcPts val="100"/>
                </a:spcAft>
              </a:pPr>
              <a:r>
                <a:rPr lang="en-US" b="1" dirty="0">
                  <a:latin typeface="+mj-lt"/>
                </a:rPr>
                <a:t>3</a:t>
              </a:r>
              <a:endParaRPr lang="nl-NL" b="1" dirty="0">
                <a:solidFill>
                  <a:schemeClr val="tx1"/>
                </a:solidFill>
                <a:latin typeface="+mj-lt"/>
              </a:endParaRPr>
            </a:p>
          </p:txBody>
        </p:sp>
        <p:pic>
          <p:nvPicPr>
            <p:cNvPr id="26" name="Picture 2" descr="http://www.ridinghigh.rocks/wp-content/uploads/2015/03/Target-origin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4603" y="3066926"/>
              <a:ext cx="1633823" cy="1633823"/>
            </a:xfrm>
            <a:prstGeom prst="rect">
              <a:avLst/>
            </a:prstGeom>
            <a:noFill/>
            <a:extLst>
              <a:ext uri="{909E8E84-426E-40DD-AFC4-6F175D3DCCD1}">
                <a14:hiddenFill xmlns:a14="http://schemas.microsoft.com/office/drawing/2010/main">
                  <a:solidFill>
                    <a:srgbClr val="FFFFFF"/>
                  </a:solidFill>
                </a14:hiddenFill>
              </a:ext>
            </a:extLst>
          </p:spPr>
        </p:pic>
        <p:pic>
          <p:nvPicPr>
            <p:cNvPr id="48135" name="Picture 7" descr="http://4.bp.blogspot.com/-F06X7adKl0o/VBbdFS7I-JI/AAAAAAAAB6o/SZF2op0ra5k/s1600/How%2Bto%2Bread%2BXLSX%2BFile%2Bin%2BJav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3597" y="3210130"/>
              <a:ext cx="1261700" cy="1347413"/>
            </a:xfrm>
            <a:prstGeom prst="rect">
              <a:avLst/>
            </a:prstGeom>
            <a:noFill/>
            <a:extLst>
              <a:ext uri="{909E8E84-426E-40DD-AFC4-6F175D3DCCD1}">
                <a14:hiddenFill xmlns:a14="http://schemas.microsoft.com/office/drawing/2010/main">
                  <a:solidFill>
                    <a:srgbClr val="FFFFFF"/>
                  </a:solidFill>
                </a14:hiddenFill>
              </a:ext>
            </a:extLst>
          </p:spPr>
        </p:pic>
        <p:pic>
          <p:nvPicPr>
            <p:cNvPr id="48137" name="Picture 9" descr="http://www.boilingspringsnc.net/vertical/Sites/%7B070B69A0-0FB4-48C9-903C-3846591F9553%7D/uploads/Transparency.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38167" y="3330626"/>
              <a:ext cx="1210586" cy="1106419"/>
            </a:xfrm>
            <a:prstGeom prst="rect">
              <a:avLst/>
            </a:prstGeom>
            <a:noFill/>
            <a:extLst>
              <a:ext uri="{909E8E84-426E-40DD-AFC4-6F175D3DCCD1}">
                <a14:hiddenFill xmlns:a14="http://schemas.microsoft.com/office/drawing/2010/main">
                  <a:solidFill>
                    <a:srgbClr val="FFFFFF"/>
                  </a:solidFill>
                </a14:hiddenFill>
              </a:ext>
            </a:extLst>
          </p:spPr>
        </p:pic>
        <p:grpSp>
          <p:nvGrpSpPr>
            <p:cNvPr id="7170" name="Group 7169"/>
            <p:cNvGrpSpPr/>
            <p:nvPr/>
          </p:nvGrpSpPr>
          <p:grpSpPr>
            <a:xfrm>
              <a:off x="8070134" y="3369726"/>
              <a:ext cx="1423736" cy="1088871"/>
              <a:chOff x="-1949241" y="737063"/>
              <a:chExt cx="1423736" cy="1088871"/>
            </a:xfrm>
          </p:grpSpPr>
          <p:pic>
            <p:nvPicPr>
              <p:cNvPr id="7168" name="Picture 7167"/>
              <p:cNvPicPr>
                <a:picLocks noChangeAspect="1"/>
              </p:cNvPicPr>
              <p:nvPr/>
            </p:nvPicPr>
            <p:blipFill>
              <a:blip r:embed="rId10"/>
              <a:stretch>
                <a:fillRect/>
              </a:stretch>
            </p:blipFill>
            <p:spPr>
              <a:xfrm>
                <a:off x="-1949241" y="737063"/>
                <a:ext cx="1125458" cy="842218"/>
              </a:xfrm>
              <a:prstGeom prst="rect">
                <a:avLst/>
              </a:prstGeom>
            </p:spPr>
          </p:pic>
          <p:pic>
            <p:nvPicPr>
              <p:cNvPr id="7169" name="Picture 7168"/>
              <p:cNvPicPr>
                <a:picLocks noChangeAspect="1"/>
              </p:cNvPicPr>
              <p:nvPr/>
            </p:nvPicPr>
            <p:blipFill>
              <a:blip r:embed="rId11"/>
              <a:stretch>
                <a:fillRect/>
              </a:stretch>
            </p:blipFill>
            <p:spPr>
              <a:xfrm>
                <a:off x="-1681135" y="940853"/>
                <a:ext cx="1155630" cy="885081"/>
              </a:xfrm>
              <a:prstGeom prst="rect">
                <a:avLst/>
              </a:prstGeom>
            </p:spPr>
          </p:pic>
        </p:grpSp>
        <p:sp>
          <p:nvSpPr>
            <p:cNvPr id="7173" name="Rectangle 7172"/>
            <p:cNvSpPr/>
            <p:nvPr/>
          </p:nvSpPr>
          <p:spPr bwMode="auto">
            <a:xfrm>
              <a:off x="802280" y="1772816"/>
              <a:ext cx="1914104" cy="251075"/>
            </a:xfrm>
            <a:prstGeom prst="rect">
              <a:avLst/>
            </a:prstGeom>
            <a:solidFill>
              <a:schemeClr val="tx1">
                <a:lumMod val="90000"/>
                <a:lumOff val="10000"/>
              </a:schemeClr>
            </a:solidFill>
            <a:ln w="6350">
              <a:solidFill>
                <a:schemeClr val="tx1">
                  <a:lumMod val="90000"/>
                  <a:lumOff val="10000"/>
                </a:schemeClr>
              </a:solidFill>
              <a:miter lim="800000"/>
              <a:headEnd/>
              <a:tailEnd/>
            </a:ln>
            <a:effectLst/>
          </p:spPr>
          <p:txBody>
            <a:bodyPr wrap="none" lIns="45720" rIns="45720" rtlCol="0" anchor="ctr"/>
            <a:lstStyle/>
            <a:p>
              <a:pPr eaLnBrk="0" hangingPunct="0">
                <a:spcBef>
                  <a:spcPts val="100"/>
                </a:spcBef>
                <a:spcAft>
                  <a:spcPts val="100"/>
                </a:spcAft>
              </a:pPr>
              <a:r>
                <a:rPr lang="en-US" sz="1200" b="1" dirty="0" smtClean="0">
                  <a:solidFill>
                    <a:schemeClr val="bg1"/>
                  </a:solidFill>
                  <a:latin typeface="+mj-lt"/>
                </a:rPr>
                <a:t>IWaSP country coordinator</a:t>
              </a:r>
              <a:endParaRPr lang="nl-NL" sz="1200" b="1" dirty="0">
                <a:solidFill>
                  <a:schemeClr val="bg1"/>
                </a:solidFill>
                <a:latin typeface="+mj-lt"/>
              </a:endParaRPr>
            </a:p>
          </p:txBody>
        </p:sp>
        <p:sp>
          <p:nvSpPr>
            <p:cNvPr id="44" name="Rectangle 43"/>
            <p:cNvSpPr/>
            <p:nvPr/>
          </p:nvSpPr>
          <p:spPr bwMode="auto">
            <a:xfrm>
              <a:off x="3149398" y="1779052"/>
              <a:ext cx="1914104" cy="251075"/>
            </a:xfrm>
            <a:prstGeom prst="rect">
              <a:avLst/>
            </a:prstGeom>
            <a:solidFill>
              <a:schemeClr val="tx1">
                <a:lumMod val="90000"/>
                <a:lumOff val="10000"/>
              </a:schemeClr>
            </a:solidFill>
            <a:ln w="6350">
              <a:solidFill>
                <a:schemeClr val="tx1">
                  <a:lumMod val="90000"/>
                  <a:lumOff val="10000"/>
                </a:schemeClr>
              </a:solidFill>
              <a:miter lim="800000"/>
              <a:headEnd/>
              <a:tailEnd/>
            </a:ln>
            <a:effectLst/>
          </p:spPr>
          <p:txBody>
            <a:bodyPr wrap="none" lIns="45720" rIns="45720" rtlCol="0" anchor="ctr"/>
            <a:lstStyle/>
            <a:p>
              <a:pPr eaLnBrk="0" hangingPunct="0">
                <a:spcBef>
                  <a:spcPts val="100"/>
                </a:spcBef>
                <a:spcAft>
                  <a:spcPts val="100"/>
                </a:spcAft>
              </a:pPr>
              <a:r>
                <a:rPr lang="en-US" sz="1200" b="1" dirty="0" smtClean="0">
                  <a:solidFill>
                    <a:schemeClr val="bg1"/>
                  </a:solidFill>
                  <a:latin typeface="+mj-lt"/>
                </a:rPr>
                <a:t>Consultant</a:t>
              </a:r>
              <a:endParaRPr lang="nl-NL" sz="1200" b="1" dirty="0">
                <a:solidFill>
                  <a:schemeClr val="bg1"/>
                </a:solidFill>
                <a:latin typeface="+mj-lt"/>
              </a:endParaRPr>
            </a:p>
          </p:txBody>
        </p:sp>
        <p:sp>
          <p:nvSpPr>
            <p:cNvPr id="45" name="Rectangle 44"/>
            <p:cNvSpPr/>
            <p:nvPr/>
          </p:nvSpPr>
          <p:spPr bwMode="auto">
            <a:xfrm>
              <a:off x="5475131" y="1781587"/>
              <a:ext cx="1914104" cy="251075"/>
            </a:xfrm>
            <a:prstGeom prst="rect">
              <a:avLst/>
            </a:prstGeom>
            <a:solidFill>
              <a:schemeClr val="tx1">
                <a:lumMod val="90000"/>
                <a:lumOff val="10000"/>
              </a:schemeClr>
            </a:solidFill>
            <a:ln w="6350">
              <a:solidFill>
                <a:schemeClr val="tx1">
                  <a:lumMod val="90000"/>
                  <a:lumOff val="10000"/>
                </a:schemeClr>
              </a:solidFill>
              <a:miter lim="800000"/>
              <a:headEnd/>
              <a:tailEnd/>
            </a:ln>
            <a:effectLst/>
          </p:spPr>
          <p:txBody>
            <a:bodyPr wrap="none" lIns="45720" rIns="45720" rtlCol="0" anchor="ctr"/>
            <a:lstStyle/>
            <a:p>
              <a:pPr eaLnBrk="0" hangingPunct="0">
                <a:spcBef>
                  <a:spcPts val="100"/>
                </a:spcBef>
                <a:spcAft>
                  <a:spcPts val="100"/>
                </a:spcAft>
              </a:pPr>
              <a:r>
                <a:rPr lang="en-US" sz="1200" b="1" dirty="0" smtClean="0">
                  <a:solidFill>
                    <a:schemeClr val="bg1"/>
                  </a:solidFill>
                  <a:latin typeface="+mj-lt"/>
                </a:rPr>
                <a:t>Consultant</a:t>
              </a:r>
              <a:endParaRPr lang="nl-NL" sz="1200" b="1" dirty="0">
                <a:solidFill>
                  <a:schemeClr val="bg1"/>
                </a:solidFill>
                <a:latin typeface="+mj-lt"/>
              </a:endParaRPr>
            </a:p>
          </p:txBody>
        </p:sp>
        <p:sp>
          <p:nvSpPr>
            <p:cNvPr id="46" name="Rectangle 45"/>
            <p:cNvSpPr/>
            <p:nvPr/>
          </p:nvSpPr>
          <p:spPr bwMode="auto">
            <a:xfrm>
              <a:off x="7787057" y="1772816"/>
              <a:ext cx="1924647" cy="264826"/>
            </a:xfrm>
            <a:prstGeom prst="rect">
              <a:avLst/>
            </a:prstGeom>
            <a:solidFill>
              <a:schemeClr val="tx1">
                <a:lumMod val="90000"/>
                <a:lumOff val="10000"/>
              </a:schemeClr>
            </a:solidFill>
            <a:ln w="6350">
              <a:solidFill>
                <a:schemeClr val="tx1">
                  <a:lumMod val="90000"/>
                  <a:lumOff val="10000"/>
                </a:schemeClr>
              </a:solidFill>
              <a:miter lim="800000"/>
              <a:headEnd/>
              <a:tailEnd/>
            </a:ln>
            <a:effectLst/>
          </p:spPr>
          <p:txBody>
            <a:bodyPr wrap="none" lIns="45720" rIns="45720" rtlCol="0" anchor="ctr"/>
            <a:lstStyle/>
            <a:p>
              <a:pPr eaLnBrk="0" hangingPunct="0">
                <a:spcBef>
                  <a:spcPts val="100"/>
                </a:spcBef>
                <a:spcAft>
                  <a:spcPts val="100"/>
                </a:spcAft>
              </a:pPr>
              <a:r>
                <a:rPr lang="en-US" sz="1200" b="1" dirty="0" smtClean="0">
                  <a:solidFill>
                    <a:schemeClr val="bg1"/>
                  </a:solidFill>
                  <a:latin typeface="+mj-lt"/>
                </a:rPr>
                <a:t>Consultant</a:t>
              </a:r>
              <a:endParaRPr lang="nl-NL" sz="1200" b="1" dirty="0">
                <a:solidFill>
                  <a:schemeClr val="bg1"/>
                </a:solidFill>
                <a:latin typeface="+mj-lt"/>
              </a:endParaRPr>
            </a:p>
          </p:txBody>
        </p:sp>
        <p:cxnSp>
          <p:nvCxnSpPr>
            <p:cNvPr id="7177" name="Straight Arrow Connector 7176"/>
            <p:cNvCxnSpPr/>
            <p:nvPr/>
          </p:nvCxnSpPr>
          <p:spPr bwMode="auto">
            <a:xfrm>
              <a:off x="704528" y="1639357"/>
              <a:ext cx="8996633" cy="0"/>
            </a:xfrm>
            <a:prstGeom prst="straightConnector1">
              <a:avLst/>
            </a:prstGeom>
            <a:ln w="28575">
              <a:headEnd type="triangle"/>
              <a:tailEnd type="triangle"/>
            </a:ln>
            <a:extLst>
              <a:ext uri="{AF507438-7753-43E0-B8FC-AC1667EBCBE1}">
                <a14:hiddenEffects xmlns:a14="http://schemas.microsoft.com/office/drawing/2010/main">
                  <a:effectLst>
                    <a:outerShdw blurRad="63500" dist="35921" dir="2700000" algn="ctr" rotWithShape="0">
                      <a:schemeClr val="bg2"/>
                    </a:outerShdw>
                  </a:effectLst>
                </a14:hiddenEffects>
              </a:ext>
            </a:extLst>
          </p:spPr>
          <p:style>
            <a:lnRef idx="1">
              <a:schemeClr val="accent6"/>
            </a:lnRef>
            <a:fillRef idx="0">
              <a:schemeClr val="accent6"/>
            </a:fillRef>
            <a:effectRef idx="0">
              <a:schemeClr val="accent6"/>
            </a:effectRef>
            <a:fontRef idx="minor">
              <a:schemeClr val="tx1"/>
            </a:fontRef>
          </p:style>
        </p:cxnSp>
        <p:sp>
          <p:nvSpPr>
            <p:cNvPr id="7180" name="Rectangle 7179"/>
            <p:cNvSpPr/>
            <p:nvPr/>
          </p:nvSpPr>
          <p:spPr bwMode="auto">
            <a:xfrm>
              <a:off x="8699395" y="1547771"/>
              <a:ext cx="761855" cy="188089"/>
            </a:xfrm>
            <a:prstGeom prst="rect">
              <a:avLst/>
            </a:prstGeom>
            <a:solidFill>
              <a:srgbClr val="C00000"/>
            </a:solidFill>
            <a:ln w="6350">
              <a:noFill/>
              <a:miter lim="800000"/>
              <a:headEnd/>
              <a:tailEnd/>
            </a:ln>
            <a:effectLst/>
          </p:spPr>
          <p:txBody>
            <a:bodyPr wrap="none" lIns="45720" rIns="45720" rtlCol="0" anchor="ctr"/>
            <a:lstStyle/>
            <a:p>
              <a:pPr algn="l" eaLnBrk="0" hangingPunct="0">
                <a:spcBef>
                  <a:spcPts val="100"/>
                </a:spcBef>
                <a:spcAft>
                  <a:spcPts val="100"/>
                </a:spcAft>
              </a:pPr>
              <a:r>
                <a:rPr lang="en-US" sz="1200" dirty="0" smtClean="0">
                  <a:solidFill>
                    <a:schemeClr val="bg1"/>
                  </a:solidFill>
                  <a:latin typeface="+mj-lt"/>
                </a:rPr>
                <a:t>3 </a:t>
              </a:r>
              <a:r>
                <a:rPr lang="en-US" sz="1200" b="1" dirty="0" smtClean="0">
                  <a:solidFill>
                    <a:schemeClr val="bg1"/>
                  </a:solidFill>
                  <a:latin typeface="+mj-lt"/>
                </a:rPr>
                <a:t>months</a:t>
              </a:r>
              <a:endParaRPr lang="nl-NL" sz="1200" b="1" dirty="0">
                <a:solidFill>
                  <a:schemeClr val="bg1"/>
                </a:solidFill>
                <a:latin typeface="+mj-lt"/>
              </a:endParaRPr>
            </a:p>
          </p:txBody>
        </p:sp>
        <p:sp>
          <p:nvSpPr>
            <p:cNvPr id="7182" name="Rectangle 7181"/>
            <p:cNvSpPr/>
            <p:nvPr/>
          </p:nvSpPr>
          <p:spPr bwMode="auto">
            <a:xfrm>
              <a:off x="72008" y="1547771"/>
              <a:ext cx="488504" cy="188089"/>
            </a:xfrm>
            <a:prstGeom prst="rect">
              <a:avLst/>
            </a:prstGeom>
            <a:solidFill>
              <a:schemeClr val="bg2"/>
            </a:solidFill>
            <a:ln w="6350">
              <a:solidFill>
                <a:schemeClr val="bg1">
                  <a:lumMod val="65000"/>
                </a:schemeClr>
              </a:solidFill>
              <a:miter lim="800000"/>
              <a:headEnd/>
              <a:tailEnd/>
            </a:ln>
            <a:effectLst/>
          </p:spPr>
          <p:txBody>
            <a:bodyPr wrap="none" lIns="45720" rIns="45720" rtlCol="0" anchor="ctr"/>
            <a:lstStyle/>
            <a:p>
              <a:pPr eaLnBrk="0" hangingPunct="0">
                <a:spcBef>
                  <a:spcPts val="100"/>
                </a:spcBef>
                <a:spcAft>
                  <a:spcPts val="100"/>
                </a:spcAft>
              </a:pPr>
              <a:r>
                <a:rPr lang="en-US" sz="900" b="1" dirty="0" smtClean="0">
                  <a:solidFill>
                    <a:schemeClr val="tx2"/>
                  </a:solidFill>
                  <a:latin typeface="+mj-lt"/>
                </a:rPr>
                <a:t>TIMELINE</a:t>
              </a:r>
              <a:endParaRPr lang="nl-NL" sz="900" b="1" dirty="0">
                <a:solidFill>
                  <a:schemeClr val="tx2"/>
                </a:solidFill>
                <a:latin typeface="+mj-lt"/>
              </a:endParaRPr>
            </a:p>
          </p:txBody>
        </p:sp>
        <p:sp>
          <p:nvSpPr>
            <p:cNvPr id="56" name="Rectangle 55"/>
            <p:cNvSpPr/>
            <p:nvPr/>
          </p:nvSpPr>
          <p:spPr bwMode="auto">
            <a:xfrm>
              <a:off x="72008" y="1772816"/>
              <a:ext cx="488504" cy="251075"/>
            </a:xfrm>
            <a:prstGeom prst="rect">
              <a:avLst/>
            </a:prstGeom>
            <a:solidFill>
              <a:schemeClr val="bg2"/>
            </a:solidFill>
            <a:ln w="6350">
              <a:solidFill>
                <a:schemeClr val="bg1">
                  <a:lumMod val="65000"/>
                </a:schemeClr>
              </a:solidFill>
              <a:miter lim="800000"/>
              <a:headEnd/>
              <a:tailEnd/>
            </a:ln>
            <a:effectLst/>
          </p:spPr>
          <p:txBody>
            <a:bodyPr wrap="none" lIns="45720" rIns="45720" rtlCol="0" anchor="ctr"/>
            <a:lstStyle/>
            <a:p>
              <a:pPr eaLnBrk="0" hangingPunct="0">
                <a:spcBef>
                  <a:spcPts val="100"/>
                </a:spcBef>
                <a:spcAft>
                  <a:spcPts val="100"/>
                </a:spcAft>
              </a:pPr>
              <a:r>
                <a:rPr lang="en-US" sz="900" b="1" dirty="0" smtClean="0">
                  <a:solidFill>
                    <a:schemeClr val="tx2"/>
                  </a:solidFill>
                  <a:latin typeface="+mj-lt"/>
                </a:rPr>
                <a:t>WHO</a:t>
              </a:r>
              <a:endParaRPr lang="nl-NL" sz="900" b="1" dirty="0">
                <a:solidFill>
                  <a:schemeClr val="tx2"/>
                </a:solidFill>
                <a:latin typeface="+mj-lt"/>
              </a:endParaRPr>
            </a:p>
          </p:txBody>
        </p:sp>
        <p:sp>
          <p:nvSpPr>
            <p:cNvPr id="57" name="Rectangle 56"/>
            <p:cNvSpPr/>
            <p:nvPr/>
          </p:nvSpPr>
          <p:spPr bwMode="auto">
            <a:xfrm>
              <a:off x="72008" y="2060846"/>
              <a:ext cx="488504" cy="2639901"/>
            </a:xfrm>
            <a:prstGeom prst="rect">
              <a:avLst/>
            </a:prstGeom>
            <a:solidFill>
              <a:schemeClr val="bg2"/>
            </a:solidFill>
            <a:ln w="6350">
              <a:solidFill>
                <a:schemeClr val="bg1">
                  <a:lumMod val="65000"/>
                </a:schemeClr>
              </a:solidFill>
              <a:miter lim="800000"/>
              <a:headEnd/>
              <a:tailEnd/>
            </a:ln>
            <a:effectLst/>
          </p:spPr>
          <p:txBody>
            <a:bodyPr vert="vert270" wrap="none" lIns="45720" rIns="45720" rtlCol="0" anchor="ctr"/>
            <a:lstStyle/>
            <a:p>
              <a:pPr eaLnBrk="0" hangingPunct="0">
                <a:spcBef>
                  <a:spcPts val="100"/>
                </a:spcBef>
                <a:spcAft>
                  <a:spcPts val="100"/>
                </a:spcAft>
              </a:pPr>
              <a:r>
                <a:rPr lang="en-US" sz="900" b="1" dirty="0" smtClean="0">
                  <a:solidFill>
                    <a:schemeClr val="tx2"/>
                  </a:solidFill>
                  <a:latin typeface="+mj-lt"/>
                </a:rPr>
                <a:t>STEPS</a:t>
              </a:r>
              <a:endParaRPr lang="nl-NL" sz="900" b="1" dirty="0">
                <a:solidFill>
                  <a:schemeClr val="tx2"/>
                </a:solidFill>
                <a:latin typeface="+mj-lt"/>
              </a:endParaRPr>
            </a:p>
          </p:txBody>
        </p:sp>
        <p:sp>
          <p:nvSpPr>
            <p:cNvPr id="58" name="Rectangle 57"/>
            <p:cNvSpPr/>
            <p:nvPr/>
          </p:nvSpPr>
          <p:spPr bwMode="auto">
            <a:xfrm>
              <a:off x="72008" y="4751743"/>
              <a:ext cx="488504" cy="1723550"/>
            </a:xfrm>
            <a:prstGeom prst="rect">
              <a:avLst/>
            </a:prstGeom>
            <a:solidFill>
              <a:schemeClr val="bg2"/>
            </a:solidFill>
            <a:ln w="6350">
              <a:solidFill>
                <a:schemeClr val="bg1">
                  <a:lumMod val="65000"/>
                </a:schemeClr>
              </a:solidFill>
              <a:miter lim="800000"/>
              <a:headEnd/>
              <a:tailEnd/>
            </a:ln>
            <a:effectLst/>
          </p:spPr>
          <p:txBody>
            <a:bodyPr vert="vert270" wrap="none" lIns="45720" rIns="45720" rtlCol="0" anchor="ctr"/>
            <a:lstStyle/>
            <a:p>
              <a:pPr eaLnBrk="0" hangingPunct="0">
                <a:spcBef>
                  <a:spcPts val="100"/>
                </a:spcBef>
                <a:spcAft>
                  <a:spcPts val="100"/>
                </a:spcAft>
              </a:pPr>
              <a:r>
                <a:rPr lang="en-US" sz="900" b="1" dirty="0" smtClean="0">
                  <a:solidFill>
                    <a:schemeClr val="tx2"/>
                  </a:solidFill>
                  <a:latin typeface="+mj-lt"/>
                </a:rPr>
                <a:t>ACTIVITIES</a:t>
              </a:r>
              <a:endParaRPr lang="nl-NL" sz="900" b="1" dirty="0">
                <a:solidFill>
                  <a:schemeClr val="tx2"/>
                </a:solidFill>
                <a:latin typeface="+mj-lt"/>
              </a:endParaRPr>
            </a:p>
          </p:txBody>
        </p:sp>
      </p:grpSp>
      <p:pic>
        <p:nvPicPr>
          <p:cNvPr id="59" name="Picture 58"/>
          <p:cNvPicPr>
            <a:picLocks noChangeAspect="1"/>
          </p:cNvPicPr>
          <p:nvPr/>
        </p:nvPicPr>
        <p:blipFill>
          <a:blip r:embed="rId12"/>
          <a:stretch>
            <a:fillRect/>
          </a:stretch>
        </p:blipFill>
        <p:spPr>
          <a:xfrm>
            <a:off x="5983898" y="332656"/>
            <a:ext cx="2051274" cy="621599"/>
          </a:xfrm>
          <a:prstGeom prst="rect">
            <a:avLst/>
          </a:prstGeom>
        </p:spPr>
      </p:pic>
    </p:spTree>
    <p:extLst>
      <p:ext uri="{BB962C8B-B14F-4D97-AF65-F5344CB8AC3E}">
        <p14:creationId xmlns:p14="http://schemas.microsoft.com/office/powerpoint/2010/main" val="1570746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1" name="Rectangle 276" hidden="1"/>
          <p:cNvGraphicFramePr>
            <a:graphicFrameLocks/>
          </p:cNvGraphicFramePr>
          <p:nvPr>
            <p:custDataLst>
              <p:tags r:id="rId2"/>
            </p:custDataLst>
            <p:extLst/>
          </p:nvPr>
        </p:nvGraphicFramePr>
        <p:xfrm>
          <a:off x="0" y="0"/>
          <a:ext cx="171979" cy="158750"/>
        </p:xfrm>
        <a:graphic>
          <a:graphicData uri="http://schemas.openxmlformats.org/presentationml/2006/ole">
            <mc:AlternateContent xmlns:mc="http://schemas.openxmlformats.org/markup-compatibility/2006">
              <mc:Choice xmlns:v="urn:schemas-microsoft-com:vml" Requires="v">
                <p:oleObj spid="_x0000_s55535" name="think-cell Slide" r:id="rId6" imgW="0" imgH="0" progId="TCLayout.ActiveDocument.1">
                  <p:embed/>
                </p:oleObj>
              </mc:Choice>
              <mc:Fallback>
                <p:oleObj name="think-cell Slide" r:id="rId6"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71979"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AcnActionTitle_ID_78"/>
          <p:cNvSpPr txBox="1">
            <a:spLocks/>
          </p:cNvSpPr>
          <p:nvPr>
            <p:custDataLst>
              <p:tags r:id="rId3"/>
            </p:custDataLst>
          </p:nvPr>
        </p:nvSpPr>
        <p:spPr bwMode="gray">
          <a:xfrm>
            <a:off x="488504" y="116632"/>
            <a:ext cx="8889604"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72000" rIns="91440" bIns="45720" numCol="1" anchor="t" anchorCtr="0" compatLnSpc="1">
            <a:prstTxWarp prst="textNoShape">
              <a:avLst/>
            </a:prstTxWarp>
            <a:noAutofit/>
          </a:bodyPr>
          <a:lstStyle>
            <a:lvl1pPr algn="l" rtl="0" eaLnBrk="1" fontAlgn="base" hangingPunct="1">
              <a:lnSpc>
                <a:spcPct val="100000"/>
              </a:lnSpc>
              <a:spcBef>
                <a:spcPct val="0"/>
              </a:spcBef>
              <a:spcAft>
                <a:spcPct val="0"/>
              </a:spcAft>
              <a:defRPr kumimoji="1" sz="2800" b="0">
                <a:solidFill>
                  <a:schemeClr val="tx1"/>
                </a:solidFill>
                <a:latin typeface="Calibri"/>
                <a:ea typeface="ＭＳ Ｐゴシック" charset="0"/>
                <a:cs typeface="ＭＳ Ｐゴシック" charset="0"/>
              </a:defRPr>
            </a:lvl1pPr>
            <a:lvl2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2pPr>
            <a:lvl3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3pPr>
            <a:lvl4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4pPr>
            <a:lvl5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kumimoji="1" sz="2800" b="1">
                <a:solidFill>
                  <a:srgbClr val="FFFFFF"/>
                </a:solidFill>
                <a:latin typeface="Arial" charset="0"/>
                <a:ea typeface="ＭＳ Ｐゴシック" charset="0"/>
              </a:defRPr>
            </a:lvl6pPr>
            <a:lvl7pPr marL="914400" algn="l" rtl="0" eaLnBrk="1" fontAlgn="base" hangingPunct="1">
              <a:spcBef>
                <a:spcPct val="0"/>
              </a:spcBef>
              <a:spcAft>
                <a:spcPct val="0"/>
              </a:spcAft>
              <a:defRPr kumimoji="1" sz="2800" b="1">
                <a:solidFill>
                  <a:srgbClr val="FFFFFF"/>
                </a:solidFill>
                <a:latin typeface="Arial" charset="0"/>
                <a:ea typeface="ＭＳ Ｐゴシック" charset="0"/>
              </a:defRPr>
            </a:lvl7pPr>
            <a:lvl8pPr marL="1371600" algn="l" rtl="0" eaLnBrk="1" fontAlgn="base" hangingPunct="1">
              <a:spcBef>
                <a:spcPct val="0"/>
              </a:spcBef>
              <a:spcAft>
                <a:spcPct val="0"/>
              </a:spcAft>
              <a:defRPr kumimoji="1" sz="2800" b="1">
                <a:solidFill>
                  <a:srgbClr val="FFFFFF"/>
                </a:solidFill>
                <a:latin typeface="Arial" charset="0"/>
                <a:ea typeface="ＭＳ Ｐゴシック" charset="0"/>
              </a:defRPr>
            </a:lvl8pPr>
            <a:lvl9pPr marL="1828800" algn="l" rtl="0" eaLnBrk="1" fontAlgn="base" hangingPunct="1">
              <a:spcBef>
                <a:spcPct val="0"/>
              </a:spcBef>
              <a:spcAft>
                <a:spcPct val="0"/>
              </a:spcAft>
              <a:defRPr kumimoji="1" sz="2800" b="1">
                <a:solidFill>
                  <a:srgbClr val="FFFFFF"/>
                </a:solidFill>
                <a:latin typeface="Arial" charset="0"/>
                <a:ea typeface="ＭＳ Ｐゴシック" charset="0"/>
              </a:defRPr>
            </a:lvl9pPr>
          </a:lstStyle>
          <a:p>
            <a:pPr>
              <a:buClrTx/>
            </a:pPr>
            <a:r>
              <a:rPr lang="en-GB" altLang="en-US" b="1" kern="0" dirty="0" smtClean="0">
                <a:solidFill>
                  <a:srgbClr val="2260A8"/>
                </a:solidFill>
              </a:rPr>
              <a:t>      Define Goal &amp; Priorities</a:t>
            </a:r>
            <a:endParaRPr lang="en-GB" altLang="en-US" b="1" kern="0" dirty="0">
              <a:solidFill>
                <a:srgbClr val="2260A8"/>
              </a:solidFill>
            </a:endParaRPr>
          </a:p>
        </p:txBody>
      </p:sp>
      <p:sp>
        <p:nvSpPr>
          <p:cNvPr id="2" name="TextBox 1"/>
          <p:cNvSpPr txBox="1"/>
          <p:nvPr/>
        </p:nvSpPr>
        <p:spPr>
          <a:xfrm>
            <a:off x="416496" y="764704"/>
            <a:ext cx="5816911" cy="338554"/>
          </a:xfrm>
          <a:prstGeom prst="rect">
            <a:avLst/>
          </a:prstGeom>
          <a:noFill/>
        </p:spPr>
        <p:txBody>
          <a:bodyPr wrap="square" rtlCol="0">
            <a:spAutoFit/>
          </a:bodyPr>
          <a:lstStyle/>
          <a:p>
            <a:pPr algn="l"/>
            <a:r>
              <a:rPr lang="en-US" sz="1600" dirty="0" smtClean="0">
                <a:solidFill>
                  <a:schemeClr val="tx2"/>
                </a:solidFill>
                <a:latin typeface="+mj-lt"/>
              </a:rPr>
              <a:t>Ensure understanding and the right focus</a:t>
            </a:r>
            <a:endParaRPr lang="en-US" sz="1600" dirty="0">
              <a:solidFill>
                <a:schemeClr val="tx2"/>
              </a:solidFill>
              <a:latin typeface="+mj-lt"/>
            </a:endParaRPr>
          </a:p>
        </p:txBody>
      </p:sp>
      <p:sp>
        <p:nvSpPr>
          <p:cNvPr id="6" name="TextBox 5"/>
          <p:cNvSpPr txBox="1"/>
          <p:nvPr/>
        </p:nvSpPr>
        <p:spPr>
          <a:xfrm>
            <a:off x="299956" y="1412776"/>
            <a:ext cx="4725052" cy="5047536"/>
          </a:xfrm>
          <a:prstGeom prst="rect">
            <a:avLst/>
          </a:prstGeom>
          <a:noFill/>
        </p:spPr>
        <p:txBody>
          <a:bodyPr wrap="square" rtlCol="0">
            <a:spAutoFit/>
          </a:bodyPr>
          <a:lstStyle/>
          <a:p>
            <a:pPr algn="just">
              <a:spcBef>
                <a:spcPts val="0"/>
              </a:spcBef>
            </a:pPr>
            <a:r>
              <a:rPr lang="en-US" sz="1400" b="1" dirty="0" smtClean="0">
                <a:solidFill>
                  <a:schemeClr val="accent1"/>
                </a:solidFill>
                <a:latin typeface="+mj-lt"/>
              </a:rPr>
              <a:t>GOAL </a:t>
            </a:r>
          </a:p>
          <a:p>
            <a:pPr algn="just">
              <a:spcBef>
                <a:spcPts val="0"/>
              </a:spcBef>
            </a:pPr>
            <a:r>
              <a:rPr lang="en-US" sz="1400" dirty="0">
                <a:latin typeface="+mj-lt"/>
              </a:rPr>
              <a:t>The objective of a Market Scan is to identify potential partners with water intensive </a:t>
            </a:r>
            <a:r>
              <a:rPr lang="en-US" sz="1400" dirty="0" smtClean="0">
                <a:latin typeface="+mj-lt"/>
              </a:rPr>
              <a:t>businesses and water risks </a:t>
            </a:r>
            <a:r>
              <a:rPr lang="en-US" sz="1400" dirty="0">
                <a:latin typeface="+mj-lt"/>
              </a:rPr>
              <a:t>with regard to water stewardship activities in order to enlarge </a:t>
            </a:r>
            <a:r>
              <a:rPr lang="en-US" sz="1400" dirty="0" smtClean="0">
                <a:latin typeface="+mj-lt"/>
              </a:rPr>
              <a:t>the stewardshi</a:t>
            </a:r>
            <a:r>
              <a:rPr lang="en-US" sz="1400" dirty="0" smtClean="0">
                <a:latin typeface="+mj-lt"/>
              </a:rPr>
              <a:t>p</a:t>
            </a:r>
            <a:r>
              <a:rPr lang="en-US" sz="1400" dirty="0" smtClean="0">
                <a:latin typeface="+mj-lt"/>
              </a:rPr>
              <a:t> </a:t>
            </a:r>
            <a:r>
              <a:rPr lang="en-US" sz="1400" dirty="0">
                <a:latin typeface="+mj-lt"/>
              </a:rPr>
              <a:t>engagement with corporate </a:t>
            </a:r>
            <a:r>
              <a:rPr lang="en-US" sz="1400" dirty="0" smtClean="0">
                <a:latin typeface="+mj-lt"/>
              </a:rPr>
              <a:t>partners.</a:t>
            </a:r>
          </a:p>
          <a:p>
            <a:pPr algn="just">
              <a:spcBef>
                <a:spcPts val="0"/>
              </a:spcBef>
            </a:pPr>
            <a:endParaRPr lang="en-US" sz="1400" b="1" dirty="0" smtClean="0">
              <a:solidFill>
                <a:schemeClr val="accent1"/>
              </a:solidFill>
              <a:latin typeface="+mj-lt"/>
            </a:endParaRPr>
          </a:p>
          <a:p>
            <a:pPr algn="just">
              <a:spcBef>
                <a:spcPts val="0"/>
              </a:spcBef>
            </a:pPr>
            <a:endParaRPr lang="en-US" sz="1400" b="1" dirty="0">
              <a:solidFill>
                <a:schemeClr val="accent1"/>
              </a:solidFill>
              <a:latin typeface="+mj-lt"/>
            </a:endParaRPr>
          </a:p>
          <a:p>
            <a:pPr algn="just">
              <a:spcBef>
                <a:spcPts val="0"/>
              </a:spcBef>
            </a:pPr>
            <a:r>
              <a:rPr lang="en-US" sz="1400" b="1" dirty="0" smtClean="0">
                <a:solidFill>
                  <a:schemeClr val="accent1"/>
                </a:solidFill>
                <a:latin typeface="Calibri"/>
              </a:rPr>
              <a:t>EXPECTED RESULTS</a:t>
            </a:r>
            <a:endParaRPr lang="en-US" sz="1400" b="1" dirty="0">
              <a:solidFill>
                <a:schemeClr val="accent1"/>
              </a:solidFill>
              <a:latin typeface="Calibri"/>
            </a:endParaRPr>
          </a:p>
          <a:p>
            <a:pPr algn="just">
              <a:spcBef>
                <a:spcPts val="0"/>
              </a:spcBef>
            </a:pPr>
            <a:r>
              <a:rPr lang="en-US" sz="1400" dirty="0" smtClean="0">
                <a:latin typeface="+mj-lt"/>
              </a:rPr>
              <a:t>Good overview of at least </a:t>
            </a:r>
            <a:r>
              <a:rPr lang="en-US" sz="1400" dirty="0">
                <a:latin typeface="+mj-lt"/>
              </a:rPr>
              <a:t>5</a:t>
            </a:r>
            <a:r>
              <a:rPr lang="en-US" sz="1400" dirty="0" smtClean="0">
                <a:latin typeface="+mj-lt"/>
              </a:rPr>
              <a:t>0 different companies with the focus on the biggest and most water intensive ones or companies facing water risks. For each company consultant will do due diligence based on public data and existing contacts. </a:t>
            </a:r>
          </a:p>
          <a:p>
            <a:pPr algn="just">
              <a:spcBef>
                <a:spcPts val="0"/>
              </a:spcBef>
            </a:pPr>
            <a:r>
              <a:rPr lang="en-US" sz="1400" dirty="0" smtClean="0">
                <a:latin typeface="+mj-lt"/>
              </a:rPr>
              <a:t>Overview will provide clear information regarding companies that will be used for creating links to public sector and communities.  </a:t>
            </a:r>
          </a:p>
          <a:p>
            <a:pPr algn="just">
              <a:spcBef>
                <a:spcPts val="0"/>
              </a:spcBef>
            </a:pPr>
            <a:endParaRPr lang="en-GB" altLang="en-US" sz="1400" b="1" dirty="0" smtClean="0">
              <a:latin typeface="+mj-lt"/>
              <a:sym typeface="Wingdings" panose="05000000000000000000" pitchFamily="2" charset="2"/>
            </a:endParaRPr>
          </a:p>
          <a:p>
            <a:pPr algn="just">
              <a:spcBef>
                <a:spcPts val="0"/>
              </a:spcBef>
            </a:pPr>
            <a:endParaRPr lang="en-GB" altLang="en-US" sz="1400" dirty="0">
              <a:latin typeface="+mj-lt"/>
              <a:sym typeface="Wingdings" panose="05000000000000000000" pitchFamily="2" charset="2"/>
            </a:endParaRPr>
          </a:p>
          <a:p>
            <a:pPr lvl="0" algn="just">
              <a:spcBef>
                <a:spcPts val="0"/>
              </a:spcBef>
              <a:buClr>
                <a:srgbClr val="444D54"/>
              </a:buClr>
            </a:pPr>
            <a:r>
              <a:rPr lang="en-GB" altLang="en-US" sz="1400" b="1" dirty="0" smtClean="0">
                <a:solidFill>
                  <a:schemeClr val="accent1"/>
                </a:solidFill>
                <a:latin typeface="Calibri"/>
                <a:sym typeface="Wingdings" panose="05000000000000000000" pitchFamily="2" charset="2"/>
              </a:rPr>
              <a:t>DELIVERABLES</a:t>
            </a:r>
            <a:endParaRPr lang="en-GB" altLang="en-US" sz="1400" b="1" dirty="0">
              <a:solidFill>
                <a:schemeClr val="accent1"/>
              </a:solidFill>
              <a:latin typeface="Calibri"/>
              <a:sym typeface="Wingdings" panose="05000000000000000000" pitchFamily="2" charset="2"/>
            </a:endParaRPr>
          </a:p>
          <a:p>
            <a:pPr marL="285750" lvl="0" indent="-285750" algn="just">
              <a:spcBef>
                <a:spcPts val="0"/>
              </a:spcBef>
              <a:buClr>
                <a:srgbClr val="444D54"/>
              </a:buClr>
              <a:buFont typeface="Arial" panose="020B0604020202020204" pitchFamily="34" charset="0"/>
              <a:buChar char="•"/>
            </a:pPr>
            <a:r>
              <a:rPr lang="en-GB" altLang="en-US" sz="1400" dirty="0">
                <a:solidFill>
                  <a:srgbClr val="021631"/>
                </a:solidFill>
                <a:latin typeface="Calibri"/>
                <a:sym typeface="Wingdings" panose="05000000000000000000" pitchFamily="2" charset="2"/>
              </a:rPr>
              <a:t>Completed Excel Market Scan </a:t>
            </a:r>
            <a:r>
              <a:rPr lang="en-GB" altLang="en-US" sz="1400" dirty="0" smtClean="0">
                <a:solidFill>
                  <a:srgbClr val="021631"/>
                </a:solidFill>
                <a:latin typeface="Calibri"/>
                <a:sym typeface="Wingdings" panose="05000000000000000000" pitchFamily="2" charset="2"/>
              </a:rPr>
              <a:t>tool</a:t>
            </a:r>
          </a:p>
          <a:p>
            <a:pPr marL="285750" lvl="0" indent="-285750" algn="just">
              <a:spcBef>
                <a:spcPts val="0"/>
              </a:spcBef>
              <a:buClr>
                <a:srgbClr val="444D54"/>
              </a:buClr>
              <a:buFont typeface="Arial" panose="020B0604020202020204" pitchFamily="34" charset="0"/>
              <a:buChar char="•"/>
            </a:pPr>
            <a:r>
              <a:rPr lang="en-GB" altLang="en-US" sz="1400" dirty="0" smtClean="0">
                <a:solidFill>
                  <a:srgbClr val="021631"/>
                </a:solidFill>
                <a:latin typeface="Calibri"/>
                <a:sym typeface="Wingdings" panose="05000000000000000000" pitchFamily="2" charset="2"/>
              </a:rPr>
              <a:t>10 companies 1 </a:t>
            </a:r>
            <a:r>
              <a:rPr lang="en-GB" altLang="en-US" sz="1400" dirty="0">
                <a:solidFill>
                  <a:srgbClr val="021631"/>
                </a:solidFill>
                <a:latin typeface="Calibri"/>
                <a:sym typeface="Wingdings" panose="05000000000000000000" pitchFamily="2" charset="2"/>
              </a:rPr>
              <a:t>Pagers </a:t>
            </a:r>
          </a:p>
          <a:p>
            <a:endParaRPr lang="nl-NL" sz="1400" dirty="0"/>
          </a:p>
          <a:p>
            <a:pPr algn="just">
              <a:spcBef>
                <a:spcPts val="0"/>
              </a:spcBef>
            </a:pPr>
            <a:endParaRPr lang="en-GB" altLang="en-US" sz="1400" dirty="0" smtClean="0">
              <a:latin typeface="+mj-lt"/>
              <a:sym typeface="Wingdings" panose="05000000000000000000" pitchFamily="2" charset="2"/>
            </a:endParaRPr>
          </a:p>
        </p:txBody>
      </p:sp>
      <p:pic>
        <p:nvPicPr>
          <p:cNvPr id="8" name="Picture 2" descr="http://www.ridinghigh.rocks/wp-content/uploads/2015/03/Target-origin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9103" y="1679483"/>
            <a:ext cx="3276675" cy="32766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8"/>
          <a:stretch>
            <a:fillRect/>
          </a:stretch>
        </p:blipFill>
        <p:spPr>
          <a:xfrm>
            <a:off x="5961112" y="296745"/>
            <a:ext cx="2074060" cy="628503"/>
          </a:xfrm>
          <a:prstGeom prst="rect">
            <a:avLst/>
          </a:prstGeom>
        </p:spPr>
      </p:pic>
      <p:sp>
        <p:nvSpPr>
          <p:cNvPr id="3" name="TextBox 2"/>
          <p:cNvSpPr txBox="1"/>
          <p:nvPr/>
        </p:nvSpPr>
        <p:spPr>
          <a:xfrm>
            <a:off x="5547221" y="5157192"/>
            <a:ext cx="3960440" cy="1169551"/>
          </a:xfrm>
          <a:prstGeom prst="rect">
            <a:avLst/>
          </a:prstGeom>
          <a:solidFill>
            <a:schemeClr val="tx1">
              <a:lumMod val="10000"/>
              <a:lumOff val="90000"/>
            </a:schemeClr>
          </a:solidFill>
          <a:ln>
            <a:solidFill>
              <a:schemeClr val="tx1">
                <a:lumMod val="90000"/>
                <a:lumOff val="10000"/>
              </a:schemeClr>
            </a:solidFill>
          </a:ln>
        </p:spPr>
        <p:txBody>
          <a:bodyPr wrap="square" rtlCol="0">
            <a:spAutoFit/>
          </a:bodyPr>
          <a:lstStyle/>
          <a:p>
            <a:r>
              <a:rPr lang="en-GB" altLang="en-US" sz="1400" dirty="0">
                <a:latin typeface="+mj-lt"/>
                <a:sym typeface="Wingdings" panose="05000000000000000000" pitchFamily="2" charset="2"/>
              </a:rPr>
              <a:t>Clearly communicate the Goal, Expectations and </a:t>
            </a:r>
            <a:r>
              <a:rPr lang="en-GB" altLang="en-US" sz="1400" dirty="0" smtClean="0">
                <a:latin typeface="+mj-lt"/>
                <a:sym typeface="Wingdings" panose="05000000000000000000" pitchFamily="2" charset="2"/>
              </a:rPr>
              <a:t>Priorities to the team and to the consultant. </a:t>
            </a:r>
            <a:r>
              <a:rPr lang="en-GB" altLang="en-US" sz="1400" dirty="0">
                <a:latin typeface="+mj-lt"/>
                <a:sym typeface="Wingdings" panose="05000000000000000000" pitchFamily="2" charset="2"/>
              </a:rPr>
              <a:t>Collect all relevant contacts and available information and share those with the consultant carrying out the Market Scan. </a:t>
            </a:r>
          </a:p>
        </p:txBody>
      </p:sp>
      <p:sp>
        <p:nvSpPr>
          <p:cNvPr id="10" name="Oval 9"/>
          <p:cNvSpPr/>
          <p:nvPr/>
        </p:nvSpPr>
        <p:spPr bwMode="auto">
          <a:xfrm>
            <a:off x="488504" y="231743"/>
            <a:ext cx="318265" cy="352496"/>
          </a:xfrm>
          <a:prstGeom prst="ellipse">
            <a:avLst/>
          </a:prstGeom>
          <a:solidFill>
            <a:schemeClr val="tx1">
              <a:lumMod val="10000"/>
              <a:lumOff val="90000"/>
            </a:schemeClr>
          </a:solidFill>
          <a:ln w="6350">
            <a:solidFill>
              <a:srgbClr val="E4E7E7"/>
            </a:solidFill>
            <a:miter lim="800000"/>
            <a:headEnd/>
            <a:tailEnd/>
          </a:ln>
          <a:effectLst/>
        </p:spPr>
        <p:txBody>
          <a:bodyPr wrap="none" lIns="45720" rIns="45720" rtlCol="0" anchor="ctr"/>
          <a:lstStyle/>
          <a:p>
            <a:pPr algn="l" eaLnBrk="0" hangingPunct="0">
              <a:spcBef>
                <a:spcPts val="100"/>
              </a:spcBef>
              <a:spcAft>
                <a:spcPts val="100"/>
              </a:spcAft>
            </a:pPr>
            <a:r>
              <a:rPr lang="en-US" b="1" dirty="0" smtClean="0">
                <a:solidFill>
                  <a:schemeClr val="tx1"/>
                </a:solidFill>
                <a:latin typeface="+mj-lt"/>
              </a:rPr>
              <a:t>1</a:t>
            </a:r>
            <a:endParaRPr lang="nl-NL" b="1" dirty="0">
              <a:solidFill>
                <a:schemeClr val="tx1"/>
              </a:solidFill>
              <a:latin typeface="+mj-lt"/>
            </a:endParaRPr>
          </a:p>
        </p:txBody>
      </p:sp>
    </p:spTree>
    <p:extLst>
      <p:ext uri="{BB962C8B-B14F-4D97-AF65-F5344CB8AC3E}">
        <p14:creationId xmlns:p14="http://schemas.microsoft.com/office/powerpoint/2010/main" val="605060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1" name="Rectangle 276" hidden="1"/>
          <p:cNvGraphicFramePr>
            <a:graphicFrameLocks/>
          </p:cNvGraphicFramePr>
          <p:nvPr>
            <p:custDataLst>
              <p:tags r:id="rId2"/>
            </p:custDataLst>
            <p:extLst/>
          </p:nvPr>
        </p:nvGraphicFramePr>
        <p:xfrm>
          <a:off x="0" y="0"/>
          <a:ext cx="171979" cy="158750"/>
        </p:xfrm>
        <a:graphic>
          <a:graphicData uri="http://schemas.openxmlformats.org/presentationml/2006/ole">
            <mc:AlternateContent xmlns:mc="http://schemas.openxmlformats.org/markup-compatibility/2006">
              <mc:Choice xmlns:v="urn:schemas-microsoft-com:vml" Requires="v">
                <p:oleObj spid="_x0000_s65737" name="think-cell Slide" r:id="rId6" imgW="0" imgH="0" progId="TCLayout.ActiveDocument.1">
                  <p:embed/>
                </p:oleObj>
              </mc:Choice>
              <mc:Fallback>
                <p:oleObj name="think-cell Slide" r:id="rId6"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71979"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AcnActionTitle_ID_78"/>
          <p:cNvSpPr txBox="1">
            <a:spLocks/>
          </p:cNvSpPr>
          <p:nvPr>
            <p:custDataLst>
              <p:tags r:id="rId3"/>
            </p:custDataLst>
          </p:nvPr>
        </p:nvSpPr>
        <p:spPr bwMode="gray">
          <a:xfrm>
            <a:off x="488504" y="116632"/>
            <a:ext cx="8889604"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72000" rIns="91440" bIns="45720" numCol="1" anchor="t" anchorCtr="0" compatLnSpc="1">
            <a:prstTxWarp prst="textNoShape">
              <a:avLst/>
            </a:prstTxWarp>
            <a:noAutofit/>
          </a:bodyPr>
          <a:lstStyle>
            <a:lvl1pPr algn="l" rtl="0" eaLnBrk="1" fontAlgn="base" hangingPunct="1">
              <a:lnSpc>
                <a:spcPct val="100000"/>
              </a:lnSpc>
              <a:spcBef>
                <a:spcPct val="0"/>
              </a:spcBef>
              <a:spcAft>
                <a:spcPct val="0"/>
              </a:spcAft>
              <a:defRPr kumimoji="1" sz="2800" b="0">
                <a:solidFill>
                  <a:schemeClr val="tx1"/>
                </a:solidFill>
                <a:latin typeface="Calibri"/>
                <a:ea typeface="ＭＳ Ｐゴシック" charset="0"/>
                <a:cs typeface="ＭＳ Ｐゴシック" charset="0"/>
              </a:defRPr>
            </a:lvl1pPr>
            <a:lvl2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2pPr>
            <a:lvl3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3pPr>
            <a:lvl4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4pPr>
            <a:lvl5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kumimoji="1" sz="2800" b="1">
                <a:solidFill>
                  <a:srgbClr val="FFFFFF"/>
                </a:solidFill>
                <a:latin typeface="Arial" charset="0"/>
                <a:ea typeface="ＭＳ Ｐゴシック" charset="0"/>
              </a:defRPr>
            </a:lvl6pPr>
            <a:lvl7pPr marL="914400" algn="l" rtl="0" eaLnBrk="1" fontAlgn="base" hangingPunct="1">
              <a:spcBef>
                <a:spcPct val="0"/>
              </a:spcBef>
              <a:spcAft>
                <a:spcPct val="0"/>
              </a:spcAft>
              <a:defRPr kumimoji="1" sz="2800" b="1">
                <a:solidFill>
                  <a:srgbClr val="FFFFFF"/>
                </a:solidFill>
                <a:latin typeface="Arial" charset="0"/>
                <a:ea typeface="ＭＳ Ｐゴシック" charset="0"/>
              </a:defRPr>
            </a:lvl7pPr>
            <a:lvl8pPr marL="1371600" algn="l" rtl="0" eaLnBrk="1" fontAlgn="base" hangingPunct="1">
              <a:spcBef>
                <a:spcPct val="0"/>
              </a:spcBef>
              <a:spcAft>
                <a:spcPct val="0"/>
              </a:spcAft>
              <a:defRPr kumimoji="1" sz="2800" b="1">
                <a:solidFill>
                  <a:srgbClr val="FFFFFF"/>
                </a:solidFill>
                <a:latin typeface="Arial" charset="0"/>
                <a:ea typeface="ＭＳ Ｐゴシック" charset="0"/>
              </a:defRPr>
            </a:lvl8pPr>
            <a:lvl9pPr marL="1828800" algn="l" rtl="0" eaLnBrk="1" fontAlgn="base" hangingPunct="1">
              <a:spcBef>
                <a:spcPct val="0"/>
              </a:spcBef>
              <a:spcAft>
                <a:spcPct val="0"/>
              </a:spcAft>
              <a:defRPr kumimoji="1" sz="2800" b="1">
                <a:solidFill>
                  <a:srgbClr val="FFFFFF"/>
                </a:solidFill>
                <a:latin typeface="Arial" charset="0"/>
                <a:ea typeface="ＭＳ Ｐゴシック" charset="0"/>
              </a:defRPr>
            </a:lvl9pPr>
          </a:lstStyle>
          <a:p>
            <a:pPr>
              <a:buClrTx/>
            </a:pPr>
            <a:r>
              <a:rPr lang="en-GB" altLang="en-US" b="1" kern="0" dirty="0" smtClean="0">
                <a:solidFill>
                  <a:srgbClr val="2260A8"/>
                </a:solidFill>
              </a:rPr>
              <a:t>      Prepare </a:t>
            </a:r>
            <a:r>
              <a:rPr lang="en-GB" altLang="en-US" b="1" kern="0" dirty="0">
                <a:solidFill>
                  <a:srgbClr val="2260A8"/>
                </a:solidFill>
              </a:rPr>
              <a:t>the Tool </a:t>
            </a:r>
          </a:p>
        </p:txBody>
      </p:sp>
      <p:sp>
        <p:nvSpPr>
          <p:cNvPr id="2" name="TextBox 1"/>
          <p:cNvSpPr txBox="1"/>
          <p:nvPr/>
        </p:nvSpPr>
        <p:spPr>
          <a:xfrm>
            <a:off x="416496" y="764704"/>
            <a:ext cx="5816911" cy="338554"/>
          </a:xfrm>
          <a:prstGeom prst="rect">
            <a:avLst/>
          </a:prstGeom>
          <a:noFill/>
        </p:spPr>
        <p:txBody>
          <a:bodyPr wrap="square" rtlCol="0">
            <a:spAutoFit/>
          </a:bodyPr>
          <a:lstStyle/>
          <a:p>
            <a:pPr lvl="0" algn="l">
              <a:spcBef>
                <a:spcPts val="1200"/>
              </a:spcBef>
              <a:buClr>
                <a:srgbClr val="444D54"/>
              </a:buClr>
            </a:pPr>
            <a:r>
              <a:rPr lang="en-GB" altLang="en-US" sz="1600" dirty="0">
                <a:solidFill>
                  <a:srgbClr val="021631"/>
                </a:solidFill>
                <a:latin typeface="Calibri"/>
                <a:sym typeface="Wingdings" panose="05000000000000000000" pitchFamily="2" charset="2"/>
              </a:rPr>
              <a:t>Consultant will prepare a suitable Market Scan tool</a:t>
            </a:r>
          </a:p>
        </p:txBody>
      </p:sp>
      <p:sp>
        <p:nvSpPr>
          <p:cNvPr id="6" name="TextBox 5"/>
          <p:cNvSpPr txBox="1"/>
          <p:nvPr/>
        </p:nvSpPr>
        <p:spPr>
          <a:xfrm>
            <a:off x="299956" y="1412776"/>
            <a:ext cx="4725052" cy="4770537"/>
          </a:xfrm>
          <a:prstGeom prst="rect">
            <a:avLst/>
          </a:prstGeom>
          <a:noFill/>
        </p:spPr>
        <p:txBody>
          <a:bodyPr wrap="square" rtlCol="0">
            <a:spAutoFit/>
          </a:bodyPr>
          <a:lstStyle/>
          <a:p>
            <a:pPr lvl="0" algn="l">
              <a:spcBef>
                <a:spcPts val="0"/>
              </a:spcBef>
              <a:buClr>
                <a:srgbClr val="444D54"/>
              </a:buClr>
            </a:pPr>
            <a:r>
              <a:rPr lang="en-US" sz="1400" b="1" dirty="0">
                <a:solidFill>
                  <a:schemeClr val="accent1"/>
                </a:solidFill>
                <a:latin typeface="Calibri"/>
              </a:rPr>
              <a:t>EXCEL AS A SELECTED TOOL FORMAT </a:t>
            </a:r>
          </a:p>
          <a:p>
            <a:pPr lvl="0" algn="l">
              <a:spcBef>
                <a:spcPts val="0"/>
              </a:spcBef>
              <a:buClr>
                <a:srgbClr val="444D54"/>
              </a:buClr>
            </a:pPr>
            <a:r>
              <a:rPr lang="en-US" sz="1400" dirty="0">
                <a:solidFill>
                  <a:srgbClr val="021631"/>
                </a:solidFill>
                <a:latin typeface="Calibri"/>
              </a:rPr>
              <a:t>Excel should be used as a suitable tool. </a:t>
            </a:r>
          </a:p>
          <a:p>
            <a:pPr lvl="0" algn="l">
              <a:spcBef>
                <a:spcPts val="0"/>
              </a:spcBef>
              <a:buClr>
                <a:srgbClr val="444D54"/>
              </a:buClr>
            </a:pPr>
            <a:endParaRPr lang="en-US" sz="1400" b="1" dirty="0">
              <a:solidFill>
                <a:srgbClr val="021631"/>
              </a:solidFill>
              <a:latin typeface="Calibri"/>
            </a:endParaRPr>
          </a:p>
          <a:p>
            <a:pPr lvl="0" algn="l">
              <a:spcBef>
                <a:spcPts val="0"/>
              </a:spcBef>
              <a:buClr>
                <a:srgbClr val="444D54"/>
              </a:buClr>
            </a:pPr>
            <a:r>
              <a:rPr lang="en-US" sz="1400" b="1" dirty="0">
                <a:solidFill>
                  <a:schemeClr val="accent1"/>
                </a:solidFill>
                <a:latin typeface="Calibri"/>
              </a:rPr>
              <a:t>CREATE THE TOOL </a:t>
            </a:r>
          </a:p>
          <a:p>
            <a:pPr lvl="0" algn="l">
              <a:spcBef>
                <a:spcPts val="0"/>
              </a:spcBef>
              <a:buClr>
                <a:srgbClr val="444D54"/>
              </a:buClr>
            </a:pPr>
            <a:r>
              <a:rPr lang="en-GB" altLang="en-US" sz="1400" dirty="0">
                <a:solidFill>
                  <a:srgbClr val="021631"/>
                </a:solidFill>
                <a:latin typeface="Calibri"/>
              </a:rPr>
              <a:t>Consultant carrying out the Market Scan should be able to create a good Market Scan </a:t>
            </a:r>
            <a:r>
              <a:rPr lang="en-GB" altLang="en-US" sz="1400" dirty="0" smtClean="0">
                <a:solidFill>
                  <a:srgbClr val="021631"/>
                </a:solidFill>
                <a:latin typeface="Calibri"/>
              </a:rPr>
              <a:t>tool</a:t>
            </a:r>
            <a:r>
              <a:rPr lang="en-GB" altLang="en-US" sz="1400" dirty="0">
                <a:solidFill>
                  <a:srgbClr val="021631"/>
                </a:solidFill>
                <a:latin typeface="Calibri"/>
              </a:rPr>
              <a:t> </a:t>
            </a:r>
            <a:r>
              <a:rPr lang="en-GB" altLang="en-US" sz="1400" dirty="0" smtClean="0">
                <a:solidFill>
                  <a:srgbClr val="021631"/>
                </a:solidFill>
                <a:latin typeface="Calibri"/>
              </a:rPr>
              <a:t>and present it to the country coordinator for approval. </a:t>
            </a:r>
            <a:endParaRPr lang="en-GB" altLang="en-US" sz="1400" dirty="0">
              <a:solidFill>
                <a:srgbClr val="021631"/>
              </a:solidFill>
              <a:latin typeface="Calibri"/>
            </a:endParaRPr>
          </a:p>
          <a:p>
            <a:pPr lvl="0" algn="l">
              <a:spcBef>
                <a:spcPts val="0"/>
              </a:spcBef>
              <a:buClr>
                <a:srgbClr val="444D54"/>
              </a:buClr>
            </a:pPr>
            <a:endParaRPr lang="en-GB" sz="1400" dirty="0">
              <a:solidFill>
                <a:srgbClr val="021631"/>
              </a:solidFill>
              <a:latin typeface="Calibri"/>
              <a:sym typeface="Wingdings" panose="05000000000000000000" pitchFamily="2" charset="2"/>
            </a:endParaRPr>
          </a:p>
          <a:p>
            <a:pPr lvl="0" algn="l">
              <a:spcBef>
                <a:spcPts val="0"/>
              </a:spcBef>
              <a:buClr>
                <a:srgbClr val="444D54"/>
              </a:buClr>
            </a:pPr>
            <a:endParaRPr lang="en-GB" sz="1400" dirty="0">
              <a:solidFill>
                <a:srgbClr val="021631"/>
              </a:solidFill>
              <a:latin typeface="Calibri"/>
              <a:sym typeface="Wingdings" panose="05000000000000000000" pitchFamily="2" charset="2"/>
            </a:endParaRPr>
          </a:p>
          <a:p>
            <a:pPr lvl="0" algn="l">
              <a:spcBef>
                <a:spcPts val="0"/>
              </a:spcBef>
              <a:buClr>
                <a:srgbClr val="444D54"/>
              </a:buClr>
            </a:pPr>
            <a:endParaRPr lang="en-GB" sz="1400" dirty="0">
              <a:solidFill>
                <a:srgbClr val="021631"/>
              </a:solidFill>
              <a:latin typeface="Calibri"/>
              <a:sym typeface="Wingdings" panose="05000000000000000000" pitchFamily="2" charset="2"/>
            </a:endParaRPr>
          </a:p>
          <a:p>
            <a:pPr lvl="0" algn="l">
              <a:spcBef>
                <a:spcPts val="0"/>
              </a:spcBef>
              <a:buClr>
                <a:srgbClr val="444D54"/>
              </a:buClr>
            </a:pPr>
            <a:endParaRPr lang="en-GB" sz="1400" dirty="0">
              <a:solidFill>
                <a:srgbClr val="021631"/>
              </a:solidFill>
              <a:latin typeface="Calibri"/>
              <a:sym typeface="Wingdings" panose="05000000000000000000" pitchFamily="2" charset="2"/>
            </a:endParaRPr>
          </a:p>
          <a:p>
            <a:pPr lvl="0" algn="l">
              <a:spcBef>
                <a:spcPts val="0"/>
              </a:spcBef>
              <a:buClr>
                <a:srgbClr val="444D54"/>
              </a:buClr>
            </a:pPr>
            <a:endParaRPr lang="en-GB" sz="1400" dirty="0">
              <a:solidFill>
                <a:srgbClr val="021631"/>
              </a:solidFill>
              <a:latin typeface="Calibri"/>
              <a:sym typeface="Wingdings" panose="05000000000000000000" pitchFamily="2" charset="2"/>
            </a:endParaRPr>
          </a:p>
          <a:p>
            <a:pPr lvl="0" algn="l">
              <a:spcBef>
                <a:spcPts val="0"/>
              </a:spcBef>
              <a:buClr>
                <a:srgbClr val="444D54"/>
              </a:buClr>
            </a:pPr>
            <a:endParaRPr lang="en-GB" sz="1400" dirty="0">
              <a:solidFill>
                <a:srgbClr val="021631"/>
              </a:solidFill>
              <a:latin typeface="Calibri"/>
              <a:sym typeface="Wingdings" panose="05000000000000000000" pitchFamily="2" charset="2"/>
            </a:endParaRPr>
          </a:p>
          <a:p>
            <a:pPr lvl="0" algn="l">
              <a:spcBef>
                <a:spcPts val="0"/>
              </a:spcBef>
              <a:buClr>
                <a:srgbClr val="444D54"/>
              </a:buClr>
            </a:pPr>
            <a:endParaRPr lang="en-GB" sz="1400" dirty="0">
              <a:solidFill>
                <a:schemeClr val="accent1"/>
              </a:solidFill>
              <a:latin typeface="Calibri"/>
              <a:sym typeface="Wingdings" panose="05000000000000000000" pitchFamily="2" charset="2"/>
            </a:endParaRPr>
          </a:p>
          <a:p>
            <a:pPr lvl="0" algn="l">
              <a:spcBef>
                <a:spcPts val="0"/>
              </a:spcBef>
              <a:buClr>
                <a:srgbClr val="444D54"/>
              </a:buClr>
            </a:pPr>
            <a:r>
              <a:rPr lang="en-GB" sz="1400" b="1" dirty="0">
                <a:solidFill>
                  <a:schemeClr val="accent1"/>
                </a:solidFill>
                <a:latin typeface="Calibri"/>
                <a:sym typeface="Wingdings" panose="05000000000000000000" pitchFamily="2" charset="2"/>
              </a:rPr>
              <a:t>DECIDE ON THE EVALUATIONS</a:t>
            </a:r>
          </a:p>
          <a:p>
            <a:pPr lvl="0" algn="l">
              <a:spcBef>
                <a:spcPts val="0"/>
              </a:spcBef>
              <a:buClr>
                <a:srgbClr val="444D54"/>
              </a:buClr>
            </a:pPr>
            <a:r>
              <a:rPr lang="en-GB" sz="1400" dirty="0">
                <a:solidFill>
                  <a:srgbClr val="021631"/>
                </a:solidFill>
                <a:latin typeface="Calibri"/>
                <a:sym typeface="Wingdings" panose="05000000000000000000" pitchFamily="2" charset="2"/>
              </a:rPr>
              <a:t>Consultant should create different evaluation categories </a:t>
            </a:r>
            <a:endParaRPr lang="en-GB" sz="1400" dirty="0" smtClean="0">
              <a:solidFill>
                <a:srgbClr val="021631"/>
              </a:solidFill>
              <a:latin typeface="Calibri"/>
              <a:sym typeface="Wingdings" panose="05000000000000000000" pitchFamily="2" charset="2"/>
            </a:endParaRPr>
          </a:p>
          <a:p>
            <a:pPr lvl="0" algn="l">
              <a:spcBef>
                <a:spcPts val="0"/>
              </a:spcBef>
              <a:buClr>
                <a:srgbClr val="444D54"/>
              </a:buClr>
            </a:pPr>
            <a:r>
              <a:rPr lang="en-GB" sz="1400" dirty="0" smtClean="0">
                <a:solidFill>
                  <a:srgbClr val="021631"/>
                </a:solidFill>
                <a:latin typeface="Calibri"/>
                <a:sym typeface="Wingdings" panose="05000000000000000000" pitchFamily="2" charset="2"/>
              </a:rPr>
              <a:t>and </a:t>
            </a:r>
            <a:r>
              <a:rPr lang="en-GB" sz="1400" dirty="0">
                <a:solidFill>
                  <a:srgbClr val="021631"/>
                </a:solidFill>
                <a:latin typeface="Calibri"/>
                <a:sym typeface="Wingdings" panose="05000000000000000000" pitchFamily="2" charset="2"/>
              </a:rPr>
              <a:t>be clear on measurements. </a:t>
            </a:r>
            <a:endParaRPr lang="en-GB" sz="1400" dirty="0" smtClean="0">
              <a:solidFill>
                <a:srgbClr val="021631"/>
              </a:solidFill>
              <a:latin typeface="Calibri"/>
              <a:sym typeface="Wingdings" panose="05000000000000000000" pitchFamily="2" charset="2"/>
            </a:endParaRPr>
          </a:p>
          <a:p>
            <a:pPr lvl="0" algn="l">
              <a:spcBef>
                <a:spcPts val="0"/>
              </a:spcBef>
              <a:buClr>
                <a:srgbClr val="444D54"/>
              </a:buClr>
            </a:pPr>
            <a:r>
              <a:rPr lang="en-GB" sz="1400" u="sng" dirty="0" smtClean="0">
                <a:solidFill>
                  <a:srgbClr val="021631"/>
                </a:solidFill>
                <a:latin typeface="Calibri"/>
                <a:sym typeface="Wingdings" panose="05000000000000000000" pitchFamily="2" charset="2"/>
              </a:rPr>
              <a:t>EXAMPLE</a:t>
            </a:r>
            <a:r>
              <a:rPr lang="en-GB" sz="1400" u="sng" dirty="0">
                <a:solidFill>
                  <a:srgbClr val="021631"/>
                </a:solidFill>
                <a:latin typeface="Calibri"/>
                <a:sym typeface="Wingdings" panose="05000000000000000000" pitchFamily="2" charset="2"/>
              </a:rPr>
              <a:t>: Level of Sustainability Involvement</a:t>
            </a:r>
          </a:p>
          <a:p>
            <a:pPr lvl="1" algn="l">
              <a:spcBef>
                <a:spcPts val="0"/>
              </a:spcBef>
              <a:buClr>
                <a:srgbClr val="444D54"/>
              </a:buClr>
            </a:pPr>
            <a:endParaRPr lang="en-GB" sz="1200" dirty="0">
              <a:solidFill>
                <a:srgbClr val="021631"/>
              </a:solidFill>
              <a:latin typeface="Calibri"/>
              <a:sym typeface="Wingdings" panose="05000000000000000000" pitchFamily="2" charset="2"/>
            </a:endParaRPr>
          </a:p>
          <a:p>
            <a:pPr lvl="1" algn="l">
              <a:spcBef>
                <a:spcPts val="0"/>
              </a:spcBef>
              <a:buClr>
                <a:srgbClr val="444D54"/>
              </a:buClr>
            </a:pPr>
            <a:endParaRPr lang="en-US" sz="1200" dirty="0">
              <a:solidFill>
                <a:srgbClr val="021631"/>
              </a:solidFill>
              <a:sym typeface="Wingdings" panose="05000000000000000000" pitchFamily="2" charset="2"/>
            </a:endParaRPr>
          </a:p>
          <a:p>
            <a:pPr lvl="0" algn="l">
              <a:spcBef>
                <a:spcPts val="0"/>
              </a:spcBef>
              <a:buClr>
                <a:srgbClr val="444D54"/>
              </a:buClr>
            </a:pPr>
            <a:endParaRPr lang="en-GB" altLang="en-US" sz="1400" dirty="0">
              <a:solidFill>
                <a:srgbClr val="021631"/>
              </a:solidFill>
              <a:latin typeface="Calibri"/>
              <a:sym typeface="Wingdings" panose="05000000000000000000" pitchFamily="2" charset="2"/>
            </a:endParaRPr>
          </a:p>
          <a:p>
            <a:pPr lvl="0" algn="l">
              <a:spcBef>
                <a:spcPts val="0"/>
              </a:spcBef>
              <a:buClr>
                <a:srgbClr val="444D54"/>
              </a:buClr>
            </a:pPr>
            <a:r>
              <a:rPr lang="en-GB" altLang="en-US" sz="1400" dirty="0">
                <a:solidFill>
                  <a:srgbClr val="021631"/>
                </a:solidFill>
                <a:latin typeface="Calibri"/>
                <a:sym typeface="Wingdings" panose="05000000000000000000" pitchFamily="2" charset="2"/>
              </a:rPr>
              <a:t> </a:t>
            </a:r>
            <a:endParaRPr lang="en-GB" altLang="en-US" sz="1400" dirty="0">
              <a:solidFill>
                <a:srgbClr val="021631"/>
              </a:solidFill>
              <a:latin typeface="Calibri"/>
            </a:endParaRPr>
          </a:p>
        </p:txBody>
      </p:sp>
      <p:sp>
        <p:nvSpPr>
          <p:cNvPr id="10" name="TextBox 9"/>
          <p:cNvSpPr txBox="1"/>
          <p:nvPr/>
        </p:nvSpPr>
        <p:spPr>
          <a:xfrm>
            <a:off x="132049" y="2969657"/>
            <a:ext cx="4392488" cy="1323439"/>
          </a:xfrm>
          <a:prstGeom prst="rect">
            <a:avLst/>
          </a:prstGeom>
          <a:solidFill>
            <a:schemeClr val="accent5">
              <a:lumMod val="60000"/>
              <a:lumOff val="40000"/>
            </a:schemeClr>
          </a:solidFill>
          <a:ln>
            <a:solidFill>
              <a:schemeClr val="tx1">
                <a:lumMod val="90000"/>
                <a:lumOff val="10000"/>
              </a:schemeClr>
            </a:solidFill>
          </a:ln>
        </p:spPr>
        <p:txBody>
          <a:bodyPr wrap="square" rtlCol="0">
            <a:spAutoFit/>
          </a:bodyPr>
          <a:lstStyle/>
          <a:p>
            <a:pPr algn="l">
              <a:spcBef>
                <a:spcPts val="0"/>
              </a:spcBef>
            </a:pPr>
            <a:r>
              <a:rPr lang="en-US" sz="1400" b="1" dirty="0">
                <a:latin typeface="+mj-lt"/>
                <a:sym typeface="Wingdings" panose="05000000000000000000" pitchFamily="2" charset="2"/>
              </a:rPr>
              <a:t>Advantages of Excel:</a:t>
            </a:r>
          </a:p>
          <a:p>
            <a:pPr marL="363538" lvl="1" indent="-188913" algn="just">
              <a:buFont typeface="Arial" panose="020B0604020202020204" pitchFamily="34" charset="0"/>
              <a:buChar char="•"/>
            </a:pPr>
            <a:r>
              <a:rPr lang="en-US" sz="1100" dirty="0">
                <a:latin typeface="+mj-lt"/>
                <a:sym typeface="Wingdings" panose="05000000000000000000" pitchFamily="2" charset="2"/>
              </a:rPr>
              <a:t>One consolidated view</a:t>
            </a:r>
          </a:p>
          <a:p>
            <a:pPr marL="363538" lvl="1" indent="-188913" algn="just">
              <a:buFont typeface="Arial" panose="020B0604020202020204" pitchFamily="34" charset="0"/>
              <a:buChar char="•"/>
            </a:pPr>
            <a:r>
              <a:rPr lang="en-US" sz="1100" dirty="0">
                <a:latin typeface="+mj-lt"/>
                <a:sym typeface="Wingdings" panose="05000000000000000000" pitchFamily="2" charset="2"/>
              </a:rPr>
              <a:t>Same information collected for different companies  comparable </a:t>
            </a:r>
          </a:p>
          <a:p>
            <a:pPr marL="363538" lvl="1" indent="-188913" algn="just">
              <a:buFont typeface="Arial" panose="020B0604020202020204" pitchFamily="34" charset="0"/>
              <a:buChar char="•"/>
            </a:pPr>
            <a:r>
              <a:rPr lang="en-US" sz="1100" dirty="0">
                <a:latin typeface="+mj-lt"/>
                <a:sym typeface="Wingdings" panose="05000000000000000000" pitchFamily="2" charset="2"/>
              </a:rPr>
              <a:t>Filtering on different columns</a:t>
            </a:r>
          </a:p>
          <a:p>
            <a:pPr marL="363538" lvl="1" indent="-188913" algn="just">
              <a:buFont typeface="Arial" panose="020B0604020202020204" pitchFamily="34" charset="0"/>
              <a:buChar char="•"/>
            </a:pPr>
            <a:r>
              <a:rPr lang="en-US" sz="1100" dirty="0">
                <a:latin typeface="+mj-lt"/>
                <a:sym typeface="Wingdings" panose="05000000000000000000" pitchFamily="2" charset="2"/>
              </a:rPr>
              <a:t>Pivot tables building</a:t>
            </a:r>
          </a:p>
          <a:p>
            <a:pPr marL="363538" lvl="1" indent="-188913" algn="just">
              <a:buFont typeface="Arial" panose="020B0604020202020204" pitchFamily="34" charset="0"/>
              <a:buChar char="•"/>
            </a:pPr>
            <a:r>
              <a:rPr lang="en-US" sz="1100" dirty="0">
                <a:latin typeface="+mj-lt"/>
                <a:sym typeface="Wingdings" panose="05000000000000000000" pitchFamily="2" charset="2"/>
              </a:rPr>
              <a:t>Easily adjustable</a:t>
            </a:r>
          </a:p>
          <a:p>
            <a:pPr marL="363538" lvl="1" indent="-188913" algn="just">
              <a:buFont typeface="Arial" panose="020B0604020202020204" pitchFamily="34" charset="0"/>
              <a:buChar char="•"/>
            </a:pPr>
            <a:r>
              <a:rPr lang="en-US" sz="1100" dirty="0">
                <a:latin typeface="+mj-lt"/>
                <a:sym typeface="Wingdings" panose="05000000000000000000" pitchFamily="2" charset="2"/>
              </a:rPr>
              <a:t>Good basis for One </a:t>
            </a:r>
            <a:r>
              <a:rPr lang="en-US" sz="1100" dirty="0" smtClean="0">
                <a:latin typeface="+mj-lt"/>
                <a:sym typeface="Wingdings" panose="05000000000000000000" pitchFamily="2" charset="2"/>
              </a:rPr>
              <a:t>pager</a:t>
            </a:r>
            <a:endParaRPr lang="en-GB" altLang="en-US" sz="1100" dirty="0">
              <a:latin typeface="+mj-lt"/>
              <a:sym typeface="Wingdings" panose="05000000000000000000" pitchFamily="2" charset="2"/>
            </a:endParaRPr>
          </a:p>
        </p:txBody>
      </p:sp>
      <p:sp>
        <p:nvSpPr>
          <p:cNvPr id="11" name="TextBox 10"/>
          <p:cNvSpPr txBox="1"/>
          <p:nvPr/>
        </p:nvSpPr>
        <p:spPr>
          <a:xfrm>
            <a:off x="132049" y="5411251"/>
            <a:ext cx="4392488" cy="938719"/>
          </a:xfrm>
          <a:prstGeom prst="rect">
            <a:avLst/>
          </a:prstGeom>
          <a:solidFill>
            <a:schemeClr val="tx2">
              <a:lumMod val="10000"/>
              <a:lumOff val="90000"/>
            </a:schemeClr>
          </a:solidFill>
          <a:ln>
            <a:solidFill>
              <a:schemeClr val="tx1">
                <a:lumMod val="90000"/>
                <a:lumOff val="10000"/>
              </a:schemeClr>
            </a:solidFill>
          </a:ln>
        </p:spPr>
        <p:txBody>
          <a:bodyPr wrap="square" rtlCol="0">
            <a:spAutoFit/>
          </a:bodyPr>
          <a:lstStyle/>
          <a:p>
            <a:pPr algn="l"/>
            <a:r>
              <a:rPr lang="en-US" altLang="en-US" sz="1100" b="1" u="sng" dirty="0">
                <a:solidFill>
                  <a:schemeClr val="tx1">
                    <a:lumMod val="75000"/>
                    <a:lumOff val="25000"/>
                  </a:schemeClr>
                </a:solidFill>
                <a:latin typeface="+mj-lt"/>
              </a:rPr>
              <a:t>Very high</a:t>
            </a:r>
            <a:r>
              <a:rPr lang="en-US" altLang="en-US" sz="1100" b="1" dirty="0">
                <a:latin typeface="+mj-lt"/>
              </a:rPr>
              <a:t> </a:t>
            </a:r>
            <a:r>
              <a:rPr lang="en-US" altLang="en-US" sz="1100" dirty="0" smtClean="0">
                <a:latin typeface="+mj-lt"/>
                <a:sym typeface="Wingdings" panose="05000000000000000000" pitchFamily="2" charset="2"/>
              </a:rPr>
              <a:t> f</a:t>
            </a:r>
            <a:r>
              <a:rPr lang="en-US" altLang="en-US" sz="1100" dirty="0" smtClean="0">
                <a:latin typeface="+mj-lt"/>
              </a:rPr>
              <a:t>or </a:t>
            </a:r>
            <a:r>
              <a:rPr lang="en-US" altLang="en-US" sz="1100" dirty="0">
                <a:latin typeface="+mj-lt"/>
              </a:rPr>
              <a:t>companies </a:t>
            </a:r>
            <a:r>
              <a:rPr lang="en-US" altLang="en-US" sz="1100" dirty="0" smtClean="0">
                <a:latin typeface="+mj-lt"/>
              </a:rPr>
              <a:t>well known </a:t>
            </a:r>
            <a:r>
              <a:rPr lang="en-US" altLang="en-US" sz="1100" dirty="0">
                <a:latin typeface="+mj-lt"/>
              </a:rPr>
              <a:t>for their </a:t>
            </a:r>
            <a:r>
              <a:rPr lang="en-US" altLang="en-US" sz="1100" dirty="0" smtClean="0">
                <a:latin typeface="+mj-lt"/>
              </a:rPr>
              <a:t>Water programmes (e.g. listed in Dow Jones Sustainability Index, or high ranking in CDP)</a:t>
            </a:r>
            <a:endParaRPr lang="en-US" altLang="en-US" sz="1100" dirty="0">
              <a:latin typeface="+mj-lt"/>
            </a:endParaRPr>
          </a:p>
          <a:p>
            <a:pPr algn="l"/>
            <a:r>
              <a:rPr lang="en-US" altLang="en-US" sz="1100" b="1" u="sng" dirty="0">
                <a:solidFill>
                  <a:schemeClr val="tx1">
                    <a:lumMod val="75000"/>
                    <a:lumOff val="25000"/>
                  </a:schemeClr>
                </a:solidFill>
                <a:latin typeface="+mj-lt"/>
              </a:rPr>
              <a:t>High</a:t>
            </a:r>
            <a:r>
              <a:rPr lang="en-US" altLang="en-US" sz="1100" dirty="0">
                <a:latin typeface="+mj-lt"/>
              </a:rPr>
              <a:t> </a:t>
            </a:r>
            <a:r>
              <a:rPr lang="en-US" altLang="en-US" sz="1100" dirty="0" smtClean="0">
                <a:latin typeface="+mj-lt"/>
                <a:sym typeface="Wingdings" panose="05000000000000000000" pitchFamily="2" charset="2"/>
              </a:rPr>
              <a:t></a:t>
            </a:r>
            <a:r>
              <a:rPr lang="en-US" altLang="en-US" sz="1100" dirty="0" smtClean="0">
                <a:latin typeface="+mj-lt"/>
              </a:rPr>
              <a:t> </a:t>
            </a:r>
            <a:r>
              <a:rPr lang="en-US" altLang="en-US" sz="1100" dirty="0">
                <a:latin typeface="+mj-lt"/>
              </a:rPr>
              <a:t>company has a CSR report or dedicated CSR-site on its website</a:t>
            </a:r>
          </a:p>
          <a:p>
            <a:pPr algn="l"/>
            <a:r>
              <a:rPr lang="en-US" altLang="en-US" sz="1100" b="1" u="sng" dirty="0">
                <a:solidFill>
                  <a:schemeClr val="tx1">
                    <a:lumMod val="75000"/>
                    <a:lumOff val="25000"/>
                  </a:schemeClr>
                </a:solidFill>
                <a:latin typeface="+mj-lt"/>
              </a:rPr>
              <a:t>Medium</a:t>
            </a:r>
            <a:r>
              <a:rPr lang="en-US" altLang="en-US" sz="1100" dirty="0">
                <a:latin typeface="+mj-lt"/>
              </a:rPr>
              <a:t> </a:t>
            </a:r>
            <a:r>
              <a:rPr lang="en-US" altLang="en-US" sz="1100" dirty="0" smtClean="0">
                <a:latin typeface="+mj-lt"/>
              </a:rPr>
              <a:t> </a:t>
            </a:r>
            <a:r>
              <a:rPr lang="en-US" altLang="en-US" sz="1100" dirty="0" smtClean="0">
                <a:latin typeface="+mj-lt"/>
                <a:sym typeface="Wingdings" panose="05000000000000000000" pitchFamily="2" charset="2"/>
              </a:rPr>
              <a:t> </a:t>
            </a:r>
            <a:r>
              <a:rPr lang="en-US" altLang="en-US" sz="1100" dirty="0" smtClean="0">
                <a:latin typeface="+mj-lt"/>
              </a:rPr>
              <a:t>website </a:t>
            </a:r>
            <a:r>
              <a:rPr lang="en-US" altLang="en-US" sz="1100" dirty="0">
                <a:latin typeface="+mj-lt"/>
              </a:rPr>
              <a:t>shows the company is engaged in </a:t>
            </a:r>
            <a:r>
              <a:rPr lang="en-US" altLang="en-US" sz="1100" dirty="0" smtClean="0">
                <a:latin typeface="+mj-lt"/>
              </a:rPr>
              <a:t>CSR-programs</a:t>
            </a:r>
            <a:endParaRPr lang="en-US" altLang="en-US" sz="1100" dirty="0">
              <a:latin typeface="+mj-lt"/>
            </a:endParaRPr>
          </a:p>
          <a:p>
            <a:pPr algn="l"/>
            <a:r>
              <a:rPr lang="en-US" altLang="en-US" sz="1100" b="1" u="sng" dirty="0">
                <a:solidFill>
                  <a:schemeClr val="tx1">
                    <a:lumMod val="75000"/>
                    <a:lumOff val="25000"/>
                  </a:schemeClr>
                </a:solidFill>
                <a:latin typeface="+mj-lt"/>
              </a:rPr>
              <a:t>Low</a:t>
            </a:r>
            <a:r>
              <a:rPr lang="en-US" altLang="en-US" sz="1100" dirty="0">
                <a:latin typeface="+mj-lt"/>
              </a:rPr>
              <a:t> </a:t>
            </a:r>
            <a:r>
              <a:rPr lang="en-US" altLang="en-US" sz="1100" dirty="0" smtClean="0">
                <a:latin typeface="+mj-lt"/>
                <a:sym typeface="Wingdings" panose="05000000000000000000" pitchFamily="2" charset="2"/>
              </a:rPr>
              <a:t> </a:t>
            </a:r>
            <a:r>
              <a:rPr lang="en-US" altLang="en-US" sz="1100" dirty="0" smtClean="0">
                <a:latin typeface="+mj-lt"/>
              </a:rPr>
              <a:t>no </a:t>
            </a:r>
            <a:r>
              <a:rPr lang="en-US" altLang="en-US" sz="1100" dirty="0">
                <a:latin typeface="+mj-lt"/>
              </a:rPr>
              <a:t>information available on </a:t>
            </a:r>
            <a:r>
              <a:rPr lang="en-US" altLang="en-US" sz="1100" dirty="0" smtClean="0">
                <a:latin typeface="+mj-lt"/>
              </a:rPr>
              <a:t>CSR-programs/ programs small</a:t>
            </a:r>
            <a:endParaRPr lang="en-US" altLang="en-US" sz="1100" dirty="0">
              <a:latin typeface="+mj-lt"/>
            </a:endParaRPr>
          </a:p>
        </p:txBody>
      </p:sp>
      <p:sp>
        <p:nvSpPr>
          <p:cNvPr id="14" name="Rectangle 13"/>
          <p:cNvSpPr/>
          <p:nvPr/>
        </p:nvSpPr>
        <p:spPr bwMode="auto">
          <a:xfrm>
            <a:off x="4808984" y="1382409"/>
            <a:ext cx="4911520" cy="4967561"/>
          </a:xfrm>
          <a:prstGeom prst="rect">
            <a:avLst/>
          </a:prstGeom>
          <a:solidFill>
            <a:schemeClr val="tx1">
              <a:lumMod val="10000"/>
              <a:lumOff val="90000"/>
            </a:schemeClr>
          </a:solidFill>
          <a:ln w="6350">
            <a:solidFill>
              <a:schemeClr val="tx2"/>
            </a:solidFill>
            <a:miter lim="800000"/>
            <a:headEnd/>
            <a:tailEnd/>
          </a:ln>
          <a:effectLst/>
        </p:spPr>
        <p:txBody>
          <a:bodyPr wrap="none" lIns="45720" rIns="45720" rtlCol="0" anchor="ctr"/>
          <a:lstStyle/>
          <a:p>
            <a:pPr marL="108000" indent="-108000" algn="l" eaLnBrk="0" hangingPunct="0">
              <a:spcBef>
                <a:spcPts val="100"/>
              </a:spcBef>
              <a:spcAft>
                <a:spcPts val="100"/>
              </a:spcAft>
              <a:buFontTx/>
              <a:buChar char="•"/>
            </a:pPr>
            <a:endParaRPr lang="nl-NL" sz="1400" dirty="0">
              <a:solidFill>
                <a:schemeClr val="tx1"/>
              </a:solidFill>
              <a:latin typeface="+mj-lt"/>
            </a:endParaRPr>
          </a:p>
        </p:txBody>
      </p:sp>
      <p:sp>
        <p:nvSpPr>
          <p:cNvPr id="15" name="TextBox 14"/>
          <p:cNvSpPr txBox="1"/>
          <p:nvPr/>
        </p:nvSpPr>
        <p:spPr>
          <a:xfrm>
            <a:off x="4808984" y="1425545"/>
            <a:ext cx="4911520" cy="4924425"/>
          </a:xfrm>
          <a:prstGeom prst="rect">
            <a:avLst/>
          </a:prstGeom>
          <a:noFill/>
        </p:spPr>
        <p:txBody>
          <a:bodyPr wrap="square" rtlCol="0">
            <a:spAutoFit/>
          </a:bodyPr>
          <a:lstStyle/>
          <a:p>
            <a:pPr algn="l"/>
            <a:r>
              <a:rPr lang="en-US" sz="1400" b="1" dirty="0" smtClean="0">
                <a:solidFill>
                  <a:schemeClr val="tx2"/>
                </a:solidFill>
                <a:latin typeface="+mj-lt"/>
              </a:rPr>
              <a:t>Market scan should provide clear information on:</a:t>
            </a:r>
            <a:endParaRPr lang="en-US" sz="1400" dirty="0" smtClean="0">
              <a:solidFill>
                <a:schemeClr val="tx2"/>
              </a:solidFill>
              <a:latin typeface="+mj-lt"/>
            </a:endParaRPr>
          </a:p>
          <a:p>
            <a:pPr marL="355600" lvl="1" indent="-177800" algn="l">
              <a:buFont typeface="Arial" panose="020B0604020202020204" pitchFamily="34" charset="0"/>
              <a:buChar char="•"/>
            </a:pPr>
            <a:r>
              <a:rPr lang="en-US" sz="1200" i="1" dirty="0" smtClean="0">
                <a:solidFill>
                  <a:schemeClr val="tx2"/>
                </a:solidFill>
                <a:latin typeface="+mj-lt"/>
              </a:rPr>
              <a:t>Company Name</a:t>
            </a:r>
          </a:p>
          <a:p>
            <a:pPr marL="355600" lvl="1" indent="-177800" algn="l">
              <a:buFont typeface="Arial" panose="020B0604020202020204" pitchFamily="34" charset="0"/>
              <a:buChar char="•"/>
            </a:pPr>
            <a:r>
              <a:rPr lang="en-US" sz="1200" i="1" dirty="0" smtClean="0">
                <a:solidFill>
                  <a:schemeClr val="tx2"/>
                </a:solidFill>
                <a:latin typeface="+mj-lt"/>
              </a:rPr>
              <a:t>Industry</a:t>
            </a:r>
          </a:p>
          <a:p>
            <a:pPr marL="355600" lvl="1" indent="-177800" algn="l">
              <a:buFont typeface="Arial" panose="020B0604020202020204" pitchFamily="34" charset="0"/>
              <a:buChar char="•"/>
            </a:pPr>
            <a:r>
              <a:rPr lang="en-US" sz="1200" i="1" dirty="0" smtClean="0">
                <a:solidFill>
                  <a:schemeClr val="tx2"/>
                </a:solidFill>
                <a:latin typeface="+mj-lt"/>
              </a:rPr>
              <a:t>Brief description of your business </a:t>
            </a:r>
          </a:p>
          <a:p>
            <a:pPr marL="355600" lvl="1" indent="-177800" algn="l">
              <a:buFont typeface="Arial" panose="020B0604020202020204" pitchFamily="34" charset="0"/>
              <a:buChar char="•"/>
            </a:pPr>
            <a:r>
              <a:rPr lang="en-US" sz="1200" i="1" dirty="0" smtClean="0">
                <a:solidFill>
                  <a:schemeClr val="tx2"/>
                </a:solidFill>
                <a:latin typeface="+mj-lt"/>
              </a:rPr>
              <a:t>HQ location </a:t>
            </a:r>
          </a:p>
          <a:p>
            <a:pPr marL="355600" lvl="1" indent="-177800" algn="l">
              <a:buFont typeface="Arial" panose="020B0604020202020204" pitchFamily="34" charset="0"/>
              <a:buChar char="•"/>
            </a:pPr>
            <a:r>
              <a:rPr lang="en-US" sz="1200" i="1" dirty="0" smtClean="0">
                <a:solidFill>
                  <a:schemeClr val="tx2"/>
                </a:solidFill>
                <a:latin typeface="+mj-lt"/>
              </a:rPr>
              <a:t>Location in your country</a:t>
            </a:r>
          </a:p>
          <a:p>
            <a:pPr marL="355600" lvl="1" indent="-177800" algn="l">
              <a:buFont typeface="Arial" panose="020B0604020202020204" pitchFamily="34" charset="0"/>
              <a:buChar char="•"/>
            </a:pPr>
            <a:r>
              <a:rPr lang="en-US" sz="1200" i="1" dirty="0" smtClean="0">
                <a:solidFill>
                  <a:schemeClr val="tx2"/>
                </a:solidFill>
                <a:latin typeface="+mj-lt"/>
              </a:rPr>
              <a:t>Business focus in your country</a:t>
            </a:r>
          </a:p>
          <a:p>
            <a:pPr marL="355600" lvl="1" indent="-177800" algn="l">
              <a:buFont typeface="Arial" panose="020B0604020202020204" pitchFamily="34" charset="0"/>
              <a:buChar char="•"/>
            </a:pPr>
            <a:r>
              <a:rPr lang="en-US" sz="1200" i="1" dirty="0" smtClean="0">
                <a:solidFill>
                  <a:schemeClr val="tx2"/>
                </a:solidFill>
                <a:latin typeface="+mj-lt"/>
              </a:rPr>
              <a:t>Revenue/GDP contribution </a:t>
            </a:r>
          </a:p>
          <a:p>
            <a:pPr marL="355600" lvl="1" indent="-177800" algn="l">
              <a:buFont typeface="Arial" panose="020B0604020202020204" pitchFamily="34" charset="0"/>
              <a:buChar char="•"/>
            </a:pPr>
            <a:r>
              <a:rPr lang="en-US" sz="1200" i="1" dirty="0" smtClean="0">
                <a:solidFill>
                  <a:schemeClr val="tx2"/>
                </a:solidFill>
                <a:latin typeface="+mj-lt"/>
              </a:rPr>
              <a:t>Presence in other countries your are present</a:t>
            </a:r>
          </a:p>
          <a:p>
            <a:pPr marL="355600" lvl="1" indent="-177800" algn="l">
              <a:buFont typeface="Arial" panose="020B0604020202020204" pitchFamily="34" charset="0"/>
              <a:buChar char="•"/>
            </a:pPr>
            <a:r>
              <a:rPr lang="en-US" sz="1200" i="1" dirty="0" smtClean="0">
                <a:solidFill>
                  <a:schemeClr val="tx2"/>
                </a:solidFill>
                <a:latin typeface="+mj-lt"/>
              </a:rPr>
              <a:t>Is their business here water intensive? (Yes/No)</a:t>
            </a:r>
          </a:p>
          <a:p>
            <a:pPr marL="355600" lvl="1" indent="-177800" algn="l">
              <a:buFont typeface="Arial" panose="020B0604020202020204" pitchFamily="34" charset="0"/>
              <a:buChar char="•"/>
            </a:pPr>
            <a:r>
              <a:rPr lang="en-US" sz="1200" i="1" dirty="0" smtClean="0">
                <a:solidFill>
                  <a:schemeClr val="tx2"/>
                </a:solidFill>
                <a:latin typeface="+mj-lt"/>
              </a:rPr>
              <a:t>Water use (figure)</a:t>
            </a:r>
          </a:p>
          <a:p>
            <a:pPr marL="355600" lvl="1" indent="-177800" algn="l">
              <a:buFont typeface="Arial" panose="020B0604020202020204" pitchFamily="34" charset="0"/>
              <a:buChar char="•"/>
            </a:pPr>
            <a:r>
              <a:rPr lang="en-US" sz="1200" i="1" dirty="0">
                <a:solidFill>
                  <a:schemeClr val="tx2"/>
                </a:solidFill>
                <a:latin typeface="+mj-lt"/>
              </a:rPr>
              <a:t>River catchment /River Basin</a:t>
            </a:r>
          </a:p>
          <a:p>
            <a:pPr marL="355600" lvl="1" indent="-177800" algn="l">
              <a:buFont typeface="Arial" panose="020B0604020202020204" pitchFamily="34" charset="0"/>
              <a:buChar char="•"/>
            </a:pPr>
            <a:r>
              <a:rPr lang="en-US" sz="1200" i="1" dirty="0" smtClean="0">
                <a:solidFill>
                  <a:schemeClr val="tx2"/>
                </a:solidFill>
                <a:latin typeface="+mj-lt"/>
              </a:rPr>
              <a:t>Level of Sustainability Involvement (Very High/High/Medium/Low)</a:t>
            </a:r>
          </a:p>
          <a:p>
            <a:pPr marL="355600" lvl="1" indent="-177800" algn="l">
              <a:buFont typeface="Arial" panose="020B0604020202020204" pitchFamily="34" charset="0"/>
              <a:buChar char="•"/>
            </a:pPr>
            <a:r>
              <a:rPr lang="en-US" sz="1200" i="1" dirty="0" smtClean="0">
                <a:solidFill>
                  <a:schemeClr val="tx2"/>
                </a:solidFill>
                <a:latin typeface="+mj-lt"/>
              </a:rPr>
              <a:t>Prior Engagements with your institution (YES/NO and describe)</a:t>
            </a:r>
          </a:p>
          <a:p>
            <a:pPr marL="355600" lvl="1" indent="-177800" algn="l">
              <a:buFont typeface="Arial" panose="020B0604020202020204" pitchFamily="34" charset="0"/>
              <a:buChar char="•"/>
            </a:pPr>
            <a:r>
              <a:rPr lang="en-US" sz="1200" i="1" dirty="0" smtClean="0">
                <a:solidFill>
                  <a:schemeClr val="tx2"/>
                </a:solidFill>
                <a:latin typeface="+mj-lt"/>
              </a:rPr>
              <a:t>Ongoing Initiatives &amp; Water partnerships (describe)</a:t>
            </a:r>
          </a:p>
          <a:p>
            <a:pPr marL="355600" lvl="1" indent="-177800" algn="l">
              <a:buFont typeface="Arial" panose="020B0604020202020204" pitchFamily="34" charset="0"/>
              <a:buChar char="•"/>
            </a:pPr>
            <a:r>
              <a:rPr lang="en-US" sz="1200" i="1" dirty="0" smtClean="0">
                <a:solidFill>
                  <a:schemeClr val="tx2"/>
                </a:solidFill>
                <a:latin typeface="+mj-lt"/>
              </a:rPr>
              <a:t>Sustainability Investments ( global/ Local &amp; How much in $)</a:t>
            </a:r>
            <a:endParaRPr lang="en-US" sz="1200" i="1" dirty="0">
              <a:solidFill>
                <a:schemeClr val="tx2"/>
              </a:solidFill>
              <a:latin typeface="+mj-lt"/>
            </a:endParaRPr>
          </a:p>
          <a:p>
            <a:pPr marL="355600" lvl="1" indent="-177800" algn="l">
              <a:buFont typeface="Arial" panose="020B0604020202020204" pitchFamily="34" charset="0"/>
              <a:buChar char="•"/>
            </a:pPr>
            <a:r>
              <a:rPr lang="en-US" sz="1200" i="1" dirty="0" smtClean="0">
                <a:solidFill>
                  <a:schemeClr val="tx2"/>
                </a:solidFill>
                <a:latin typeface="+mj-lt"/>
              </a:rPr>
              <a:t>Number of employees </a:t>
            </a:r>
          </a:p>
          <a:p>
            <a:pPr marL="355600" lvl="1" indent="-177800" algn="l">
              <a:buFont typeface="Arial" panose="020B0604020202020204" pitchFamily="34" charset="0"/>
              <a:buChar char="•"/>
            </a:pPr>
            <a:r>
              <a:rPr lang="en-US" sz="1200" i="1" dirty="0" smtClean="0">
                <a:solidFill>
                  <a:schemeClr val="tx2"/>
                </a:solidFill>
                <a:latin typeface="+mj-lt"/>
              </a:rPr>
              <a:t>Any comments regarding their strategic goals/plans (Public Data and from available contacts))</a:t>
            </a:r>
          </a:p>
          <a:p>
            <a:pPr marL="355600" lvl="1" indent="-177800" algn="l">
              <a:buFont typeface="Arial" panose="020B0604020202020204" pitchFamily="34" charset="0"/>
              <a:buChar char="•"/>
            </a:pPr>
            <a:r>
              <a:rPr lang="en-US" sz="1200" i="1" dirty="0" smtClean="0">
                <a:solidFill>
                  <a:schemeClr val="tx2"/>
                </a:solidFill>
                <a:latin typeface="+mj-lt"/>
              </a:rPr>
              <a:t>Potential Water Risks and Opportunities (describe, rating, where possible include the potential financial impacts and information on mitigation)</a:t>
            </a:r>
          </a:p>
          <a:p>
            <a:pPr marL="355600" lvl="1" indent="-177800" algn="l">
              <a:buFont typeface="Arial" panose="020B0604020202020204" pitchFamily="34" charset="0"/>
              <a:buChar char="•"/>
            </a:pPr>
            <a:r>
              <a:rPr lang="en-US" sz="1200" i="1" dirty="0" smtClean="0">
                <a:solidFill>
                  <a:schemeClr val="tx2"/>
                </a:solidFill>
                <a:latin typeface="+mj-lt"/>
              </a:rPr>
              <a:t>Relevant Contacts (name/position/e-mail/phone number)</a:t>
            </a:r>
          </a:p>
          <a:p>
            <a:pPr marL="355600" lvl="1" indent="-177800" algn="l">
              <a:buFont typeface="Arial" panose="020B0604020202020204" pitchFamily="34" charset="0"/>
              <a:buChar char="•"/>
            </a:pPr>
            <a:r>
              <a:rPr lang="en-US" sz="1200" i="1" dirty="0" smtClean="0">
                <a:solidFill>
                  <a:schemeClr val="tx2"/>
                </a:solidFill>
                <a:latin typeface="+mj-lt"/>
              </a:rPr>
              <a:t>GPS coordinates (link to google maps)</a:t>
            </a:r>
          </a:p>
          <a:p>
            <a:pPr marL="355600" lvl="1" indent="-177800" algn="l">
              <a:buFont typeface="Arial" panose="020B0604020202020204" pitchFamily="34" charset="0"/>
              <a:buChar char="•"/>
            </a:pPr>
            <a:r>
              <a:rPr lang="en-US" sz="1200" i="1" dirty="0" smtClean="0">
                <a:solidFill>
                  <a:schemeClr val="tx2"/>
                </a:solidFill>
                <a:latin typeface="+mj-lt"/>
              </a:rPr>
              <a:t>Other comments &amp; information </a:t>
            </a:r>
          </a:p>
          <a:p>
            <a:pPr marL="355600" lvl="1" indent="-177800" algn="l">
              <a:buFont typeface="Arial" panose="020B0604020202020204" pitchFamily="34" charset="0"/>
              <a:buChar char="•"/>
            </a:pPr>
            <a:r>
              <a:rPr lang="en-US" sz="1200" i="1" dirty="0" smtClean="0">
                <a:solidFill>
                  <a:schemeClr val="tx2"/>
                </a:solidFill>
                <a:latin typeface="+mj-lt"/>
              </a:rPr>
              <a:t>Useful Links</a:t>
            </a:r>
          </a:p>
        </p:txBody>
      </p:sp>
      <p:sp>
        <p:nvSpPr>
          <p:cNvPr id="16" name="TextBox 15"/>
          <p:cNvSpPr txBox="1"/>
          <p:nvPr/>
        </p:nvSpPr>
        <p:spPr>
          <a:xfrm>
            <a:off x="7473280" y="1791400"/>
            <a:ext cx="2073266" cy="1200329"/>
          </a:xfrm>
          <a:prstGeom prst="rect">
            <a:avLst/>
          </a:prstGeom>
          <a:solidFill>
            <a:schemeClr val="tx1">
              <a:lumMod val="25000"/>
              <a:lumOff val="75000"/>
            </a:schemeClr>
          </a:solidFill>
          <a:ln>
            <a:solidFill>
              <a:schemeClr val="accent1"/>
            </a:solidFill>
          </a:ln>
        </p:spPr>
        <p:txBody>
          <a:bodyPr wrap="square" rtlCol="0">
            <a:spAutoFit/>
          </a:bodyPr>
          <a:lstStyle/>
          <a:p>
            <a:r>
              <a:rPr lang="en-US" sz="1200" dirty="0" smtClean="0">
                <a:latin typeface="+mj-lt"/>
              </a:rPr>
              <a:t>Prior engagements, ongoing initiatives and information from media will serve as a due diligence and determine whether the company is a good fit for your strategy </a:t>
            </a:r>
            <a:endParaRPr lang="nl-NL" sz="1200" dirty="0">
              <a:latin typeface="+mj-lt"/>
            </a:endParaRPr>
          </a:p>
        </p:txBody>
      </p:sp>
      <p:pic>
        <p:nvPicPr>
          <p:cNvPr id="18" name="Picture 17"/>
          <p:cNvPicPr>
            <a:picLocks noChangeAspect="1"/>
          </p:cNvPicPr>
          <p:nvPr/>
        </p:nvPicPr>
        <p:blipFill>
          <a:blip r:embed="rId7"/>
          <a:stretch>
            <a:fillRect/>
          </a:stretch>
        </p:blipFill>
        <p:spPr>
          <a:xfrm>
            <a:off x="5961112" y="308931"/>
            <a:ext cx="2062667" cy="625051"/>
          </a:xfrm>
          <a:prstGeom prst="rect">
            <a:avLst/>
          </a:prstGeom>
        </p:spPr>
      </p:pic>
      <p:sp>
        <p:nvSpPr>
          <p:cNvPr id="20" name="Oval 19"/>
          <p:cNvSpPr/>
          <p:nvPr/>
        </p:nvSpPr>
        <p:spPr bwMode="auto">
          <a:xfrm>
            <a:off x="488504" y="231743"/>
            <a:ext cx="318265" cy="352496"/>
          </a:xfrm>
          <a:prstGeom prst="ellipse">
            <a:avLst/>
          </a:prstGeom>
          <a:solidFill>
            <a:schemeClr val="tx1">
              <a:lumMod val="10000"/>
              <a:lumOff val="90000"/>
            </a:schemeClr>
          </a:solidFill>
          <a:ln w="6350">
            <a:solidFill>
              <a:srgbClr val="E4E7E7"/>
            </a:solidFill>
            <a:miter lim="800000"/>
            <a:headEnd/>
            <a:tailEnd/>
          </a:ln>
          <a:effectLst/>
        </p:spPr>
        <p:txBody>
          <a:bodyPr wrap="none" lIns="45720" rIns="45720" rtlCol="0" anchor="ctr"/>
          <a:lstStyle/>
          <a:p>
            <a:pPr algn="l" eaLnBrk="0" hangingPunct="0">
              <a:spcBef>
                <a:spcPts val="100"/>
              </a:spcBef>
              <a:spcAft>
                <a:spcPts val="100"/>
              </a:spcAft>
            </a:pPr>
            <a:r>
              <a:rPr lang="en-US" b="1" dirty="0" smtClean="0">
                <a:solidFill>
                  <a:schemeClr val="tx1"/>
                </a:solidFill>
                <a:latin typeface="+mj-lt"/>
              </a:rPr>
              <a:t>2</a:t>
            </a:r>
            <a:endParaRPr lang="nl-NL" b="1" dirty="0">
              <a:solidFill>
                <a:schemeClr val="tx1"/>
              </a:solidFill>
              <a:latin typeface="+mj-lt"/>
            </a:endParaRPr>
          </a:p>
        </p:txBody>
      </p:sp>
    </p:spTree>
    <p:extLst>
      <p:ext uri="{BB962C8B-B14F-4D97-AF65-F5344CB8AC3E}">
        <p14:creationId xmlns:p14="http://schemas.microsoft.com/office/powerpoint/2010/main" val="3149795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1" name="Rectangle 276" hidden="1"/>
          <p:cNvGraphicFramePr>
            <a:graphicFrameLocks/>
          </p:cNvGraphicFramePr>
          <p:nvPr>
            <p:custDataLst>
              <p:tags r:id="rId2"/>
            </p:custDataLst>
            <p:extLst/>
          </p:nvPr>
        </p:nvGraphicFramePr>
        <p:xfrm>
          <a:off x="0" y="0"/>
          <a:ext cx="171979" cy="158750"/>
        </p:xfrm>
        <a:graphic>
          <a:graphicData uri="http://schemas.openxmlformats.org/presentationml/2006/ole">
            <mc:AlternateContent xmlns:mc="http://schemas.openxmlformats.org/markup-compatibility/2006">
              <mc:Choice xmlns:v="urn:schemas-microsoft-com:vml" Requires="v">
                <p:oleObj spid="_x0000_s66768" name="think-cell Slide" r:id="rId6" imgW="0" imgH="0" progId="TCLayout.ActiveDocument.1">
                  <p:embed/>
                </p:oleObj>
              </mc:Choice>
              <mc:Fallback>
                <p:oleObj name="think-cell Slide" r:id="rId6"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71979"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AcnActionTitle_ID_78"/>
          <p:cNvSpPr txBox="1">
            <a:spLocks/>
          </p:cNvSpPr>
          <p:nvPr>
            <p:custDataLst>
              <p:tags r:id="rId3"/>
            </p:custDataLst>
          </p:nvPr>
        </p:nvSpPr>
        <p:spPr bwMode="gray">
          <a:xfrm>
            <a:off x="488504" y="116632"/>
            <a:ext cx="8889604"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72000" rIns="91440" bIns="45720" numCol="1" anchor="t" anchorCtr="0" compatLnSpc="1">
            <a:prstTxWarp prst="textNoShape">
              <a:avLst/>
            </a:prstTxWarp>
            <a:noAutofit/>
          </a:bodyPr>
          <a:lstStyle>
            <a:lvl1pPr algn="l" rtl="0" eaLnBrk="1" fontAlgn="base" hangingPunct="1">
              <a:lnSpc>
                <a:spcPct val="100000"/>
              </a:lnSpc>
              <a:spcBef>
                <a:spcPct val="0"/>
              </a:spcBef>
              <a:spcAft>
                <a:spcPct val="0"/>
              </a:spcAft>
              <a:defRPr kumimoji="1" sz="2800" b="0">
                <a:solidFill>
                  <a:schemeClr val="tx1"/>
                </a:solidFill>
                <a:latin typeface="Calibri"/>
                <a:ea typeface="ＭＳ Ｐゴシック" charset="0"/>
                <a:cs typeface="ＭＳ Ｐゴシック" charset="0"/>
              </a:defRPr>
            </a:lvl1pPr>
            <a:lvl2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2pPr>
            <a:lvl3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3pPr>
            <a:lvl4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4pPr>
            <a:lvl5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kumimoji="1" sz="2800" b="1">
                <a:solidFill>
                  <a:srgbClr val="FFFFFF"/>
                </a:solidFill>
                <a:latin typeface="Arial" charset="0"/>
                <a:ea typeface="ＭＳ Ｐゴシック" charset="0"/>
              </a:defRPr>
            </a:lvl6pPr>
            <a:lvl7pPr marL="914400" algn="l" rtl="0" eaLnBrk="1" fontAlgn="base" hangingPunct="1">
              <a:spcBef>
                <a:spcPct val="0"/>
              </a:spcBef>
              <a:spcAft>
                <a:spcPct val="0"/>
              </a:spcAft>
              <a:defRPr kumimoji="1" sz="2800" b="1">
                <a:solidFill>
                  <a:srgbClr val="FFFFFF"/>
                </a:solidFill>
                <a:latin typeface="Arial" charset="0"/>
                <a:ea typeface="ＭＳ Ｐゴシック" charset="0"/>
              </a:defRPr>
            </a:lvl7pPr>
            <a:lvl8pPr marL="1371600" algn="l" rtl="0" eaLnBrk="1" fontAlgn="base" hangingPunct="1">
              <a:spcBef>
                <a:spcPct val="0"/>
              </a:spcBef>
              <a:spcAft>
                <a:spcPct val="0"/>
              </a:spcAft>
              <a:defRPr kumimoji="1" sz="2800" b="1">
                <a:solidFill>
                  <a:srgbClr val="FFFFFF"/>
                </a:solidFill>
                <a:latin typeface="Arial" charset="0"/>
                <a:ea typeface="ＭＳ Ｐゴシック" charset="0"/>
              </a:defRPr>
            </a:lvl8pPr>
            <a:lvl9pPr marL="1828800" algn="l" rtl="0" eaLnBrk="1" fontAlgn="base" hangingPunct="1">
              <a:spcBef>
                <a:spcPct val="0"/>
              </a:spcBef>
              <a:spcAft>
                <a:spcPct val="0"/>
              </a:spcAft>
              <a:defRPr kumimoji="1" sz="2800" b="1">
                <a:solidFill>
                  <a:srgbClr val="FFFFFF"/>
                </a:solidFill>
                <a:latin typeface="Arial" charset="0"/>
                <a:ea typeface="ＭＳ Ｐゴシック" charset="0"/>
              </a:defRPr>
            </a:lvl9pPr>
          </a:lstStyle>
          <a:p>
            <a:pPr>
              <a:buClrTx/>
            </a:pPr>
            <a:r>
              <a:rPr lang="en-GB" altLang="en-US" b="1" kern="0" dirty="0" smtClean="0">
                <a:solidFill>
                  <a:srgbClr val="2260A8"/>
                </a:solidFill>
              </a:rPr>
              <a:t>      Execute </a:t>
            </a:r>
            <a:r>
              <a:rPr lang="en-GB" altLang="en-US" b="1" kern="0" dirty="0">
                <a:solidFill>
                  <a:srgbClr val="2260A8"/>
                </a:solidFill>
              </a:rPr>
              <a:t>the Market Scan</a:t>
            </a:r>
          </a:p>
        </p:txBody>
      </p:sp>
      <p:sp>
        <p:nvSpPr>
          <p:cNvPr id="2" name="TextBox 1"/>
          <p:cNvSpPr txBox="1"/>
          <p:nvPr/>
        </p:nvSpPr>
        <p:spPr>
          <a:xfrm>
            <a:off x="416496" y="764704"/>
            <a:ext cx="5816911" cy="338554"/>
          </a:xfrm>
          <a:prstGeom prst="rect">
            <a:avLst/>
          </a:prstGeom>
          <a:noFill/>
        </p:spPr>
        <p:txBody>
          <a:bodyPr wrap="square" rtlCol="0">
            <a:spAutoFit/>
          </a:bodyPr>
          <a:lstStyle/>
          <a:p>
            <a:pPr lvl="0" algn="l">
              <a:spcBef>
                <a:spcPts val="1200"/>
              </a:spcBef>
              <a:buClr>
                <a:srgbClr val="444D54"/>
              </a:buClr>
            </a:pPr>
            <a:r>
              <a:rPr lang="en-GB" altLang="en-US" sz="1600" dirty="0">
                <a:solidFill>
                  <a:srgbClr val="021631"/>
                </a:solidFill>
                <a:latin typeface="Calibri"/>
                <a:sym typeface="Wingdings" panose="05000000000000000000" pitchFamily="2" charset="2"/>
              </a:rPr>
              <a:t>Populate the Market Scan tool </a:t>
            </a:r>
          </a:p>
        </p:txBody>
      </p:sp>
      <p:sp>
        <p:nvSpPr>
          <p:cNvPr id="6" name="TextBox 5"/>
          <p:cNvSpPr txBox="1"/>
          <p:nvPr/>
        </p:nvSpPr>
        <p:spPr>
          <a:xfrm>
            <a:off x="299956" y="1412776"/>
            <a:ext cx="9261556" cy="3108543"/>
          </a:xfrm>
          <a:prstGeom prst="rect">
            <a:avLst/>
          </a:prstGeom>
          <a:noFill/>
        </p:spPr>
        <p:txBody>
          <a:bodyPr wrap="square" rtlCol="0">
            <a:spAutoFit/>
          </a:bodyPr>
          <a:lstStyle/>
          <a:p>
            <a:pPr lvl="0" algn="l">
              <a:spcBef>
                <a:spcPts val="0"/>
              </a:spcBef>
              <a:buClr>
                <a:srgbClr val="444D54"/>
              </a:buClr>
            </a:pPr>
            <a:r>
              <a:rPr lang="en-US" sz="1400" b="1" dirty="0" smtClean="0">
                <a:solidFill>
                  <a:schemeClr val="accent1"/>
                </a:solidFill>
                <a:latin typeface="Calibri"/>
              </a:rPr>
              <a:t>CREATE OVERVIEW OF HELPFUL DATA SOURCES</a:t>
            </a:r>
            <a:endParaRPr lang="en-US" sz="1400" b="1" dirty="0">
              <a:solidFill>
                <a:schemeClr val="accent1"/>
              </a:solidFill>
              <a:latin typeface="Calibri"/>
            </a:endParaRPr>
          </a:p>
          <a:p>
            <a:pPr lvl="0" algn="l" defTabSz="895350">
              <a:spcBef>
                <a:spcPts val="0"/>
              </a:spcBef>
              <a:buClr>
                <a:srgbClr val="99CCCC"/>
              </a:buClr>
              <a:tabLst>
                <a:tab pos="5905500" algn="l"/>
              </a:tabLst>
            </a:pPr>
            <a:r>
              <a:rPr kumimoji="1" lang="en-GB" altLang="en-US" sz="1400" dirty="0">
                <a:solidFill>
                  <a:schemeClr val="tx2"/>
                </a:solidFill>
                <a:latin typeface="+mj-lt"/>
                <a:sym typeface="Wingdings" panose="05000000000000000000" pitchFamily="2" charset="2"/>
              </a:rPr>
              <a:t>Create a list of all the different data sources that might be </a:t>
            </a:r>
            <a:r>
              <a:rPr kumimoji="1" lang="en-GB" altLang="en-US" sz="1400" dirty="0" smtClean="0">
                <a:solidFill>
                  <a:schemeClr val="tx2"/>
                </a:solidFill>
                <a:latin typeface="+mj-lt"/>
                <a:sym typeface="Wingdings" panose="05000000000000000000" pitchFamily="2" charset="2"/>
              </a:rPr>
              <a:t>helpful. Example: </a:t>
            </a:r>
          </a:p>
          <a:p>
            <a:pPr marL="285750" lvl="0" indent="-285750" algn="l" defTabSz="895350">
              <a:spcBef>
                <a:spcPts val="0"/>
              </a:spcBef>
              <a:buClrTx/>
              <a:buFont typeface="Arial" panose="020B0604020202020204" pitchFamily="34" charset="0"/>
              <a:buChar char="•"/>
              <a:tabLst>
                <a:tab pos="5905500" algn="l"/>
              </a:tabLst>
            </a:pPr>
            <a:r>
              <a:rPr kumimoji="1" lang="en-GB" altLang="en-US" sz="1400" dirty="0" smtClean="0">
                <a:solidFill>
                  <a:schemeClr val="tx2"/>
                </a:solidFill>
                <a:latin typeface="+mj-lt"/>
                <a:sym typeface="Wingdings" panose="05000000000000000000" pitchFamily="2" charset="2"/>
              </a:rPr>
              <a:t>Annual reports</a:t>
            </a:r>
          </a:p>
          <a:p>
            <a:pPr marL="285750" lvl="0" indent="-285750" algn="l" defTabSz="895350">
              <a:spcBef>
                <a:spcPts val="0"/>
              </a:spcBef>
              <a:buClrTx/>
              <a:buFont typeface="Arial" panose="020B0604020202020204" pitchFamily="34" charset="0"/>
              <a:buChar char="•"/>
              <a:tabLst>
                <a:tab pos="5905500" algn="l"/>
              </a:tabLst>
            </a:pPr>
            <a:r>
              <a:rPr kumimoji="1" lang="en-GB" altLang="en-US" sz="1400" dirty="0" smtClean="0">
                <a:solidFill>
                  <a:schemeClr val="tx2"/>
                </a:solidFill>
                <a:latin typeface="+mj-lt"/>
                <a:sym typeface="Wingdings" panose="05000000000000000000" pitchFamily="2" charset="2"/>
              </a:rPr>
              <a:t>Sustainability reports</a:t>
            </a:r>
          </a:p>
          <a:p>
            <a:pPr marL="285750" lvl="0" indent="-285750" algn="l" defTabSz="895350">
              <a:spcBef>
                <a:spcPts val="0"/>
              </a:spcBef>
              <a:buClrTx/>
              <a:buFont typeface="Arial" panose="020B0604020202020204" pitchFamily="34" charset="0"/>
              <a:buChar char="•"/>
              <a:tabLst>
                <a:tab pos="5905500" algn="l"/>
              </a:tabLst>
            </a:pPr>
            <a:r>
              <a:rPr kumimoji="1" lang="en-GB" altLang="en-US" sz="1400" dirty="0" smtClean="0">
                <a:solidFill>
                  <a:schemeClr val="tx2"/>
                </a:solidFill>
                <a:latin typeface="+mj-lt"/>
                <a:sym typeface="Wingdings" panose="05000000000000000000" pitchFamily="2" charset="2"/>
              </a:rPr>
              <a:t>Industry reports</a:t>
            </a:r>
          </a:p>
          <a:p>
            <a:pPr marL="285750" lvl="0" indent="-285750" algn="l" defTabSz="895350">
              <a:spcBef>
                <a:spcPts val="0"/>
              </a:spcBef>
              <a:buClrTx/>
              <a:buFont typeface="Arial" panose="020B0604020202020204" pitchFamily="34" charset="0"/>
              <a:buChar char="•"/>
              <a:tabLst>
                <a:tab pos="5905500" algn="l"/>
              </a:tabLst>
            </a:pPr>
            <a:r>
              <a:rPr kumimoji="1" lang="en-GB" altLang="en-US" sz="1400" dirty="0" smtClean="0">
                <a:solidFill>
                  <a:schemeClr val="tx2"/>
                </a:solidFill>
                <a:latin typeface="+mj-lt"/>
                <a:sym typeface="Wingdings" panose="05000000000000000000" pitchFamily="2" charset="2"/>
              </a:rPr>
              <a:t>Associations and their reports</a:t>
            </a:r>
          </a:p>
          <a:p>
            <a:pPr marL="285750" lvl="0" indent="-285750" algn="l" defTabSz="895350">
              <a:spcBef>
                <a:spcPts val="0"/>
              </a:spcBef>
              <a:buClrTx/>
              <a:buFont typeface="Arial" panose="020B0604020202020204" pitchFamily="34" charset="0"/>
              <a:buChar char="•"/>
              <a:tabLst>
                <a:tab pos="5905500" algn="l"/>
              </a:tabLst>
            </a:pPr>
            <a:r>
              <a:rPr kumimoji="1" lang="en-GB" altLang="en-US" sz="1400" dirty="0" smtClean="0">
                <a:solidFill>
                  <a:schemeClr val="tx2"/>
                </a:solidFill>
                <a:latin typeface="+mj-lt"/>
                <a:sym typeface="Wingdings" panose="05000000000000000000" pitchFamily="2" charset="2"/>
              </a:rPr>
              <a:t>Different sustainability indexes (CDP, Dow Jones)</a:t>
            </a:r>
          </a:p>
          <a:p>
            <a:pPr marL="285750" lvl="0" indent="-285750" algn="l" defTabSz="895350">
              <a:spcBef>
                <a:spcPts val="0"/>
              </a:spcBef>
              <a:buClrTx/>
              <a:buFont typeface="Arial" panose="020B0604020202020204" pitchFamily="34" charset="0"/>
              <a:buChar char="•"/>
              <a:tabLst>
                <a:tab pos="5905500" algn="l"/>
              </a:tabLst>
            </a:pPr>
            <a:r>
              <a:rPr kumimoji="1" lang="en-GB" altLang="en-US" sz="1400" dirty="0" smtClean="0">
                <a:solidFill>
                  <a:schemeClr val="tx2"/>
                </a:solidFill>
                <a:latin typeface="+mj-lt"/>
                <a:sym typeface="Wingdings" panose="05000000000000000000" pitchFamily="2" charset="2"/>
              </a:rPr>
              <a:t>Existing contacts</a:t>
            </a:r>
          </a:p>
          <a:p>
            <a:pPr marL="285750" lvl="0" indent="-285750" algn="l" defTabSz="895350">
              <a:spcBef>
                <a:spcPts val="0"/>
              </a:spcBef>
              <a:buClrTx/>
              <a:buFont typeface="Arial" panose="020B0604020202020204" pitchFamily="34" charset="0"/>
              <a:buChar char="•"/>
              <a:tabLst>
                <a:tab pos="5905500" algn="l"/>
              </a:tabLst>
            </a:pPr>
            <a:r>
              <a:rPr kumimoji="1" lang="en-GB" altLang="en-US" sz="1400" dirty="0">
                <a:solidFill>
                  <a:schemeClr val="tx2"/>
                </a:solidFill>
                <a:latin typeface="+mj-lt"/>
                <a:sym typeface="Wingdings" panose="05000000000000000000" pitchFamily="2" charset="2"/>
              </a:rPr>
              <a:t>R</a:t>
            </a:r>
            <a:r>
              <a:rPr kumimoji="1" lang="en-GB" altLang="en-US" sz="1400" dirty="0" smtClean="0">
                <a:solidFill>
                  <a:schemeClr val="tx2"/>
                </a:solidFill>
                <a:latin typeface="+mj-lt"/>
                <a:sym typeface="Wingdings" panose="05000000000000000000" pitchFamily="2" charset="2"/>
              </a:rPr>
              <a:t>eports </a:t>
            </a:r>
            <a:r>
              <a:rPr kumimoji="1" lang="en-GB" altLang="en-US" sz="1400" dirty="0">
                <a:solidFill>
                  <a:schemeClr val="tx2"/>
                </a:solidFill>
                <a:latin typeface="+mj-lt"/>
                <a:sym typeface="Wingdings" panose="05000000000000000000" pitchFamily="2" charset="2"/>
              </a:rPr>
              <a:t>from different organization </a:t>
            </a:r>
            <a:r>
              <a:rPr kumimoji="1" lang="en-GB" altLang="en-US" sz="1400" dirty="0" smtClean="0">
                <a:solidFill>
                  <a:schemeClr val="tx2"/>
                </a:solidFill>
                <a:latin typeface="+mj-lt"/>
                <a:sym typeface="Wingdings" panose="05000000000000000000" pitchFamily="2" charset="2"/>
              </a:rPr>
              <a:t>etc. </a:t>
            </a:r>
            <a:endParaRPr kumimoji="1" lang="en-GB" altLang="en-US" sz="1400" dirty="0">
              <a:solidFill>
                <a:schemeClr val="tx2"/>
              </a:solidFill>
              <a:latin typeface="+mj-lt"/>
              <a:sym typeface="Wingdings" panose="05000000000000000000" pitchFamily="2" charset="2"/>
            </a:endParaRPr>
          </a:p>
          <a:p>
            <a:pPr marL="285750" lvl="0" indent="-285750" algn="l" defTabSz="895350">
              <a:spcBef>
                <a:spcPts val="0"/>
              </a:spcBef>
              <a:buClrTx/>
              <a:buFont typeface="Arial" panose="020B0604020202020204" pitchFamily="34" charset="0"/>
              <a:buChar char="•"/>
              <a:tabLst>
                <a:tab pos="5905500" algn="l"/>
              </a:tabLst>
            </a:pPr>
            <a:endParaRPr kumimoji="1" lang="en-GB" altLang="en-US" sz="1400" dirty="0">
              <a:solidFill>
                <a:schemeClr val="tx2"/>
              </a:solidFill>
              <a:latin typeface="+mj-lt"/>
              <a:sym typeface="Wingdings" panose="05000000000000000000" pitchFamily="2" charset="2"/>
            </a:endParaRPr>
          </a:p>
          <a:p>
            <a:pPr algn="l" defTabSz="895350">
              <a:spcBef>
                <a:spcPts val="0"/>
              </a:spcBef>
              <a:buClr>
                <a:srgbClr val="99CCCC"/>
              </a:buClr>
              <a:tabLst>
                <a:tab pos="5905500" algn="l"/>
              </a:tabLst>
            </a:pPr>
            <a:r>
              <a:rPr lang="en-US" sz="1400" b="1" dirty="0" smtClean="0">
                <a:solidFill>
                  <a:schemeClr val="accent1"/>
                </a:solidFill>
                <a:latin typeface="Calibri"/>
              </a:rPr>
              <a:t>EXECUTE SEARCH BASED ON PRIORITIES</a:t>
            </a:r>
          </a:p>
          <a:p>
            <a:pPr algn="l" defTabSz="895350">
              <a:spcBef>
                <a:spcPts val="0"/>
              </a:spcBef>
              <a:buClr>
                <a:srgbClr val="99CCCC"/>
              </a:buClr>
              <a:tabLst>
                <a:tab pos="5905500" algn="l"/>
              </a:tabLst>
            </a:pPr>
            <a:r>
              <a:rPr kumimoji="1" lang="en-US" sz="1400" dirty="0">
                <a:solidFill>
                  <a:schemeClr val="tx2"/>
                </a:solidFill>
                <a:latin typeface="+mj-lt"/>
              </a:rPr>
              <a:t>Populate the Excel market Tool. </a:t>
            </a:r>
            <a:r>
              <a:rPr kumimoji="1" lang="en-US" sz="1400" dirty="0" smtClean="0">
                <a:solidFill>
                  <a:schemeClr val="tx2"/>
                </a:solidFill>
                <a:latin typeface="+mj-lt"/>
              </a:rPr>
              <a:t>Start from the sector/industry analysis and see who the main players are. </a:t>
            </a:r>
            <a:endParaRPr kumimoji="1" lang="en-US" sz="1400" dirty="0">
              <a:solidFill>
                <a:schemeClr val="tx2"/>
              </a:solidFill>
              <a:latin typeface="+mj-lt"/>
            </a:endParaRPr>
          </a:p>
          <a:p>
            <a:pPr lvl="0" algn="l" defTabSz="895350">
              <a:spcBef>
                <a:spcPts val="0"/>
              </a:spcBef>
              <a:buClr>
                <a:srgbClr val="99CCCC"/>
              </a:buClr>
              <a:tabLst>
                <a:tab pos="5905500" algn="l"/>
              </a:tabLst>
            </a:pPr>
            <a:endParaRPr kumimoji="1" lang="en-GB" altLang="en-US" sz="1400" dirty="0">
              <a:solidFill>
                <a:schemeClr val="tx2"/>
              </a:solidFill>
              <a:latin typeface="+mj-lt"/>
              <a:sym typeface="Wingdings" panose="05000000000000000000" pitchFamily="2" charset="2"/>
            </a:endParaRPr>
          </a:p>
          <a:p>
            <a:pPr lvl="0" algn="l">
              <a:spcBef>
                <a:spcPts val="0"/>
              </a:spcBef>
              <a:buClr>
                <a:srgbClr val="444D54"/>
              </a:buClr>
            </a:pPr>
            <a:endParaRPr lang="en-US" sz="1400" b="1" dirty="0">
              <a:solidFill>
                <a:srgbClr val="021631"/>
              </a:solidFill>
              <a:latin typeface="Calibri"/>
            </a:endParaRPr>
          </a:p>
        </p:txBody>
      </p:sp>
      <p:pic>
        <p:nvPicPr>
          <p:cNvPr id="12" name="Picture 11"/>
          <p:cNvPicPr>
            <a:picLocks noChangeAspect="1"/>
          </p:cNvPicPr>
          <p:nvPr/>
        </p:nvPicPr>
        <p:blipFill>
          <a:blip r:embed="rId7"/>
          <a:stretch>
            <a:fillRect/>
          </a:stretch>
        </p:blipFill>
        <p:spPr>
          <a:xfrm>
            <a:off x="5961112" y="307205"/>
            <a:ext cx="2074060" cy="628503"/>
          </a:xfrm>
          <a:prstGeom prst="rect">
            <a:avLst/>
          </a:prstGeom>
        </p:spPr>
      </p:pic>
      <p:pic>
        <p:nvPicPr>
          <p:cNvPr id="21" name="Picture 9" descr="http://www.boilingspringsnc.net/vertical/Sites/%7B070B69A0-0FB4-48C9-903C-3846591F9553%7D/uploads/Transparency.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6392" y="1552256"/>
            <a:ext cx="2153072" cy="1967807"/>
          </a:xfrm>
          <a:prstGeom prst="rect">
            <a:avLst/>
          </a:prstGeom>
          <a:noFill/>
          <a:extLst>
            <a:ext uri="{909E8E84-426E-40DD-AFC4-6F175D3DCCD1}">
              <a14:hiddenFill xmlns:a14="http://schemas.microsoft.com/office/drawing/2010/main">
                <a:solidFill>
                  <a:srgbClr val="FFFFFF"/>
                </a:solidFill>
              </a14:hiddenFill>
            </a:ext>
          </a:extLst>
        </p:spPr>
      </p:pic>
      <p:sp>
        <p:nvSpPr>
          <p:cNvPr id="22" name="Oval 21"/>
          <p:cNvSpPr/>
          <p:nvPr/>
        </p:nvSpPr>
        <p:spPr bwMode="auto">
          <a:xfrm>
            <a:off x="488504" y="231743"/>
            <a:ext cx="318265" cy="352496"/>
          </a:xfrm>
          <a:prstGeom prst="ellipse">
            <a:avLst/>
          </a:prstGeom>
          <a:solidFill>
            <a:schemeClr val="tx1">
              <a:lumMod val="10000"/>
              <a:lumOff val="90000"/>
            </a:schemeClr>
          </a:solidFill>
          <a:ln w="6350">
            <a:solidFill>
              <a:srgbClr val="E4E7E7"/>
            </a:solidFill>
            <a:miter lim="800000"/>
            <a:headEnd/>
            <a:tailEnd/>
          </a:ln>
          <a:effectLst/>
        </p:spPr>
        <p:txBody>
          <a:bodyPr wrap="none" lIns="45720" rIns="45720" rtlCol="0" anchor="ctr"/>
          <a:lstStyle/>
          <a:p>
            <a:pPr algn="l" eaLnBrk="0" hangingPunct="0">
              <a:spcBef>
                <a:spcPts val="100"/>
              </a:spcBef>
              <a:spcAft>
                <a:spcPts val="100"/>
              </a:spcAft>
            </a:pPr>
            <a:r>
              <a:rPr lang="en-US" b="1" dirty="0" smtClean="0">
                <a:solidFill>
                  <a:schemeClr val="tx1"/>
                </a:solidFill>
                <a:latin typeface="+mj-lt"/>
              </a:rPr>
              <a:t>3</a:t>
            </a:r>
            <a:endParaRPr lang="nl-NL" b="1" dirty="0">
              <a:solidFill>
                <a:schemeClr val="tx1"/>
              </a:solidFill>
              <a:latin typeface="+mj-lt"/>
            </a:endParaRPr>
          </a:p>
        </p:txBody>
      </p:sp>
      <p:sp>
        <p:nvSpPr>
          <p:cNvPr id="24" name="Oval 23"/>
          <p:cNvSpPr/>
          <p:nvPr/>
        </p:nvSpPr>
        <p:spPr bwMode="auto">
          <a:xfrm>
            <a:off x="7739583" y="4149080"/>
            <a:ext cx="1728192" cy="1728192"/>
          </a:xfrm>
          <a:prstGeom prst="ellipse">
            <a:avLst/>
          </a:prstGeom>
          <a:solidFill>
            <a:schemeClr val="accent5">
              <a:lumMod val="60000"/>
              <a:lumOff val="40000"/>
            </a:schemeClr>
          </a:solidFill>
          <a:ln w="6350">
            <a:solidFill>
              <a:schemeClr val="tx1">
                <a:lumMod val="75000"/>
                <a:lumOff val="25000"/>
              </a:schemeClr>
            </a:solidFill>
            <a:miter lim="800000"/>
            <a:headEnd/>
            <a:tailEnd/>
          </a:ln>
          <a:effectLst/>
        </p:spPr>
        <p:txBody>
          <a:bodyPr wrap="none" lIns="45720" rIns="45720" rtlCol="0" anchor="ctr"/>
          <a:lstStyle/>
          <a:p>
            <a:pPr eaLnBrk="0" hangingPunct="0">
              <a:spcBef>
                <a:spcPts val="100"/>
              </a:spcBef>
              <a:spcAft>
                <a:spcPts val="100"/>
              </a:spcAft>
            </a:pPr>
            <a:r>
              <a:rPr lang="en-US" sz="1200" dirty="0" smtClean="0"/>
              <a:t>MARKET SCAN</a:t>
            </a:r>
          </a:p>
          <a:p>
            <a:pPr eaLnBrk="0" hangingPunct="0">
              <a:spcBef>
                <a:spcPts val="100"/>
              </a:spcBef>
              <a:spcAft>
                <a:spcPts val="100"/>
              </a:spcAft>
            </a:pPr>
            <a:r>
              <a:rPr lang="en-US" sz="1200" dirty="0" smtClean="0"/>
              <a:t>Complete</a:t>
            </a:r>
          </a:p>
          <a:p>
            <a:pPr eaLnBrk="0" hangingPunct="0">
              <a:spcBef>
                <a:spcPts val="100"/>
              </a:spcBef>
              <a:spcAft>
                <a:spcPts val="100"/>
              </a:spcAft>
            </a:pPr>
            <a:r>
              <a:rPr lang="en-US" sz="1200" dirty="0" smtClean="0">
                <a:solidFill>
                  <a:schemeClr val="tx1"/>
                </a:solidFill>
              </a:rPr>
              <a:t>Overview</a:t>
            </a:r>
          </a:p>
          <a:p>
            <a:pPr eaLnBrk="0" hangingPunct="0">
              <a:spcBef>
                <a:spcPts val="100"/>
              </a:spcBef>
              <a:spcAft>
                <a:spcPts val="100"/>
              </a:spcAft>
            </a:pPr>
            <a:endParaRPr lang="nl-NL" sz="1200" dirty="0">
              <a:solidFill>
                <a:schemeClr val="tx1"/>
              </a:solidFill>
            </a:endParaRPr>
          </a:p>
        </p:txBody>
      </p:sp>
      <p:sp>
        <p:nvSpPr>
          <p:cNvPr id="7" name="Rectangle 6"/>
          <p:cNvSpPr/>
          <p:nvPr/>
        </p:nvSpPr>
        <p:spPr bwMode="auto">
          <a:xfrm>
            <a:off x="299956" y="6038289"/>
            <a:ext cx="9261556" cy="703079"/>
          </a:xfrm>
          <a:prstGeom prst="rect">
            <a:avLst/>
          </a:prstGeom>
          <a:solidFill>
            <a:schemeClr val="accent5">
              <a:lumMod val="60000"/>
              <a:lumOff val="40000"/>
            </a:schemeClr>
          </a:solidFill>
          <a:ln w="6350">
            <a:solidFill>
              <a:srgbClr val="E4E7E7"/>
            </a:solidFill>
            <a:miter lim="800000"/>
            <a:headEnd/>
            <a:tailEnd/>
          </a:ln>
          <a:effectLst/>
        </p:spPr>
        <p:txBody>
          <a:bodyPr wrap="none" lIns="45720" rIns="45720" rtlCol="0" anchor="ctr"/>
          <a:lstStyle/>
          <a:p>
            <a:pPr marL="3175" lvl="1"/>
            <a:r>
              <a:rPr lang="en-US" sz="1400" dirty="0">
                <a:latin typeface="+mj-lt"/>
                <a:sym typeface="Wingdings" panose="05000000000000000000" pitchFamily="2" charset="2"/>
              </a:rPr>
              <a:t>First focus on the information that is publicly </a:t>
            </a:r>
            <a:r>
              <a:rPr lang="en-US" sz="1400" dirty="0" smtClean="0">
                <a:latin typeface="+mj-lt"/>
                <a:sym typeface="Wingdings" panose="05000000000000000000" pitchFamily="2" charset="2"/>
              </a:rPr>
              <a:t>available.  Start </a:t>
            </a:r>
            <a:r>
              <a:rPr lang="en-US" sz="1400" dirty="0">
                <a:latin typeface="+mj-lt"/>
                <a:sym typeface="Wingdings" panose="05000000000000000000" pitchFamily="2" charset="2"/>
              </a:rPr>
              <a:t>populating all the </a:t>
            </a:r>
            <a:r>
              <a:rPr lang="en-US" sz="1400" dirty="0" smtClean="0">
                <a:latin typeface="+mj-lt"/>
                <a:sym typeface="Wingdings" panose="05000000000000000000" pitchFamily="2" charset="2"/>
              </a:rPr>
              <a:t>different columns</a:t>
            </a:r>
            <a:r>
              <a:rPr lang="en-US" sz="1400" dirty="0">
                <a:latin typeface="+mj-lt"/>
                <a:sym typeface="Wingdings" panose="05000000000000000000" pitchFamily="2" charset="2"/>
              </a:rPr>
              <a:t>, if you get stuck move </a:t>
            </a:r>
            <a:r>
              <a:rPr lang="en-US" sz="1400" dirty="0" smtClean="0">
                <a:latin typeface="+mj-lt"/>
                <a:sym typeface="Wingdings" panose="05000000000000000000" pitchFamily="2" charset="2"/>
              </a:rPr>
              <a:t>on to </a:t>
            </a:r>
            <a:endParaRPr lang="en-US" sz="1400" dirty="0" smtClean="0">
              <a:latin typeface="+mj-lt"/>
              <a:sym typeface="Wingdings" panose="05000000000000000000" pitchFamily="2" charset="2"/>
            </a:endParaRPr>
          </a:p>
          <a:p>
            <a:pPr marL="3175" lvl="1"/>
            <a:r>
              <a:rPr lang="en-US" sz="1400" dirty="0" smtClean="0">
                <a:latin typeface="+mj-lt"/>
                <a:sym typeface="Wingdings" panose="05000000000000000000" pitchFamily="2" charset="2"/>
              </a:rPr>
              <a:t>the </a:t>
            </a:r>
            <a:r>
              <a:rPr lang="en-US" sz="1400" dirty="0">
                <a:latin typeface="+mj-lt"/>
                <a:sym typeface="Wingdings" panose="05000000000000000000" pitchFamily="2" charset="2"/>
              </a:rPr>
              <a:t>next company and revisit the columns with </a:t>
            </a:r>
            <a:r>
              <a:rPr lang="en-US" sz="1400" dirty="0" smtClean="0">
                <a:latin typeface="+mj-lt"/>
                <a:sym typeface="Wingdings" panose="05000000000000000000" pitchFamily="2" charset="2"/>
              </a:rPr>
              <a:t>missing </a:t>
            </a:r>
            <a:r>
              <a:rPr lang="en-US" sz="1400" dirty="0">
                <a:latin typeface="+mj-lt"/>
                <a:sym typeface="Wingdings" panose="05000000000000000000" pitchFamily="2" charset="2"/>
              </a:rPr>
              <a:t>information </a:t>
            </a:r>
            <a:r>
              <a:rPr lang="en-US" sz="1400" dirty="0" smtClean="0">
                <a:latin typeface="+mj-lt"/>
                <a:sym typeface="Wingdings" panose="05000000000000000000" pitchFamily="2" charset="2"/>
              </a:rPr>
              <a:t>later. Eventually, approach companies directly  </a:t>
            </a:r>
          </a:p>
          <a:p>
            <a:pPr marL="3175" lvl="1"/>
            <a:r>
              <a:rPr lang="en-US" sz="1400" dirty="0" smtClean="0">
                <a:latin typeface="+mj-lt"/>
                <a:sym typeface="Wingdings" panose="05000000000000000000" pitchFamily="2" charset="2"/>
              </a:rPr>
              <a:t>Survey/research purpose, NOT ENGAGING and “selling” your institution yet</a:t>
            </a:r>
            <a:endParaRPr lang="en-US" sz="1400" dirty="0">
              <a:latin typeface="+mj-lt"/>
              <a:sym typeface="Wingdings" panose="05000000000000000000" pitchFamily="2" charset="2"/>
            </a:endParaRPr>
          </a:p>
        </p:txBody>
      </p:sp>
      <p:sp>
        <p:nvSpPr>
          <p:cNvPr id="27" name="Right Arrow 26"/>
          <p:cNvSpPr/>
          <p:nvPr/>
        </p:nvSpPr>
        <p:spPr bwMode="auto">
          <a:xfrm>
            <a:off x="6602098" y="4891968"/>
            <a:ext cx="1303230" cy="553255"/>
          </a:xfrm>
          <a:prstGeom prst="rightArrow">
            <a:avLst/>
          </a:prstGeom>
          <a:solidFill>
            <a:schemeClr val="accent1"/>
          </a:solidFill>
          <a:ln w="6350">
            <a:solidFill>
              <a:schemeClr val="accent1"/>
            </a:solidFill>
            <a:miter lim="800000"/>
            <a:headEnd/>
            <a:tailEnd/>
          </a:ln>
          <a:effectLst/>
        </p:spPr>
        <p:txBody>
          <a:bodyPr wrap="none" lIns="45720" rIns="45720" rtlCol="0" anchor="ctr"/>
          <a:lstStyle/>
          <a:p>
            <a:pPr marL="108000" indent="-108000" algn="l" eaLnBrk="0" hangingPunct="0">
              <a:spcBef>
                <a:spcPts val="100"/>
              </a:spcBef>
              <a:spcAft>
                <a:spcPts val="100"/>
              </a:spcAft>
              <a:buFontTx/>
              <a:buChar char="•"/>
            </a:pPr>
            <a:endParaRPr lang="nl-NL" sz="1200" dirty="0">
              <a:solidFill>
                <a:schemeClr val="tx1"/>
              </a:solidFill>
            </a:endParaRPr>
          </a:p>
        </p:txBody>
      </p:sp>
      <p:pic>
        <p:nvPicPr>
          <p:cNvPr id="66572" name="Picture 12" descr="http://www.clker.com/cliparts/D/z/C/2/q/E/check-mark-md.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81392" y="5234055"/>
            <a:ext cx="489297" cy="433471"/>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p:cNvSpPr/>
          <p:nvPr/>
        </p:nvSpPr>
        <p:spPr bwMode="auto">
          <a:xfrm>
            <a:off x="4958590" y="4149080"/>
            <a:ext cx="1728192" cy="1728192"/>
          </a:xfrm>
          <a:prstGeom prst="ellipse">
            <a:avLst/>
          </a:prstGeom>
          <a:solidFill>
            <a:schemeClr val="tx1">
              <a:lumMod val="25000"/>
              <a:lumOff val="75000"/>
            </a:schemeClr>
          </a:solidFill>
          <a:ln w="6350">
            <a:solidFill>
              <a:schemeClr val="tx1">
                <a:lumMod val="75000"/>
                <a:lumOff val="25000"/>
              </a:schemeClr>
            </a:solidFill>
            <a:miter lim="800000"/>
            <a:headEnd/>
            <a:tailEnd/>
          </a:ln>
          <a:effectLst/>
        </p:spPr>
        <p:txBody>
          <a:bodyPr wrap="none" lIns="45720" rIns="45720" rtlCol="0" anchor="ctr"/>
          <a:lstStyle/>
          <a:p>
            <a:pPr eaLnBrk="0" hangingPunct="0">
              <a:spcBef>
                <a:spcPts val="100"/>
              </a:spcBef>
              <a:spcAft>
                <a:spcPts val="100"/>
              </a:spcAft>
            </a:pPr>
            <a:r>
              <a:rPr lang="en-US" sz="1200" dirty="0" smtClean="0"/>
              <a:t>Other</a:t>
            </a:r>
          </a:p>
          <a:p>
            <a:pPr eaLnBrk="0" hangingPunct="0">
              <a:spcBef>
                <a:spcPts val="100"/>
              </a:spcBef>
              <a:spcAft>
                <a:spcPts val="100"/>
              </a:spcAft>
            </a:pPr>
            <a:r>
              <a:rPr lang="en-US" sz="1200" dirty="0"/>
              <a:t>c</a:t>
            </a:r>
            <a:r>
              <a:rPr lang="en-US" sz="1200" dirty="0" smtClean="0"/>
              <a:t>ompanies including</a:t>
            </a:r>
          </a:p>
          <a:p>
            <a:pPr eaLnBrk="0" hangingPunct="0">
              <a:spcBef>
                <a:spcPts val="100"/>
              </a:spcBef>
              <a:spcAft>
                <a:spcPts val="100"/>
              </a:spcAft>
            </a:pPr>
            <a:r>
              <a:rPr lang="en-US" sz="1200" dirty="0"/>
              <a:t>t</a:t>
            </a:r>
            <a:r>
              <a:rPr lang="en-US" sz="1200" dirty="0" smtClean="0"/>
              <a:t>he local</a:t>
            </a:r>
          </a:p>
          <a:p>
            <a:pPr eaLnBrk="0" hangingPunct="0">
              <a:spcBef>
                <a:spcPts val="100"/>
              </a:spcBef>
              <a:spcAft>
                <a:spcPts val="100"/>
              </a:spcAft>
            </a:pPr>
            <a:r>
              <a:rPr lang="en-US" sz="1200" dirty="0"/>
              <a:t>c</a:t>
            </a:r>
            <a:r>
              <a:rPr lang="en-US" sz="1200" dirty="0" smtClean="0"/>
              <a:t>ompanies  </a:t>
            </a:r>
          </a:p>
          <a:p>
            <a:pPr eaLnBrk="0" hangingPunct="0">
              <a:spcBef>
                <a:spcPts val="100"/>
              </a:spcBef>
              <a:spcAft>
                <a:spcPts val="100"/>
              </a:spcAft>
            </a:pPr>
            <a:r>
              <a:rPr lang="en-US" sz="1200" dirty="0" smtClean="0"/>
              <a:t>vulnerable to </a:t>
            </a:r>
          </a:p>
          <a:p>
            <a:pPr eaLnBrk="0" hangingPunct="0">
              <a:spcBef>
                <a:spcPts val="100"/>
              </a:spcBef>
              <a:spcAft>
                <a:spcPts val="100"/>
              </a:spcAft>
            </a:pPr>
            <a:r>
              <a:rPr lang="en-US" sz="1200" dirty="0" smtClean="0"/>
              <a:t>water risks</a:t>
            </a:r>
            <a:endParaRPr lang="nl-NL" sz="1200" dirty="0">
              <a:solidFill>
                <a:schemeClr val="tx1"/>
              </a:solidFill>
            </a:endParaRPr>
          </a:p>
        </p:txBody>
      </p:sp>
      <p:sp>
        <p:nvSpPr>
          <p:cNvPr id="26" name="Right Arrow 25"/>
          <p:cNvSpPr/>
          <p:nvPr/>
        </p:nvSpPr>
        <p:spPr bwMode="auto">
          <a:xfrm>
            <a:off x="4308120" y="4891968"/>
            <a:ext cx="792088" cy="553255"/>
          </a:xfrm>
          <a:prstGeom prst="rightArrow">
            <a:avLst/>
          </a:prstGeom>
          <a:solidFill>
            <a:schemeClr val="accent1"/>
          </a:solidFill>
          <a:ln w="6350">
            <a:solidFill>
              <a:schemeClr val="accent1"/>
            </a:solidFill>
            <a:miter lim="800000"/>
            <a:headEnd/>
            <a:tailEnd/>
          </a:ln>
          <a:effectLst/>
        </p:spPr>
        <p:txBody>
          <a:bodyPr wrap="none" lIns="45720" rIns="45720" rtlCol="0" anchor="ctr"/>
          <a:lstStyle/>
          <a:p>
            <a:pPr marL="108000" indent="-108000" algn="l" eaLnBrk="0" hangingPunct="0">
              <a:spcBef>
                <a:spcPts val="100"/>
              </a:spcBef>
              <a:spcAft>
                <a:spcPts val="100"/>
              </a:spcAft>
              <a:buFontTx/>
              <a:buChar char="•"/>
            </a:pPr>
            <a:endParaRPr lang="nl-NL" sz="1200" dirty="0">
              <a:solidFill>
                <a:schemeClr val="tx1"/>
              </a:solidFill>
            </a:endParaRPr>
          </a:p>
        </p:txBody>
      </p:sp>
      <p:pic>
        <p:nvPicPr>
          <p:cNvPr id="31" name="Picture 26" descr="https://www.wristbandnation.com/sites/default/upload/artwork/medical/Clip-4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89538" y="5013176"/>
            <a:ext cx="319446" cy="319446"/>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bwMode="auto">
          <a:xfrm>
            <a:off x="2712408" y="4149080"/>
            <a:ext cx="1728192" cy="1728192"/>
          </a:xfrm>
          <a:prstGeom prst="ellipse">
            <a:avLst/>
          </a:prstGeom>
          <a:solidFill>
            <a:schemeClr val="tx1">
              <a:lumMod val="25000"/>
              <a:lumOff val="75000"/>
            </a:schemeClr>
          </a:solidFill>
          <a:ln w="6350">
            <a:solidFill>
              <a:schemeClr val="tx1">
                <a:lumMod val="75000"/>
                <a:lumOff val="25000"/>
              </a:schemeClr>
            </a:solidFill>
            <a:miter lim="800000"/>
            <a:headEnd/>
            <a:tailEnd/>
          </a:ln>
          <a:effectLst/>
        </p:spPr>
        <p:txBody>
          <a:bodyPr wrap="none" lIns="45720" rIns="45720" rtlCol="0" anchor="ctr"/>
          <a:lstStyle/>
          <a:p>
            <a:pPr eaLnBrk="0" hangingPunct="0">
              <a:spcBef>
                <a:spcPts val="100"/>
              </a:spcBef>
              <a:spcAft>
                <a:spcPts val="100"/>
              </a:spcAft>
            </a:pPr>
            <a:r>
              <a:rPr lang="en-US" sz="1200" dirty="0" smtClean="0">
                <a:solidFill>
                  <a:schemeClr val="tx1"/>
                </a:solidFill>
              </a:rPr>
              <a:t>Big companies</a:t>
            </a:r>
          </a:p>
          <a:p>
            <a:pPr eaLnBrk="0" hangingPunct="0">
              <a:spcBef>
                <a:spcPts val="100"/>
              </a:spcBef>
              <a:spcAft>
                <a:spcPts val="100"/>
              </a:spcAft>
            </a:pPr>
            <a:r>
              <a:rPr lang="en-US" sz="1200" dirty="0" smtClean="0">
                <a:solidFill>
                  <a:schemeClr val="tx1"/>
                </a:solidFill>
              </a:rPr>
              <a:t>within </a:t>
            </a:r>
            <a:r>
              <a:rPr lang="en-US" sz="1200" dirty="0" smtClean="0"/>
              <a:t>your</a:t>
            </a:r>
            <a:r>
              <a:rPr lang="en-US" sz="1200" dirty="0" smtClean="0">
                <a:solidFill>
                  <a:schemeClr val="tx1"/>
                </a:solidFill>
              </a:rPr>
              <a:t> country</a:t>
            </a:r>
          </a:p>
          <a:p>
            <a:pPr eaLnBrk="0" hangingPunct="0">
              <a:spcBef>
                <a:spcPts val="100"/>
              </a:spcBef>
              <a:spcAft>
                <a:spcPts val="100"/>
              </a:spcAft>
            </a:pPr>
            <a:r>
              <a:rPr lang="en-US" sz="1200" dirty="0"/>
              <a:t>o</a:t>
            </a:r>
            <a:r>
              <a:rPr lang="en-US" sz="1200" dirty="0" smtClean="0"/>
              <a:t>utside of</a:t>
            </a:r>
          </a:p>
          <a:p>
            <a:pPr eaLnBrk="0" hangingPunct="0">
              <a:spcBef>
                <a:spcPts val="100"/>
              </a:spcBef>
              <a:spcAft>
                <a:spcPts val="100"/>
              </a:spcAft>
            </a:pPr>
            <a:r>
              <a:rPr lang="en-US" sz="1200" dirty="0"/>
              <a:t>p</a:t>
            </a:r>
            <a:r>
              <a:rPr lang="en-US" sz="1200" dirty="0" smtClean="0">
                <a:solidFill>
                  <a:schemeClr val="tx1"/>
                </a:solidFill>
              </a:rPr>
              <a:t>rioritized</a:t>
            </a:r>
          </a:p>
          <a:p>
            <a:pPr eaLnBrk="0" hangingPunct="0">
              <a:spcBef>
                <a:spcPts val="100"/>
              </a:spcBef>
              <a:spcAft>
                <a:spcPts val="100"/>
              </a:spcAft>
            </a:pPr>
            <a:r>
              <a:rPr lang="en-US" sz="1200" dirty="0" smtClean="0"/>
              <a:t>sectors</a:t>
            </a:r>
            <a:endParaRPr lang="nl-NL" sz="1200" dirty="0">
              <a:solidFill>
                <a:schemeClr val="tx1"/>
              </a:solidFill>
            </a:endParaRPr>
          </a:p>
        </p:txBody>
      </p:sp>
      <p:sp>
        <p:nvSpPr>
          <p:cNvPr id="25" name="Right Arrow 24"/>
          <p:cNvSpPr/>
          <p:nvPr/>
        </p:nvSpPr>
        <p:spPr bwMode="auto">
          <a:xfrm>
            <a:off x="2029730" y="4891969"/>
            <a:ext cx="792088" cy="553255"/>
          </a:xfrm>
          <a:prstGeom prst="rightArrow">
            <a:avLst/>
          </a:prstGeom>
          <a:solidFill>
            <a:schemeClr val="accent1"/>
          </a:solidFill>
          <a:ln w="6350">
            <a:solidFill>
              <a:schemeClr val="accent1"/>
            </a:solidFill>
            <a:miter lim="800000"/>
            <a:headEnd/>
            <a:tailEnd/>
          </a:ln>
          <a:effectLst/>
        </p:spPr>
        <p:txBody>
          <a:bodyPr wrap="none" lIns="45720" rIns="45720" rtlCol="0" anchor="ctr"/>
          <a:lstStyle/>
          <a:p>
            <a:pPr marL="108000" indent="-108000" algn="l" eaLnBrk="0" hangingPunct="0">
              <a:spcBef>
                <a:spcPts val="100"/>
              </a:spcBef>
              <a:spcAft>
                <a:spcPts val="100"/>
              </a:spcAft>
              <a:buFontTx/>
              <a:buChar char="•"/>
            </a:pPr>
            <a:endParaRPr lang="nl-NL" sz="1200" dirty="0">
              <a:solidFill>
                <a:schemeClr val="tx1"/>
              </a:solidFill>
            </a:endParaRPr>
          </a:p>
        </p:txBody>
      </p:sp>
      <p:pic>
        <p:nvPicPr>
          <p:cNvPr id="30" name="Picture 26" descr="https://www.wristbandnation.com/sites/default/upload/artwork/medical/Clip-4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8352" y="5013176"/>
            <a:ext cx="319446" cy="319446"/>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bwMode="auto">
          <a:xfrm>
            <a:off x="410947" y="4149080"/>
            <a:ext cx="1728192" cy="1728192"/>
          </a:xfrm>
          <a:prstGeom prst="ellipse">
            <a:avLst/>
          </a:prstGeom>
          <a:solidFill>
            <a:schemeClr val="tx1">
              <a:lumMod val="25000"/>
              <a:lumOff val="75000"/>
            </a:schemeClr>
          </a:solidFill>
          <a:ln w="6350">
            <a:solidFill>
              <a:schemeClr val="tx1">
                <a:lumMod val="75000"/>
                <a:lumOff val="25000"/>
              </a:schemeClr>
            </a:solidFill>
            <a:miter lim="800000"/>
            <a:headEnd/>
            <a:tailEnd/>
          </a:ln>
          <a:effectLst/>
        </p:spPr>
        <p:txBody>
          <a:bodyPr wrap="none" lIns="45720" rIns="45720" rtlCol="0" anchor="ctr"/>
          <a:lstStyle/>
          <a:p>
            <a:pPr eaLnBrk="0" hangingPunct="0">
              <a:spcBef>
                <a:spcPts val="100"/>
              </a:spcBef>
              <a:spcAft>
                <a:spcPts val="100"/>
              </a:spcAft>
            </a:pPr>
            <a:r>
              <a:rPr lang="en-US" sz="1200" dirty="0" smtClean="0">
                <a:solidFill>
                  <a:schemeClr val="tx1"/>
                </a:solidFill>
              </a:rPr>
              <a:t>Companies within</a:t>
            </a:r>
          </a:p>
          <a:p>
            <a:pPr eaLnBrk="0" hangingPunct="0">
              <a:spcBef>
                <a:spcPts val="100"/>
              </a:spcBef>
              <a:spcAft>
                <a:spcPts val="100"/>
              </a:spcAft>
            </a:pPr>
            <a:r>
              <a:rPr lang="en-US" sz="1200" dirty="0"/>
              <a:t>p</a:t>
            </a:r>
            <a:r>
              <a:rPr lang="en-US" sz="1200" dirty="0" smtClean="0"/>
              <a:t>rioritized sectors: </a:t>
            </a:r>
          </a:p>
          <a:p>
            <a:pPr marL="171450" indent="-171450" algn="l" eaLnBrk="0" hangingPunct="0">
              <a:spcBef>
                <a:spcPts val="100"/>
              </a:spcBef>
              <a:spcAft>
                <a:spcPts val="100"/>
              </a:spcAft>
              <a:buFont typeface="Arial" panose="020B0604020202020204" pitchFamily="34" charset="0"/>
              <a:buChar char="•"/>
            </a:pPr>
            <a:r>
              <a:rPr lang="en-US" sz="1200" dirty="0" smtClean="0">
                <a:solidFill>
                  <a:schemeClr val="tx1"/>
                </a:solidFill>
              </a:rPr>
              <a:t>Agriculture</a:t>
            </a:r>
          </a:p>
          <a:p>
            <a:pPr marL="171450" indent="-171450" algn="l" eaLnBrk="0" hangingPunct="0">
              <a:spcBef>
                <a:spcPts val="100"/>
              </a:spcBef>
              <a:spcAft>
                <a:spcPts val="100"/>
              </a:spcAft>
              <a:buFont typeface="Arial" panose="020B0604020202020204" pitchFamily="34" charset="0"/>
              <a:buChar char="•"/>
            </a:pPr>
            <a:r>
              <a:rPr lang="en-US" sz="1200" dirty="0" smtClean="0"/>
              <a:t>Mining</a:t>
            </a:r>
          </a:p>
          <a:p>
            <a:pPr marL="171450" indent="-171450" algn="l" eaLnBrk="0" hangingPunct="0">
              <a:spcBef>
                <a:spcPts val="100"/>
              </a:spcBef>
              <a:spcAft>
                <a:spcPts val="100"/>
              </a:spcAft>
              <a:buFont typeface="Arial" panose="020B0604020202020204" pitchFamily="34" charset="0"/>
              <a:buChar char="•"/>
            </a:pPr>
            <a:r>
              <a:rPr lang="en-US" sz="1200" dirty="0" smtClean="0">
                <a:solidFill>
                  <a:schemeClr val="tx1"/>
                </a:solidFill>
              </a:rPr>
              <a:t>Beverages </a:t>
            </a:r>
            <a:endParaRPr lang="nl-NL" sz="1200" dirty="0">
              <a:solidFill>
                <a:schemeClr val="tx1"/>
              </a:solidFill>
            </a:endParaRPr>
          </a:p>
        </p:txBody>
      </p:sp>
    </p:spTree>
    <p:extLst>
      <p:ext uri="{BB962C8B-B14F-4D97-AF65-F5344CB8AC3E}">
        <p14:creationId xmlns:p14="http://schemas.microsoft.com/office/powerpoint/2010/main" val="812060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1" name="Rectangle 276" hidden="1"/>
          <p:cNvGraphicFramePr>
            <a:graphicFrameLocks/>
          </p:cNvGraphicFramePr>
          <p:nvPr>
            <p:custDataLst>
              <p:tags r:id="rId2"/>
            </p:custDataLst>
            <p:extLst/>
          </p:nvPr>
        </p:nvGraphicFramePr>
        <p:xfrm>
          <a:off x="0" y="0"/>
          <a:ext cx="171979" cy="158750"/>
        </p:xfrm>
        <a:graphic>
          <a:graphicData uri="http://schemas.openxmlformats.org/presentationml/2006/ole">
            <mc:AlternateContent xmlns:mc="http://schemas.openxmlformats.org/markup-compatibility/2006">
              <mc:Choice xmlns:v="urn:schemas-microsoft-com:vml" Requires="v">
                <p:oleObj spid="_x0000_s67772" name="think-cell Slide" r:id="rId6" imgW="0" imgH="0" progId="TCLayout.ActiveDocument.1">
                  <p:embed/>
                </p:oleObj>
              </mc:Choice>
              <mc:Fallback>
                <p:oleObj name="think-cell Slide" r:id="rId6"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71979"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AcnActionTitle_ID_78"/>
          <p:cNvSpPr txBox="1">
            <a:spLocks/>
          </p:cNvSpPr>
          <p:nvPr>
            <p:custDataLst>
              <p:tags r:id="rId3"/>
            </p:custDataLst>
          </p:nvPr>
        </p:nvSpPr>
        <p:spPr bwMode="gray">
          <a:xfrm>
            <a:off x="488504" y="116632"/>
            <a:ext cx="8889604"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72000" rIns="91440" bIns="45720" numCol="1" anchor="t" anchorCtr="0" compatLnSpc="1">
            <a:prstTxWarp prst="textNoShape">
              <a:avLst/>
            </a:prstTxWarp>
            <a:noAutofit/>
          </a:bodyPr>
          <a:lstStyle>
            <a:lvl1pPr algn="l" rtl="0" eaLnBrk="1" fontAlgn="base" hangingPunct="1">
              <a:lnSpc>
                <a:spcPct val="100000"/>
              </a:lnSpc>
              <a:spcBef>
                <a:spcPct val="0"/>
              </a:spcBef>
              <a:spcAft>
                <a:spcPct val="0"/>
              </a:spcAft>
              <a:defRPr kumimoji="1" sz="2800" b="0">
                <a:solidFill>
                  <a:schemeClr val="tx1"/>
                </a:solidFill>
                <a:latin typeface="Calibri"/>
                <a:ea typeface="ＭＳ Ｐゴシック" charset="0"/>
                <a:cs typeface="ＭＳ Ｐゴシック" charset="0"/>
              </a:defRPr>
            </a:lvl1pPr>
            <a:lvl2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2pPr>
            <a:lvl3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3pPr>
            <a:lvl4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4pPr>
            <a:lvl5pPr algn="l" rtl="0" eaLnBrk="1" fontAlgn="base" hangingPunct="1">
              <a:spcBef>
                <a:spcPct val="0"/>
              </a:spcBef>
              <a:spcAft>
                <a:spcPct val="0"/>
              </a:spcAft>
              <a:defRPr kumimoji="1" sz="2800" b="1">
                <a:solidFill>
                  <a:srgbClr val="082957"/>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kumimoji="1" sz="2800" b="1">
                <a:solidFill>
                  <a:srgbClr val="FFFFFF"/>
                </a:solidFill>
                <a:latin typeface="Arial" charset="0"/>
                <a:ea typeface="ＭＳ Ｐゴシック" charset="0"/>
              </a:defRPr>
            </a:lvl6pPr>
            <a:lvl7pPr marL="914400" algn="l" rtl="0" eaLnBrk="1" fontAlgn="base" hangingPunct="1">
              <a:spcBef>
                <a:spcPct val="0"/>
              </a:spcBef>
              <a:spcAft>
                <a:spcPct val="0"/>
              </a:spcAft>
              <a:defRPr kumimoji="1" sz="2800" b="1">
                <a:solidFill>
                  <a:srgbClr val="FFFFFF"/>
                </a:solidFill>
                <a:latin typeface="Arial" charset="0"/>
                <a:ea typeface="ＭＳ Ｐゴシック" charset="0"/>
              </a:defRPr>
            </a:lvl7pPr>
            <a:lvl8pPr marL="1371600" algn="l" rtl="0" eaLnBrk="1" fontAlgn="base" hangingPunct="1">
              <a:spcBef>
                <a:spcPct val="0"/>
              </a:spcBef>
              <a:spcAft>
                <a:spcPct val="0"/>
              </a:spcAft>
              <a:defRPr kumimoji="1" sz="2800" b="1">
                <a:solidFill>
                  <a:srgbClr val="FFFFFF"/>
                </a:solidFill>
                <a:latin typeface="Arial" charset="0"/>
                <a:ea typeface="ＭＳ Ｐゴシック" charset="0"/>
              </a:defRPr>
            </a:lvl8pPr>
            <a:lvl9pPr marL="1828800" algn="l" rtl="0" eaLnBrk="1" fontAlgn="base" hangingPunct="1">
              <a:spcBef>
                <a:spcPct val="0"/>
              </a:spcBef>
              <a:spcAft>
                <a:spcPct val="0"/>
              </a:spcAft>
              <a:defRPr kumimoji="1" sz="2800" b="1">
                <a:solidFill>
                  <a:srgbClr val="FFFFFF"/>
                </a:solidFill>
                <a:latin typeface="Arial" charset="0"/>
                <a:ea typeface="ＭＳ Ｐゴシック" charset="0"/>
              </a:defRPr>
            </a:lvl9pPr>
          </a:lstStyle>
          <a:p>
            <a:pPr>
              <a:buClrTx/>
            </a:pPr>
            <a:r>
              <a:rPr lang="en-GB" altLang="en-US" b="1" kern="0" dirty="0" smtClean="0">
                <a:solidFill>
                  <a:srgbClr val="2260A8"/>
                </a:solidFill>
              </a:rPr>
              <a:t>      Select Companies</a:t>
            </a:r>
            <a:endParaRPr lang="en-GB" altLang="en-US" b="1" kern="0" dirty="0">
              <a:solidFill>
                <a:srgbClr val="2260A8"/>
              </a:solidFill>
            </a:endParaRPr>
          </a:p>
        </p:txBody>
      </p:sp>
      <p:sp>
        <p:nvSpPr>
          <p:cNvPr id="6" name="TextBox 5"/>
          <p:cNvSpPr txBox="1"/>
          <p:nvPr/>
        </p:nvSpPr>
        <p:spPr>
          <a:xfrm>
            <a:off x="299956" y="1412776"/>
            <a:ext cx="4725052" cy="5478423"/>
          </a:xfrm>
          <a:prstGeom prst="rect">
            <a:avLst/>
          </a:prstGeom>
          <a:noFill/>
        </p:spPr>
        <p:txBody>
          <a:bodyPr wrap="square" rtlCol="0">
            <a:spAutoFit/>
          </a:bodyPr>
          <a:lstStyle/>
          <a:p>
            <a:pPr lvl="0" algn="l">
              <a:spcBef>
                <a:spcPts val="0"/>
              </a:spcBef>
              <a:buClr>
                <a:srgbClr val="444D54"/>
              </a:buClr>
            </a:pPr>
            <a:r>
              <a:rPr lang="en-GB" altLang="en-US" sz="1400" b="1" dirty="0" smtClean="0">
                <a:solidFill>
                  <a:schemeClr val="accent1"/>
                </a:solidFill>
                <a:latin typeface="Calibri"/>
                <a:sym typeface="Wingdings" panose="05000000000000000000" pitchFamily="2" charset="2"/>
              </a:rPr>
              <a:t>TOP 10 COMPANIES SELECTION</a:t>
            </a:r>
            <a:endParaRPr lang="en-GB" altLang="en-US" sz="1400" b="1" dirty="0">
              <a:solidFill>
                <a:schemeClr val="accent1"/>
              </a:solidFill>
              <a:latin typeface="Calibri"/>
              <a:sym typeface="Wingdings" panose="05000000000000000000" pitchFamily="2" charset="2"/>
            </a:endParaRPr>
          </a:p>
          <a:p>
            <a:pPr lvl="0" algn="just">
              <a:buClr>
                <a:srgbClr val="444D54"/>
              </a:buClr>
            </a:pPr>
            <a:r>
              <a:rPr lang="en-US" sz="1400" dirty="0">
                <a:solidFill>
                  <a:srgbClr val="021631"/>
                </a:solidFill>
                <a:latin typeface="Calibri"/>
              </a:rPr>
              <a:t>After the Market Scan has been </a:t>
            </a:r>
            <a:r>
              <a:rPr lang="en-US" sz="1400" dirty="0" smtClean="0">
                <a:solidFill>
                  <a:srgbClr val="021631"/>
                </a:solidFill>
                <a:latin typeface="Calibri"/>
              </a:rPr>
              <a:t>finalized, consultant </a:t>
            </a:r>
            <a:r>
              <a:rPr lang="en-US" sz="1400" dirty="0">
                <a:solidFill>
                  <a:srgbClr val="021631"/>
                </a:solidFill>
                <a:latin typeface="Calibri"/>
              </a:rPr>
              <a:t>will select 10 </a:t>
            </a:r>
            <a:r>
              <a:rPr lang="en-US" sz="1400" dirty="0" smtClean="0">
                <a:solidFill>
                  <a:srgbClr val="021631"/>
                </a:solidFill>
                <a:latin typeface="Calibri"/>
              </a:rPr>
              <a:t>most suitable companies for further engagement. </a:t>
            </a:r>
          </a:p>
          <a:p>
            <a:pPr lvl="1" algn="just">
              <a:buClr>
                <a:srgbClr val="444D54"/>
              </a:buClr>
            </a:pPr>
            <a:r>
              <a:rPr lang="en-US" sz="1400" u="sng" dirty="0" smtClean="0">
                <a:solidFill>
                  <a:srgbClr val="021631"/>
                </a:solidFill>
                <a:latin typeface="Calibri"/>
              </a:rPr>
              <a:t>CRITERIA</a:t>
            </a:r>
          </a:p>
          <a:p>
            <a:pPr marL="450850" lvl="0" indent="165100" algn="just">
              <a:buClr>
                <a:srgbClr val="444D54"/>
              </a:buClr>
              <a:buFont typeface="Arial" panose="020B0604020202020204" pitchFamily="34" charset="0"/>
              <a:buChar char="•"/>
            </a:pPr>
            <a:r>
              <a:rPr lang="en-US" sz="1400" dirty="0">
                <a:solidFill>
                  <a:srgbClr val="021631"/>
                </a:solidFill>
                <a:latin typeface="Calibri"/>
              </a:rPr>
              <a:t>H</a:t>
            </a:r>
            <a:r>
              <a:rPr lang="en-US" sz="1400" dirty="0" smtClean="0">
                <a:solidFill>
                  <a:srgbClr val="021631"/>
                </a:solidFill>
                <a:latin typeface="Calibri"/>
              </a:rPr>
              <a:t>igh </a:t>
            </a:r>
            <a:r>
              <a:rPr lang="en-US" sz="1400" dirty="0">
                <a:solidFill>
                  <a:srgbClr val="021631"/>
                </a:solidFill>
                <a:latin typeface="Calibri"/>
              </a:rPr>
              <a:t>water </a:t>
            </a:r>
            <a:r>
              <a:rPr lang="en-US" sz="1400" dirty="0" smtClean="0">
                <a:solidFill>
                  <a:srgbClr val="021631"/>
                </a:solidFill>
                <a:latin typeface="Calibri"/>
              </a:rPr>
              <a:t>use &amp; water related risks</a:t>
            </a:r>
          </a:p>
          <a:p>
            <a:pPr marL="450850" lvl="0" indent="165100" algn="just">
              <a:buClr>
                <a:srgbClr val="444D54"/>
              </a:buClr>
              <a:buFont typeface="Arial" panose="020B0604020202020204" pitchFamily="34" charset="0"/>
              <a:buChar char="•"/>
            </a:pPr>
            <a:r>
              <a:rPr lang="en-US" sz="1400" dirty="0" smtClean="0">
                <a:solidFill>
                  <a:srgbClr val="021631"/>
                </a:solidFill>
                <a:latin typeface="Calibri"/>
              </a:rPr>
              <a:t>At least medium Sustainability Involvement </a:t>
            </a:r>
          </a:p>
          <a:p>
            <a:pPr marL="450850" lvl="0" indent="165100" algn="just">
              <a:buClr>
                <a:srgbClr val="444D54"/>
              </a:buClr>
              <a:buFont typeface="Arial" panose="020B0604020202020204" pitchFamily="34" charset="0"/>
              <a:buChar char="•"/>
            </a:pPr>
            <a:r>
              <a:rPr lang="en-US" sz="1400" dirty="0" smtClean="0">
                <a:solidFill>
                  <a:srgbClr val="021631"/>
                </a:solidFill>
                <a:latin typeface="Calibri"/>
              </a:rPr>
              <a:t>Water Stewardship/operations improvement a part of     their strategy</a:t>
            </a:r>
          </a:p>
          <a:p>
            <a:pPr marL="450850" lvl="0" indent="165100" algn="just">
              <a:buClr>
                <a:srgbClr val="444D54"/>
              </a:buClr>
              <a:buFont typeface="Arial" panose="020B0604020202020204" pitchFamily="34" charset="0"/>
              <a:buChar char="•"/>
            </a:pPr>
            <a:r>
              <a:rPr lang="en-US" sz="1400" dirty="0" smtClean="0">
                <a:solidFill>
                  <a:srgbClr val="021631"/>
                </a:solidFill>
                <a:latin typeface="Calibri"/>
              </a:rPr>
              <a:t>Water basin shared with more stakeholders</a:t>
            </a:r>
          </a:p>
          <a:p>
            <a:pPr marL="450850" lvl="0" indent="165100" algn="just">
              <a:buClr>
                <a:srgbClr val="444D54"/>
              </a:buClr>
              <a:buFont typeface="Arial" panose="020B0604020202020204" pitchFamily="34" charset="0"/>
              <a:buChar char="•"/>
            </a:pPr>
            <a:r>
              <a:rPr lang="en-US" sz="1400" dirty="0" smtClean="0">
                <a:solidFill>
                  <a:srgbClr val="021631"/>
                </a:solidFill>
                <a:latin typeface="Calibri"/>
              </a:rPr>
              <a:t>Indication of potential interest in Water Stewardship</a:t>
            </a:r>
          </a:p>
          <a:p>
            <a:pPr marL="450850" lvl="0" indent="165100" algn="just">
              <a:buClr>
                <a:srgbClr val="444D54"/>
              </a:buClr>
              <a:buFont typeface="Arial" panose="020B0604020202020204" pitchFamily="34" charset="0"/>
              <a:buChar char="•"/>
            </a:pPr>
            <a:r>
              <a:rPr lang="en-US" sz="1400" dirty="0" smtClean="0">
                <a:solidFill>
                  <a:srgbClr val="021631"/>
                </a:solidFill>
                <a:latin typeface="Calibri"/>
              </a:rPr>
              <a:t>Clear business case</a:t>
            </a:r>
          </a:p>
          <a:p>
            <a:pPr marL="450850" lvl="0" algn="just">
              <a:buClr>
                <a:srgbClr val="444D54"/>
              </a:buClr>
            </a:pPr>
            <a:endParaRPr lang="en-US" sz="1400" dirty="0" smtClean="0">
              <a:solidFill>
                <a:srgbClr val="021631"/>
              </a:solidFill>
              <a:latin typeface="Calibri"/>
            </a:endParaRPr>
          </a:p>
          <a:p>
            <a:pPr lvl="0">
              <a:buClr>
                <a:srgbClr val="444D54"/>
              </a:buClr>
            </a:pPr>
            <a:r>
              <a:rPr lang="en-US" sz="1400" i="1" dirty="0" smtClean="0">
                <a:solidFill>
                  <a:schemeClr val="tx1">
                    <a:lumMod val="50000"/>
                    <a:lumOff val="50000"/>
                  </a:schemeClr>
                </a:solidFill>
                <a:latin typeface="Calibri"/>
              </a:rPr>
              <a:t>Known &amp; New potential companies should be considered</a:t>
            </a:r>
          </a:p>
          <a:p>
            <a:pPr lvl="0" algn="just">
              <a:buClr>
                <a:srgbClr val="444D54"/>
              </a:buClr>
            </a:pPr>
            <a:endParaRPr lang="en-US" sz="1400" dirty="0">
              <a:solidFill>
                <a:srgbClr val="021631"/>
              </a:solidFill>
              <a:latin typeface="Calibri"/>
            </a:endParaRPr>
          </a:p>
          <a:p>
            <a:pPr algn="l">
              <a:spcBef>
                <a:spcPts val="0"/>
              </a:spcBef>
              <a:buClr>
                <a:srgbClr val="444D54"/>
              </a:buClr>
            </a:pPr>
            <a:r>
              <a:rPr lang="en-US" sz="1400" b="1" dirty="0" smtClean="0">
                <a:solidFill>
                  <a:schemeClr val="accent1"/>
                </a:solidFill>
                <a:latin typeface="Calibri"/>
              </a:rPr>
              <a:t>AGREE SELECTED COMPANIES</a:t>
            </a:r>
            <a:endParaRPr lang="en-US" sz="1400" b="1" dirty="0">
              <a:solidFill>
                <a:schemeClr val="accent1"/>
              </a:solidFill>
              <a:latin typeface="Calibri"/>
            </a:endParaRPr>
          </a:p>
          <a:p>
            <a:pPr lvl="0" algn="just">
              <a:buClr>
                <a:srgbClr val="444D54"/>
              </a:buClr>
            </a:pPr>
            <a:r>
              <a:rPr lang="en-US" sz="1400" dirty="0" smtClean="0">
                <a:solidFill>
                  <a:srgbClr val="021631"/>
                </a:solidFill>
                <a:latin typeface="Calibri"/>
              </a:rPr>
              <a:t>Consultant will report </a:t>
            </a:r>
            <a:r>
              <a:rPr lang="en-US" sz="1400" dirty="0">
                <a:solidFill>
                  <a:srgbClr val="021631"/>
                </a:solidFill>
                <a:latin typeface="Calibri"/>
              </a:rPr>
              <a:t>and discuss those </a:t>
            </a:r>
            <a:r>
              <a:rPr lang="en-US" sz="1400" dirty="0" smtClean="0">
                <a:solidFill>
                  <a:srgbClr val="021631"/>
                </a:solidFill>
                <a:latin typeface="Calibri"/>
              </a:rPr>
              <a:t>selected companies with you. Once agreed, consultant </a:t>
            </a:r>
            <a:r>
              <a:rPr lang="en-US" sz="1400" dirty="0">
                <a:solidFill>
                  <a:srgbClr val="021631"/>
                </a:solidFill>
                <a:latin typeface="Calibri"/>
              </a:rPr>
              <a:t>will then prepare more detailed overviews </a:t>
            </a:r>
            <a:r>
              <a:rPr lang="en-US" sz="1400" dirty="0" smtClean="0">
                <a:solidFill>
                  <a:srgbClr val="021631"/>
                </a:solidFill>
                <a:latin typeface="Calibri"/>
              </a:rPr>
              <a:t> </a:t>
            </a:r>
            <a:r>
              <a:rPr lang="en-US" sz="1400" dirty="0" smtClean="0">
                <a:solidFill>
                  <a:srgbClr val="021631"/>
                </a:solidFill>
                <a:latin typeface="Calibri"/>
                <a:sym typeface="Wingdings" panose="05000000000000000000" pitchFamily="2" charset="2"/>
              </a:rPr>
              <a:t> 1 pagers</a:t>
            </a:r>
          </a:p>
          <a:p>
            <a:pPr lvl="0" algn="just">
              <a:buClr>
                <a:srgbClr val="444D54"/>
              </a:buClr>
            </a:pPr>
            <a:endParaRPr lang="en-US" sz="1400" dirty="0" smtClean="0">
              <a:solidFill>
                <a:srgbClr val="021631"/>
              </a:solidFill>
              <a:latin typeface="Calibri"/>
              <a:sym typeface="Wingdings" panose="05000000000000000000" pitchFamily="2" charset="2"/>
            </a:endParaRPr>
          </a:p>
          <a:p>
            <a:pPr lvl="0" algn="just">
              <a:buClr>
                <a:srgbClr val="444D54"/>
              </a:buClr>
            </a:pPr>
            <a:r>
              <a:rPr lang="en-US" sz="1400" b="1" dirty="0">
                <a:solidFill>
                  <a:schemeClr val="accent1"/>
                </a:solidFill>
                <a:latin typeface="Calibri"/>
                <a:sym typeface="Wingdings" panose="05000000000000000000" pitchFamily="2" charset="2"/>
              </a:rPr>
              <a:t>1 </a:t>
            </a:r>
            <a:r>
              <a:rPr lang="en-US" sz="1400" b="1" dirty="0" smtClean="0">
                <a:solidFill>
                  <a:schemeClr val="accent1"/>
                </a:solidFill>
                <a:latin typeface="Calibri"/>
                <a:sym typeface="Wingdings" panose="05000000000000000000" pitchFamily="2" charset="2"/>
              </a:rPr>
              <a:t>PAGER</a:t>
            </a:r>
            <a:endParaRPr lang="en-US" sz="1400" b="1" dirty="0">
              <a:solidFill>
                <a:schemeClr val="accent1"/>
              </a:solidFill>
              <a:latin typeface="Calibri"/>
              <a:sym typeface="Wingdings" panose="05000000000000000000" pitchFamily="2" charset="2"/>
            </a:endParaRPr>
          </a:p>
          <a:p>
            <a:pPr lvl="0" algn="just">
              <a:buClr>
                <a:srgbClr val="444D54"/>
              </a:buClr>
            </a:pPr>
            <a:r>
              <a:rPr lang="en-US" sz="1400" dirty="0" smtClean="0">
                <a:solidFill>
                  <a:srgbClr val="021631"/>
                </a:solidFill>
                <a:latin typeface="Calibri"/>
                <a:sym typeface="Wingdings" panose="05000000000000000000" pitchFamily="2" charset="2"/>
              </a:rPr>
              <a:t>1 pagers will be use as a preparation for the meeting with the company. It includes overview of business, strategy highlights, risks and issues, engagements and list of potentially relevant people. </a:t>
            </a:r>
            <a:endParaRPr lang="en-US" sz="1400" dirty="0">
              <a:solidFill>
                <a:srgbClr val="021631"/>
              </a:solidFill>
              <a:latin typeface="Calibri"/>
            </a:endParaRPr>
          </a:p>
          <a:p>
            <a:pPr lvl="0" algn="l">
              <a:spcBef>
                <a:spcPts val="0"/>
              </a:spcBef>
              <a:buClr>
                <a:srgbClr val="444D54"/>
              </a:buClr>
            </a:pPr>
            <a:endParaRPr lang="en-GB" altLang="en-US" sz="1400" dirty="0">
              <a:solidFill>
                <a:srgbClr val="021631"/>
              </a:solidFill>
              <a:latin typeface="Calibri"/>
              <a:sym typeface="Wingdings" panose="05000000000000000000" pitchFamily="2" charset="2"/>
            </a:endParaRPr>
          </a:p>
        </p:txBody>
      </p:sp>
      <p:sp>
        <p:nvSpPr>
          <p:cNvPr id="10" name="Oval 9"/>
          <p:cNvSpPr/>
          <p:nvPr/>
        </p:nvSpPr>
        <p:spPr bwMode="auto">
          <a:xfrm>
            <a:off x="488504" y="231743"/>
            <a:ext cx="318265" cy="352496"/>
          </a:xfrm>
          <a:prstGeom prst="ellipse">
            <a:avLst/>
          </a:prstGeom>
          <a:solidFill>
            <a:schemeClr val="tx1">
              <a:lumMod val="10000"/>
              <a:lumOff val="90000"/>
            </a:schemeClr>
          </a:solidFill>
          <a:ln w="6350">
            <a:solidFill>
              <a:srgbClr val="E4E7E7"/>
            </a:solidFill>
            <a:miter lim="800000"/>
            <a:headEnd/>
            <a:tailEnd/>
          </a:ln>
          <a:effectLst/>
        </p:spPr>
        <p:txBody>
          <a:bodyPr wrap="none" lIns="45720" rIns="45720" rtlCol="0" anchor="ctr"/>
          <a:lstStyle/>
          <a:p>
            <a:pPr algn="l" eaLnBrk="0" hangingPunct="0">
              <a:spcBef>
                <a:spcPts val="100"/>
              </a:spcBef>
              <a:spcAft>
                <a:spcPts val="100"/>
              </a:spcAft>
            </a:pPr>
            <a:r>
              <a:rPr lang="en-US" b="1" dirty="0" smtClean="0">
                <a:solidFill>
                  <a:schemeClr val="tx1"/>
                </a:solidFill>
                <a:latin typeface="+mj-lt"/>
              </a:rPr>
              <a:t>4</a:t>
            </a:r>
            <a:endParaRPr lang="nl-NL" b="1" dirty="0">
              <a:solidFill>
                <a:schemeClr val="tx1"/>
              </a:solidFill>
              <a:latin typeface="+mj-lt"/>
            </a:endParaRPr>
          </a:p>
        </p:txBody>
      </p:sp>
      <p:pic>
        <p:nvPicPr>
          <p:cNvPr id="11" name="Picture 10"/>
          <p:cNvPicPr>
            <a:picLocks noChangeAspect="1"/>
          </p:cNvPicPr>
          <p:nvPr/>
        </p:nvPicPr>
        <p:blipFill>
          <a:blip r:embed="rId7"/>
          <a:stretch>
            <a:fillRect/>
          </a:stretch>
        </p:blipFill>
        <p:spPr>
          <a:xfrm>
            <a:off x="5961112" y="308931"/>
            <a:ext cx="2062667" cy="625051"/>
          </a:xfrm>
          <a:prstGeom prst="rect">
            <a:avLst/>
          </a:prstGeom>
        </p:spPr>
      </p:pic>
      <p:pic>
        <p:nvPicPr>
          <p:cNvPr id="12" name="Picture 11"/>
          <p:cNvPicPr>
            <a:picLocks noChangeAspect="1"/>
          </p:cNvPicPr>
          <p:nvPr/>
        </p:nvPicPr>
        <p:blipFill>
          <a:blip r:embed="rId8"/>
          <a:stretch>
            <a:fillRect/>
          </a:stretch>
        </p:blipFill>
        <p:spPr>
          <a:xfrm>
            <a:off x="5245924" y="1695514"/>
            <a:ext cx="4315588" cy="3029630"/>
          </a:xfrm>
          <a:prstGeom prst="rect">
            <a:avLst/>
          </a:prstGeom>
        </p:spPr>
      </p:pic>
      <p:sp>
        <p:nvSpPr>
          <p:cNvPr id="13" name="TextBox 12"/>
          <p:cNvSpPr txBox="1"/>
          <p:nvPr/>
        </p:nvSpPr>
        <p:spPr>
          <a:xfrm>
            <a:off x="5245924" y="5085184"/>
            <a:ext cx="4315588" cy="954107"/>
          </a:xfrm>
          <a:prstGeom prst="rect">
            <a:avLst/>
          </a:prstGeom>
          <a:solidFill>
            <a:schemeClr val="tx1">
              <a:lumMod val="25000"/>
              <a:lumOff val="75000"/>
            </a:schemeClr>
          </a:solidFill>
        </p:spPr>
        <p:txBody>
          <a:bodyPr wrap="square" rtlCol="0">
            <a:spAutoFit/>
          </a:bodyPr>
          <a:lstStyle/>
          <a:p>
            <a:r>
              <a:rPr lang="en-US" sz="1400" dirty="0" smtClean="0">
                <a:latin typeface="+mj-lt"/>
              </a:rPr>
              <a:t>The project coordinator </a:t>
            </a:r>
            <a:r>
              <a:rPr lang="en-US" sz="1400" dirty="0">
                <a:latin typeface="+mj-lt"/>
              </a:rPr>
              <a:t>will meanwhile create an overview with all relevant events for potential engagement of </a:t>
            </a:r>
            <a:r>
              <a:rPr lang="en-US" sz="1400" dirty="0" smtClean="0">
                <a:latin typeface="+mj-lt"/>
              </a:rPr>
              <a:t>private sector. </a:t>
            </a:r>
            <a:r>
              <a:rPr lang="en-US" sz="1400" dirty="0">
                <a:latin typeface="+mj-lt"/>
              </a:rPr>
              <a:t>And set up </a:t>
            </a:r>
            <a:r>
              <a:rPr lang="en-US" sz="1400" dirty="0" smtClean="0">
                <a:latin typeface="+mj-lt"/>
              </a:rPr>
              <a:t>initial </a:t>
            </a:r>
            <a:r>
              <a:rPr lang="en-US" sz="1400" dirty="0">
                <a:latin typeface="+mj-lt"/>
              </a:rPr>
              <a:t>meetings with the </a:t>
            </a:r>
            <a:r>
              <a:rPr lang="en-US" sz="1400" dirty="0" smtClean="0">
                <a:latin typeface="+mj-lt"/>
              </a:rPr>
              <a:t>top 10 selected ones. </a:t>
            </a:r>
            <a:endParaRPr lang="nl-NL" sz="1400" dirty="0">
              <a:latin typeface="+mj-lt"/>
            </a:endParaRPr>
          </a:p>
        </p:txBody>
      </p:sp>
      <p:sp>
        <p:nvSpPr>
          <p:cNvPr id="15" name="TextBox 14"/>
          <p:cNvSpPr txBox="1"/>
          <p:nvPr/>
        </p:nvSpPr>
        <p:spPr>
          <a:xfrm>
            <a:off x="416496" y="764704"/>
            <a:ext cx="5816911" cy="338554"/>
          </a:xfrm>
          <a:prstGeom prst="rect">
            <a:avLst/>
          </a:prstGeom>
          <a:noFill/>
        </p:spPr>
        <p:txBody>
          <a:bodyPr wrap="square" rtlCol="0">
            <a:spAutoFit/>
          </a:bodyPr>
          <a:lstStyle/>
          <a:p>
            <a:pPr lvl="0" algn="l">
              <a:spcBef>
                <a:spcPts val="1200"/>
              </a:spcBef>
              <a:buClr>
                <a:srgbClr val="444D54"/>
              </a:buClr>
            </a:pPr>
            <a:r>
              <a:rPr lang="en-GB" altLang="en-US" sz="1600" dirty="0">
                <a:solidFill>
                  <a:srgbClr val="021631"/>
                </a:solidFill>
                <a:latin typeface="Calibri"/>
                <a:sym typeface="Wingdings" panose="05000000000000000000" pitchFamily="2" charset="2"/>
              </a:rPr>
              <a:t>Recommend 10 companies for engagement and prepare 1 pagers</a:t>
            </a:r>
          </a:p>
        </p:txBody>
      </p:sp>
    </p:spTree>
    <p:extLst>
      <p:ext uri="{BB962C8B-B14F-4D97-AF65-F5344CB8AC3E}">
        <p14:creationId xmlns:p14="http://schemas.microsoft.com/office/powerpoint/2010/main" val="19272410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TBOX" val="Text"/>
  <p:tag name="THINKCELLUNDODONOTDELETE" val="0"/>
  <p:tag name="THINKCELLPRESENTATIONDONOTDELETE" val="&lt;?xml version=&quot;1.0&quot; encoding=&quot;UTF-16&quot; standalone=&quot;yes&quot;?&gt;&#10;&lt;root reqver=&quot;21047&quot;&gt;&lt;version val=&quot;23250&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precDefaultYear/&gt;&lt;m_precDefaultQuarter/&gt;&lt;m_precDefaultMonth/&gt;&lt;m_precDefaultWeek/&gt;&lt;m_precDefaultDay/&gt;&lt;m_mruColor&gt;&lt;m_vecMRU length=&quot;0&quot;/&gt;&lt;/m_mruColor&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STYLE" val="AcnActionTitle"/>
  <p:tag name="DATE" val="28.01.2011 17:29:20"/>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STYLE" val="AcnActionTitle"/>
  <p:tag name="DATE" val="28.01.2011 17:29:20"/>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STYLE" val="AcnActionTitle"/>
  <p:tag name="DATE" val="28.01.2011 17:29:20"/>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STYLE" val="AcnActionTitle"/>
  <p:tag name="DATE" val="28.01.2011 17:29:20"/>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STYLE" val="AcnActionTitle"/>
  <p:tag name="DATE" val="28.01.2011 17:29:20"/>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STYLE" val="AcnActionTitle"/>
  <p:tag name="DATE" val="28.01.2011 17:29:20"/>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STYLE" val="AcnActionTitle"/>
  <p:tag name="DATE" val="28.01.2011 17:29:20"/>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STYLE" val="AcnActionTitle"/>
  <p:tag name="DATE" val="28.01.2011 17:29:20"/>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STYLE" val="AcnActionTitle"/>
  <p:tag name="DATE" val="28.01.2011 17:29:20"/>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40826_PPTe_EnDev_final_white">
  <a:themeElements>
    <a:clrScheme name="IWaSP">
      <a:dk1>
        <a:srgbClr val="021631"/>
      </a:dk1>
      <a:lt1>
        <a:srgbClr val="FFFFFF"/>
      </a:lt1>
      <a:dk2>
        <a:srgbClr val="141313"/>
      </a:dk2>
      <a:lt2>
        <a:srgbClr val="E9EAED"/>
      </a:lt2>
      <a:accent1>
        <a:srgbClr val="2260A8"/>
      </a:accent1>
      <a:accent2>
        <a:srgbClr val="444D54"/>
      </a:accent2>
      <a:accent3>
        <a:srgbClr val="E5671D"/>
      </a:accent3>
      <a:accent4>
        <a:srgbClr val="F4BE28"/>
      </a:accent4>
      <a:accent5>
        <a:srgbClr val="88B327"/>
      </a:accent5>
      <a:accent6>
        <a:srgbClr val="C90E19"/>
      </a:accent6>
      <a:hlink>
        <a:srgbClr val="172C4B"/>
      </a:hlink>
      <a:folHlink>
        <a:srgbClr val="676E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lumMod val="20000"/>
            <a:lumOff val="80000"/>
          </a:schemeClr>
        </a:solidFill>
        <a:ln w="6350">
          <a:solidFill>
            <a:srgbClr val="E4E7E7"/>
          </a:solidFill>
          <a:miter lim="800000"/>
          <a:headEnd/>
          <a:tailEnd/>
        </a:ln>
        <a:effectLst/>
      </a:spPr>
      <a:bodyPr wrap="none" lIns="45720" rIns="45720"/>
      <a:lstStyle>
        <a:defPPr marL="108000" indent="-108000" algn="l" eaLnBrk="0" hangingPunct="0">
          <a:spcBef>
            <a:spcPts val="100"/>
          </a:spcBef>
          <a:spcAft>
            <a:spcPts val="100"/>
          </a:spcAft>
          <a:buFontTx/>
          <a:buChar char="•"/>
          <a:defRPr sz="1200" dirty="0">
            <a:solidFill>
              <a:schemeClr val="tx1"/>
            </a:solidFill>
          </a:defRPr>
        </a:defPPr>
      </a:lstStyle>
    </a:spDef>
    <a:lnDef>
      <a:spPr bwMode="auto">
        <a:ln>
          <a:headEnd type="none" w="med" len="med"/>
          <a:tailEnd type="none" w="med" len="med"/>
        </a:ln>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a:lstStyle/>
      <a:style>
        <a:lnRef idx="1">
          <a:schemeClr val="accent6"/>
        </a:lnRef>
        <a:fillRef idx="0">
          <a:schemeClr val="accent6"/>
        </a:fillRef>
        <a:effectRef idx="0">
          <a:schemeClr val="accent6"/>
        </a:effectRef>
        <a:fontRef idx="minor">
          <a:schemeClr val="tx1"/>
        </a:fontRef>
      </a:style>
    </a:lnDef>
  </a:objectDefaults>
  <a:extraClrSchemeLst>
    <a:extraClrScheme>
      <a:clrScheme name="neuPP 1">
        <a:dk1>
          <a:srgbClr val="000000"/>
        </a:dk1>
        <a:lt1>
          <a:srgbClr val="FFFFFF"/>
        </a:lt1>
        <a:dk2>
          <a:srgbClr val="697B8E"/>
        </a:dk2>
        <a:lt2>
          <a:srgbClr val="143B68"/>
        </a:lt2>
        <a:accent1>
          <a:srgbClr val="89A5C7"/>
        </a:accent1>
        <a:accent2>
          <a:srgbClr val="99CCCC"/>
        </a:accent2>
        <a:accent3>
          <a:srgbClr val="FFFFFF"/>
        </a:accent3>
        <a:accent4>
          <a:srgbClr val="000000"/>
        </a:accent4>
        <a:accent5>
          <a:srgbClr val="C4CFE0"/>
        </a:accent5>
        <a:accent6>
          <a:srgbClr val="8AB9B9"/>
        </a:accent6>
        <a:hlink>
          <a:srgbClr val="9ED67D"/>
        </a:hlink>
        <a:folHlink>
          <a:srgbClr val="D6E6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697B8E"/>
      </a:dk2>
      <a:lt2>
        <a:srgbClr val="143B68"/>
      </a:lt2>
      <a:accent1>
        <a:srgbClr val="89A5C7"/>
      </a:accent1>
      <a:accent2>
        <a:srgbClr val="99CCCC"/>
      </a:accent2>
      <a:accent3>
        <a:srgbClr val="FFFFFF"/>
      </a:accent3>
      <a:accent4>
        <a:srgbClr val="000000"/>
      </a:accent4>
      <a:accent5>
        <a:srgbClr val="C4CFE0"/>
      </a:accent5>
      <a:accent6>
        <a:srgbClr val="8AB9B9"/>
      </a:accent6>
      <a:hlink>
        <a:srgbClr val="9ED67D"/>
      </a:hlink>
      <a:folHlink>
        <a:srgbClr val="D6E6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2590</Words>
  <Application>Microsoft Office PowerPoint</Application>
  <PresentationFormat>A4-Papier (210x297 mm)</PresentationFormat>
  <Paragraphs>325</Paragraphs>
  <Slides>11</Slides>
  <Notes>11</Notes>
  <HiddenSlides>0</HiddenSlides>
  <MMClips>0</MMClips>
  <ScaleCrop>false</ScaleCrop>
  <HeadingPairs>
    <vt:vector size="6" baseType="variant">
      <vt:variant>
        <vt:lpstr>Design</vt:lpstr>
      </vt:variant>
      <vt:variant>
        <vt:i4>1</vt:i4>
      </vt:variant>
      <vt:variant>
        <vt:lpstr>Eingebettete OLE-Server</vt:lpstr>
      </vt:variant>
      <vt:variant>
        <vt:i4>2</vt:i4>
      </vt:variant>
      <vt:variant>
        <vt:lpstr>Folientitel</vt:lpstr>
      </vt:variant>
      <vt:variant>
        <vt:i4>11</vt:i4>
      </vt:variant>
    </vt:vector>
  </HeadingPairs>
  <TitlesOfParts>
    <vt:vector size="14" baseType="lpstr">
      <vt:lpstr>140826_PPTe_EnDev_final_white</vt:lpstr>
      <vt:lpstr>think-cell Slide</vt:lpstr>
      <vt:lpstr>Worksheet</vt:lpstr>
      <vt:lpstr>MARKET SCAN</vt:lpstr>
      <vt:lpstr>PowerPoint-Präsentation</vt:lpstr>
      <vt:lpstr>IWaSP Country Market Scan – HOW TO USE IT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Visuelle Kommunikation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  -  Druckversion</dc:title>
  <dc:subject>Erstellung von PowerPoint-Präsentationen</dc:subject>
  <dc:creator>Werner Bunte</dc:creator>
  <cp:lastModifiedBy>Aicha Seifelislam</cp:lastModifiedBy>
  <cp:revision>1071</cp:revision>
  <cp:lastPrinted>2014-09-22T13:36:07Z</cp:lastPrinted>
  <dcterms:created xsi:type="dcterms:W3CDTF">2002-05-08T07:52:34Z</dcterms:created>
  <dcterms:modified xsi:type="dcterms:W3CDTF">2017-06-23T07:15:58Z</dcterms:modified>
</cp:coreProperties>
</file>