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0"/>
  </p:notesMasterIdLst>
  <p:sldIdLst>
    <p:sldId id="260" r:id="rId5"/>
    <p:sldId id="258" r:id="rId6"/>
    <p:sldId id="370" r:id="rId7"/>
    <p:sldId id="366" r:id="rId8"/>
    <p:sldId id="319" r:id="rId9"/>
    <p:sldId id="367" r:id="rId10"/>
    <p:sldId id="375" r:id="rId11"/>
    <p:sldId id="369" r:id="rId12"/>
    <p:sldId id="364" r:id="rId13"/>
    <p:sldId id="341" r:id="rId14"/>
    <p:sldId id="342" r:id="rId15"/>
    <p:sldId id="320" r:id="rId16"/>
    <p:sldId id="322" r:id="rId17"/>
    <p:sldId id="339" r:id="rId18"/>
    <p:sldId id="338" r:id="rId19"/>
    <p:sldId id="340" r:id="rId20"/>
    <p:sldId id="346" r:id="rId21"/>
    <p:sldId id="347" r:id="rId22"/>
    <p:sldId id="349" r:id="rId23"/>
    <p:sldId id="348" r:id="rId24"/>
    <p:sldId id="350" r:id="rId25"/>
    <p:sldId id="351" r:id="rId26"/>
    <p:sldId id="352" r:id="rId27"/>
    <p:sldId id="353" r:id="rId28"/>
    <p:sldId id="354" r:id="rId29"/>
    <p:sldId id="356" r:id="rId30"/>
    <p:sldId id="358" r:id="rId31"/>
    <p:sldId id="368" r:id="rId32"/>
    <p:sldId id="376" r:id="rId33"/>
    <p:sldId id="363" r:id="rId34"/>
    <p:sldId id="362" r:id="rId35"/>
    <p:sldId id="372" r:id="rId36"/>
    <p:sldId id="373" r:id="rId37"/>
    <p:sldId id="374" r:id="rId38"/>
    <p:sldId id="303" r:id="rId39"/>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i-Lan Ha" initials="MH" lastIdx="8" clrIdx="0"/>
  <p:cmAuthor id="1" name="Peter Schulte" initials="PS" lastIdx="1" clrIdx="1">
    <p:extLst>
      <p:ext uri="{19B8F6BF-5375-455C-9EA6-DF929625EA0E}">
        <p15:presenceInfo xmlns:p15="http://schemas.microsoft.com/office/powerpoint/2012/main" userId="Peter Schulte" providerId="None"/>
      </p:ext>
    </p:extLst>
  </p:cmAuthor>
  <p:cmAuthor id="2" name="Hannah Baleta" initials="HB" lastIdx="3" clrIdx="2">
    <p:extLst>
      <p:ext uri="{19B8F6BF-5375-455C-9EA6-DF929625EA0E}">
        <p15:presenceInfo xmlns:p15="http://schemas.microsoft.com/office/powerpoint/2012/main" userId="S::hbaleta@pacinst.org::a224c936-00b6-4565-8499-006502c8c9c1" providerId="AD"/>
      </p:ext>
    </p:extLst>
  </p:cmAuthor>
  <p:cmAuthor id="3" name="Peter Schulte" initials="PS [2]" lastIdx="11" clrIdx="3">
    <p:extLst>
      <p:ext uri="{19B8F6BF-5375-455C-9EA6-DF929625EA0E}">
        <p15:presenceInfo xmlns:p15="http://schemas.microsoft.com/office/powerpoint/2012/main" userId="S::pschulte@pacinst.org::dba7bac6-d1a4-4e68-811f-aba1a1a318dc" providerId="AD"/>
      </p:ext>
    </p:extLst>
  </p:cmAuthor>
  <p:cmAuthor id="4" name="Lillian Holmes" initials="LH" lastIdx="3" clrIdx="4">
    <p:extLst>
      <p:ext uri="{19B8F6BF-5375-455C-9EA6-DF929625EA0E}">
        <p15:presenceInfo xmlns:p15="http://schemas.microsoft.com/office/powerpoint/2012/main" userId="S::lholmes@pacinst.org::377bdc21-02ae-48fe-8f88-70d23a52ad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250"/>
    <a:srgbClr val="AECFE6"/>
    <a:srgbClr val="FFAE3B"/>
    <a:srgbClr val="00AF66"/>
    <a:srgbClr val="699CC6"/>
    <a:srgbClr val="699BC6"/>
    <a:srgbClr val="287D6C"/>
    <a:srgbClr val="BAD1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12" autoAdjust="0"/>
    <p:restoredTop sz="64326" autoAdjust="0"/>
  </p:normalViewPr>
  <p:slideViewPr>
    <p:cSldViewPr snapToGrid="0">
      <p:cViewPr varScale="1">
        <p:scale>
          <a:sx n="103" d="100"/>
          <a:sy n="103" d="100"/>
        </p:scale>
        <p:origin x="1152" y="168"/>
      </p:cViewPr>
      <p:guideLst>
        <p:guide orient="horz" pos="2160"/>
        <p:guide pos="3840"/>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04D02-DBCD-E049-9759-424AF0EFF4A1}" type="datetimeFigureOut">
              <a:rPr lang="en-US" smtClean="0"/>
              <a:t>7/18/20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0E549-0ECE-7E45-8461-C38202A8E6C2}" type="slidenum">
              <a:rPr lang="en-US" smtClean="0"/>
              <a:t>‹#›</a:t>
            </a:fld>
            <a:endParaRPr lang="en-US"/>
          </a:p>
        </p:txBody>
      </p:sp>
    </p:spTree>
    <p:extLst>
      <p:ext uri="{BB962C8B-B14F-4D97-AF65-F5344CB8AC3E}">
        <p14:creationId xmlns:p14="http://schemas.microsoft.com/office/powerpoint/2010/main" val="213390716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b8f65cb373b1b7b15feb-c70d8ead6ced550b4d987d7c03fcdd1d.r81.cf3.rackcdn.com/cms/reports/documents/000/001/306/original/CDP-Global-Water-Report-2016.pdf?1484156313"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6fefcbb86e61af1b2fc4-c70d8ead6ced550b4d987d7c03fcdd1d.ssl.cf3.rackcdn.com/cms/reports/documents/000/002/824/original/CDP-Global-Water-Report-2017.pdf?151246911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eowatermandate.org/files/4-Business-case-WASH-10-PRINT.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ao.org/nr/water/aquastat/tables/WorldData-Withdrawal_eng.pdf"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arthobservatory.nasa.gov/world-of-change/AralSea" TargetMode="External"/><Relationship Id="rId5" Type="http://schemas.openxmlformats.org/officeDocument/2006/relationships/hyperlink" Target="https://en.wikipedia.org/wiki/Aral_Sea#/media/File:AralSea1989_2014.jpg" TargetMode="External"/><Relationship Id="rId4" Type="http://schemas.openxmlformats.org/officeDocument/2006/relationships/hyperlink" Target="http://www.globalwaterforum.org/2012/05/21/water-outlook-to-2050-the-oecd-calls-for-early-and-strategic-actio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un.org/en/sections/issues-depth/water/"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news.mit.edu/2014/predicting-the-future-of-global-water-stress" TargetMode="External"/><Relationship Id="rId5" Type="http://schemas.openxmlformats.org/officeDocument/2006/relationships/hyperlink" Target="https://www.unwater.org/water-facts/scarcity/" TargetMode="External"/><Relationship Id="rId4" Type="http://schemas.openxmlformats.org/officeDocument/2006/relationships/hyperlink" Target="http://news.mit.edu/2014/predicting-the-future-of-global-water-stres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un.org/sustainabledevelopment/water-and-sanita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healthywater/global/wash_statistics.html#four"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stats.unctad.org/Dgff2016/planet/goal6/index.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globalwaterforum.org/2012/05/21/water-outlook-to-2050-the-oecd-calls-for-early-and-strategic-actio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limate.gov/news-features/featured-images/2017-state-climate-global-drough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rtl="0">
              <a:buFont typeface="Arial" panose="020B0604020202020204" pitchFamily="34" charset="0"/>
              <a:buChar char="•"/>
            </a:pPr>
            <a:r>
              <a:rPr lang="en-US" sz="900" kern="1200" dirty="0">
                <a:solidFill>
                  <a:schemeClr val="tx1"/>
                </a:solidFill>
                <a:effectLst/>
                <a:latin typeface="+mn-lt"/>
                <a:ea typeface="+mn-ea"/>
                <a:cs typeface="+mn-cs"/>
              </a:rPr>
              <a:t>This presentation outlines why water stewardship helps strengthen your business over the short and long term and how to get started.</a:t>
            </a:r>
          </a:p>
          <a:p>
            <a:pPr marL="171450" lvl="0" indent="-171450" rtl="0">
              <a:buFont typeface="Arial" panose="020B0604020202020204" pitchFamily="34" charset="0"/>
              <a:buChar char="•"/>
            </a:pPr>
            <a:r>
              <a:rPr lang="en-US" sz="900" b="0" i="0" u="none" strike="noStrike" kern="1200" dirty="0">
                <a:solidFill>
                  <a:schemeClr val="tx1"/>
                </a:solidFill>
                <a:effectLst/>
                <a:latin typeface="+mn-lt"/>
                <a:ea typeface="+mn-ea"/>
                <a:cs typeface="+mn-cs"/>
              </a:rPr>
              <a:t>We will also touch how the COVID-19 pandemic and water and hygiene-related risks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kern="1200" dirty="0">
                <a:solidFill>
                  <a:schemeClr val="tx1"/>
                </a:solidFill>
                <a:effectLst/>
                <a:latin typeface="+mn-lt"/>
                <a:ea typeface="+mn-ea"/>
                <a:cs typeface="+mn-cs"/>
              </a:rPr>
              <a:t>This presentation was developed by the Pacific Institute, a research organization </a:t>
            </a:r>
            <a:r>
              <a:rPr lang="en-US" sz="1800" dirty="0">
                <a:latin typeface="Segoe UI" panose="020B0502040204020203" pitchFamily="34" charset="0"/>
              </a:rPr>
              <a:t>that creates and advances solutions to the world's most pressing water challenges.</a:t>
            </a:r>
          </a:p>
          <a:p>
            <a:pPr marL="171450" lvl="0" indent="-171450">
              <a:buFont typeface="Arial" panose="020B0604020202020204" pitchFamily="34" charset="0"/>
              <a:buChar char="•"/>
            </a:pPr>
            <a:r>
              <a:rPr lang="en-US" sz="900" b="0" i="0" u="none" strike="noStrike" kern="1200" dirty="0">
                <a:solidFill>
                  <a:schemeClr val="tx1"/>
                </a:solidFill>
                <a:effectLst/>
                <a:latin typeface="+mn-lt"/>
                <a:ea typeface="+mn-ea"/>
                <a:cs typeface="+mn-cs"/>
              </a:rPr>
              <a:t>The Pacific Institute is co-secretariat of the UN Global Compact’s CEO Water Mandate</a:t>
            </a:r>
            <a:endParaRPr lang="en-US" sz="900" b="0" i="0" u="none" strike="noStrike" kern="1200" dirty="0">
              <a:solidFill>
                <a:schemeClr val="tx1"/>
              </a:solidFill>
              <a:effectLst/>
              <a:latin typeface="+mn-lt"/>
              <a:ea typeface="+mn-ea"/>
              <a:cs typeface="Calibri"/>
            </a:endParaRPr>
          </a:p>
          <a:p>
            <a:pPr marL="171450" lvl="0" indent="-171450">
              <a:buFont typeface="Arial" panose="020B0604020202020204" pitchFamily="34" charset="0"/>
              <a:buChar char="•"/>
            </a:pPr>
            <a:r>
              <a:rPr lang="en-US" sz="900" b="0" i="0" u="none" strike="noStrike" kern="1200" dirty="0">
                <a:solidFill>
                  <a:schemeClr val="tx1"/>
                </a:solidFill>
                <a:effectLst/>
                <a:latin typeface="+mn-lt"/>
                <a:ea typeface="+mn-ea"/>
                <a:cs typeface="+mn-cs"/>
              </a:rPr>
              <a:t>The Mandate connects your business </a:t>
            </a:r>
            <a:r>
              <a:rPr lang="en-US" sz="1800" dirty="0">
                <a:latin typeface="Segoe UI" panose="020B0502040204020203" pitchFamily="34" charset="0"/>
              </a:rPr>
              <a:t>to a global network of stewardship practitioners and provides resources to </a:t>
            </a:r>
            <a:r>
              <a:rPr lang="en-US" sz="900" b="0" i="0" u="none" strike="noStrike" kern="1200" dirty="0">
                <a:solidFill>
                  <a:schemeClr val="tx1"/>
                </a:solidFill>
                <a:effectLst/>
                <a:latin typeface="+mn-lt"/>
                <a:ea typeface="+mn-ea"/>
                <a:cs typeface="+mn-cs"/>
              </a:rPr>
              <a:t>understand water risks</a:t>
            </a:r>
            <a:r>
              <a:rPr lang="en-US" dirty="0"/>
              <a:t> and</a:t>
            </a:r>
            <a:r>
              <a:rPr lang="en-US" sz="900" b="0" i="0" u="none" strike="noStrike" kern="1200" dirty="0">
                <a:solidFill>
                  <a:schemeClr val="tx1"/>
                </a:solidFill>
                <a:effectLst/>
                <a:latin typeface="+mn-lt"/>
                <a:ea typeface="+mn-ea"/>
                <a:cs typeface="+mn-cs"/>
              </a:rPr>
              <a:t> make a plan for action</a:t>
            </a:r>
            <a:endParaRPr lang="en-US" sz="900" b="0" i="0" u="none" strike="noStrike" kern="1200" dirty="0">
              <a:solidFill>
                <a:schemeClr val="tx1"/>
              </a:solidFill>
              <a:effectLst/>
              <a:latin typeface="+mn-lt"/>
              <a:cs typeface="Calibri"/>
            </a:endParaRPr>
          </a:p>
          <a:p>
            <a:pPr marL="514350" lvl="1" indent="-171450" rtl="0">
              <a:buFontTx/>
              <a:buChar char="-"/>
            </a:pPr>
            <a:endParaRPr lang="en-US" sz="900" b="0" i="0" u="none" strike="noStrike"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130E549-0ECE-7E45-8461-C38202A8E6C2}" type="slidenum">
              <a:rPr lang="en-US" smtClean="0"/>
              <a:t>1</a:t>
            </a:fld>
            <a:endParaRPr lang="en-US"/>
          </a:p>
        </p:txBody>
      </p:sp>
    </p:spTree>
    <p:extLst>
      <p:ext uri="{BB962C8B-B14F-4D97-AF65-F5344CB8AC3E}">
        <p14:creationId xmlns:p14="http://schemas.microsoft.com/office/powerpoint/2010/main" val="3428222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en-US" dirty="0"/>
              <a:t>Water stewardship is good for the planet and good for people, but this section is about the business case</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kern="1200" dirty="0">
                <a:solidFill>
                  <a:schemeClr val="tx1"/>
                </a:solidFill>
                <a:effectLst/>
                <a:latin typeface="+mn-lt"/>
                <a:ea typeface="+mn-ea"/>
                <a:cs typeface="+mn-cs"/>
              </a:rPr>
              <a:t>Not as a charity or philanthropic opportunity that creates good will</a:t>
            </a:r>
          </a:p>
          <a:p>
            <a:endParaRPr lang="en-US" dirty="0"/>
          </a:p>
        </p:txBody>
      </p:sp>
      <p:sp>
        <p:nvSpPr>
          <p:cNvPr id="4" name="Slide Number Placeholder 3"/>
          <p:cNvSpPr>
            <a:spLocks noGrp="1"/>
          </p:cNvSpPr>
          <p:nvPr>
            <p:ph type="sldNum" sz="quarter" idx="10"/>
          </p:nvPr>
        </p:nvSpPr>
        <p:spPr/>
        <p:txBody>
          <a:bodyPr/>
          <a:lstStyle/>
          <a:p>
            <a:fld id="{5130E549-0ECE-7E45-8461-C38202A8E6C2}" type="slidenum">
              <a:rPr lang="en-US" smtClean="0"/>
              <a:t>10</a:t>
            </a:fld>
            <a:endParaRPr lang="en-US"/>
          </a:p>
        </p:txBody>
      </p:sp>
    </p:spTree>
    <p:extLst>
      <p:ext uri="{BB962C8B-B14F-4D97-AF65-F5344CB8AC3E}">
        <p14:creationId xmlns:p14="http://schemas.microsoft.com/office/powerpoint/2010/main" val="973227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mj-lt"/>
              <a:buNone/>
            </a:pPr>
            <a:r>
              <a:rPr lang="en-US" dirty="0"/>
              <a:t>Let’s start with some definitions</a:t>
            </a:r>
          </a:p>
          <a:p>
            <a:pPr marL="0" indent="0">
              <a:buFont typeface="+mj-lt"/>
              <a:buNone/>
            </a:pPr>
            <a:endParaRPr lang="en-US" dirty="0"/>
          </a:p>
          <a:p>
            <a:pPr marL="0" indent="0">
              <a:buFont typeface="+mj-lt"/>
              <a:buNone/>
            </a:pPr>
            <a:r>
              <a:rPr lang="en-US" dirty="0"/>
              <a:t>Now, I want to talk about water risks</a:t>
            </a:r>
          </a:p>
        </p:txBody>
      </p:sp>
      <p:sp>
        <p:nvSpPr>
          <p:cNvPr id="4" name="Slide Number Placeholder 3"/>
          <p:cNvSpPr>
            <a:spLocks noGrp="1"/>
          </p:cNvSpPr>
          <p:nvPr>
            <p:ph type="sldNum" sz="quarter" idx="10"/>
          </p:nvPr>
        </p:nvSpPr>
        <p:spPr/>
        <p:txBody>
          <a:bodyPr/>
          <a:lstStyle/>
          <a:p>
            <a:fld id="{5130E549-0ECE-7E45-8461-C38202A8E6C2}" type="slidenum">
              <a:rPr lang="en-US" smtClean="0"/>
              <a:t>11</a:t>
            </a:fld>
            <a:endParaRPr lang="en-US"/>
          </a:p>
        </p:txBody>
      </p:sp>
    </p:spTree>
    <p:extLst>
      <p:ext uri="{BB962C8B-B14F-4D97-AF65-F5344CB8AC3E}">
        <p14:creationId xmlns:p14="http://schemas.microsoft.com/office/powerpoint/2010/main" val="1638163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Companies conduct water stewardship to understand the water related risks to their business</a:t>
            </a:r>
          </a:p>
          <a:p>
            <a:pPr marL="171450" indent="-171450">
              <a:buFontTx/>
              <a:buChar char="-"/>
            </a:pPr>
            <a:r>
              <a:rPr lang="en-US" dirty="0"/>
              <a:t>Water risk falls into two general categories</a:t>
            </a:r>
          </a:p>
          <a:p>
            <a:pPr marL="514350" lvl="1" indent="-171450">
              <a:buFontTx/>
              <a:buChar char="-"/>
            </a:pPr>
            <a:r>
              <a:rPr lang="en-US" dirty="0"/>
              <a:t>Caused by company’s actions: because they are polluting or wasteful and stakeholders have concerns</a:t>
            </a:r>
          </a:p>
          <a:p>
            <a:pPr marL="514350" lvl="1" indent="-171450">
              <a:buFontTx/>
              <a:buChar char="-"/>
            </a:pPr>
            <a:r>
              <a:rPr lang="en-US" dirty="0"/>
              <a:t>But also due to context that a company can’t control. A company could be incredibly efficient and responsible, but if it’s acting in a place where shared water resources are poorly managed, it still faces risk</a:t>
            </a:r>
          </a:p>
          <a:p>
            <a:pPr marL="171450" indent="-171450">
              <a:buFontTx/>
              <a:buChar char="-"/>
            </a:pPr>
            <a:r>
              <a:rPr lang="en-US" dirty="0"/>
              <a:t>Water stewardship is not just about being a good actor, but about ensuring that river basins in which you operate are sustainably managed</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130E549-0ECE-7E45-8461-C38202A8E6C2}" type="slidenum">
              <a:rPr lang="en-US" smtClean="0"/>
              <a:t>12</a:t>
            </a:fld>
            <a:endParaRPr lang="en-US"/>
          </a:p>
        </p:txBody>
      </p:sp>
    </p:spTree>
    <p:extLst>
      <p:ext uri="{BB962C8B-B14F-4D97-AF65-F5344CB8AC3E}">
        <p14:creationId xmlns:p14="http://schemas.microsoft.com/office/powerpoint/2010/main" val="3865597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One way water challenges affect business is through disrupting the operations of the company or their suppliers</a:t>
            </a:r>
          </a:p>
          <a:p>
            <a:pPr marL="171450" indent="-171450">
              <a:buFontTx/>
              <a:buChar char="-"/>
            </a:pPr>
            <a:r>
              <a:rPr lang="en-US" dirty="0"/>
              <a:t>Many leading industries require water as a production process input or product ingredient</a:t>
            </a:r>
          </a:p>
          <a:p>
            <a:pPr marL="514350" lvl="1" indent="-171450">
              <a:buFontTx/>
              <a:buChar char="-"/>
            </a:pPr>
            <a:r>
              <a:rPr lang="en-US" sz="900" b="0" i="0" kern="1200" dirty="0">
                <a:solidFill>
                  <a:schemeClr val="tx1"/>
                </a:solidFill>
                <a:effectLst/>
                <a:latin typeface="+mn-lt"/>
                <a:ea typeface="+mn-ea"/>
                <a:cs typeface="+mn-cs"/>
              </a:rPr>
              <a:t>Vulnerable to water shortages, drought, even if abundant water but it’s polluted</a:t>
            </a:r>
          </a:p>
          <a:p>
            <a:pPr marL="514350" lvl="1" indent="-171450">
              <a:buFontTx/>
              <a:buChar char="-"/>
            </a:pPr>
            <a:r>
              <a:rPr lang="en-US" sz="900" b="0" i="0" kern="1200" dirty="0">
                <a:solidFill>
                  <a:schemeClr val="tx1"/>
                </a:solidFill>
                <a:effectLst/>
                <a:latin typeface="+mn-lt"/>
                <a:ea typeface="+mn-ea"/>
                <a:cs typeface="+mn-cs"/>
              </a:rPr>
              <a:t>Even if a company’s own facilities are not experiencing water stress, if its suppliers are, the company may still be unable to procure the goods to produce its own goods</a:t>
            </a:r>
          </a:p>
          <a:p>
            <a:pPr marL="171450" indent="-171450">
              <a:buFontTx/>
              <a:buChar char="-"/>
            </a:pPr>
            <a:endParaRPr lang="en-US" dirty="0"/>
          </a:p>
          <a:p>
            <a:pPr marL="0" indent="0">
              <a:buFontTx/>
              <a:buNone/>
            </a:pPr>
            <a:r>
              <a:rPr lang="en-US" sz="900" b="0" i="0" kern="1200" dirty="0">
                <a:solidFill>
                  <a:schemeClr val="tx1"/>
                </a:solidFill>
                <a:effectLst/>
                <a:latin typeface="+mn-lt"/>
                <a:ea typeface="+mn-ea"/>
                <a:cs typeface="+mn-cs"/>
              </a:rPr>
              <a:t>For example, Brazil recently faced a drought that caused both water and electricity costs to rise, which cost General Motors by </a:t>
            </a:r>
            <a:r>
              <a:rPr lang="en-US" sz="900" b="0" i="0" u="sng" kern="1200" dirty="0">
                <a:solidFill>
                  <a:schemeClr val="tx1"/>
                </a:solidFill>
                <a:effectLst/>
                <a:latin typeface="+mn-lt"/>
                <a:ea typeface="+mn-ea"/>
                <a:cs typeface="+mn-cs"/>
                <a:hlinkClick r:id="rId3"/>
              </a:rPr>
              <a:t>US$2.1 million</a:t>
            </a:r>
            <a:r>
              <a:rPr lang="en-US" sz="900" b="0" i="0" kern="1200" dirty="0">
                <a:solidFill>
                  <a:schemeClr val="tx1"/>
                </a:solidFill>
                <a:effectLst/>
                <a:latin typeface="+mn-lt"/>
                <a:ea typeface="+mn-ea"/>
                <a:cs typeface="+mn-cs"/>
              </a:rPr>
              <a:t> extra for water and $5.9 million for electricity</a:t>
            </a:r>
            <a:endParaRPr lang="en-US" dirty="0"/>
          </a:p>
        </p:txBody>
      </p:sp>
      <p:sp>
        <p:nvSpPr>
          <p:cNvPr id="4" name="Slide Number Placeholder 3"/>
          <p:cNvSpPr>
            <a:spLocks noGrp="1"/>
          </p:cNvSpPr>
          <p:nvPr>
            <p:ph type="sldNum" sz="quarter" idx="5"/>
          </p:nvPr>
        </p:nvSpPr>
        <p:spPr/>
        <p:txBody>
          <a:bodyPr/>
          <a:lstStyle/>
          <a:p>
            <a:fld id="{5130E549-0ECE-7E45-8461-C38202A8E6C2}" type="slidenum">
              <a:rPr lang="en-US" smtClean="0"/>
              <a:t>13</a:t>
            </a:fld>
            <a:endParaRPr lang="en-US"/>
          </a:p>
        </p:txBody>
      </p:sp>
    </p:spTree>
    <p:extLst>
      <p:ext uri="{BB962C8B-B14F-4D97-AF65-F5344CB8AC3E}">
        <p14:creationId xmlns:p14="http://schemas.microsoft.com/office/powerpoint/2010/main" val="2509089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Even if there is </a:t>
            </a:r>
            <a:r>
              <a:rPr lang="en-US" sz="900" b="0" i="0" kern="1200" dirty="0">
                <a:solidFill>
                  <a:schemeClr val="tx1"/>
                </a:solidFill>
                <a:effectLst/>
                <a:latin typeface="+mn-lt"/>
                <a:ea typeface="+mn-ea"/>
                <a:cs typeface="+mn-cs"/>
              </a:rPr>
              <a:t>physically enough water for companies to continue production in a basin and prices remain stable, companies can also still lose their license to operate if they are perceived as unfairly contributing to a river basin’s water-related challenges through pollution or excessive water use</a:t>
            </a:r>
          </a:p>
          <a:p>
            <a:pPr marL="171450" indent="-171450">
              <a:buFontTx/>
              <a:buChar char="-"/>
            </a:pPr>
            <a:r>
              <a:rPr lang="en-US" sz="900" b="0" i="0" kern="1200" dirty="0">
                <a:solidFill>
                  <a:schemeClr val="tx1"/>
                </a:solidFill>
                <a:effectLst/>
                <a:latin typeface="+mn-lt"/>
                <a:ea typeface="+mn-ea"/>
                <a:cs typeface="+mn-cs"/>
              </a:rPr>
              <a:t>can lose their </a:t>
            </a:r>
            <a:r>
              <a:rPr lang="en-US" sz="900" b="0" i="1" kern="1200" dirty="0">
                <a:solidFill>
                  <a:schemeClr val="tx1"/>
                </a:solidFill>
                <a:effectLst/>
                <a:latin typeface="+mn-lt"/>
                <a:ea typeface="+mn-ea"/>
                <a:cs typeface="+mn-cs"/>
              </a:rPr>
              <a:t>legal license to operate</a:t>
            </a:r>
            <a:r>
              <a:rPr lang="en-US" sz="900" b="0" i="0" kern="1200" dirty="0">
                <a:solidFill>
                  <a:schemeClr val="tx1"/>
                </a:solidFill>
                <a:effectLst/>
                <a:latin typeface="+mn-lt"/>
                <a:ea typeface="+mn-ea"/>
                <a:cs typeface="+mn-cs"/>
              </a:rPr>
              <a:t> if regulators sanction business</a:t>
            </a:r>
          </a:p>
          <a:p>
            <a:pPr marL="171450" indent="-171450">
              <a:buFontTx/>
              <a:buChar char="-"/>
            </a:pPr>
            <a:r>
              <a:rPr lang="en-US" sz="900" b="0" i="0" kern="1200" dirty="0">
                <a:solidFill>
                  <a:schemeClr val="tx1"/>
                </a:solidFill>
                <a:effectLst/>
                <a:latin typeface="+mn-lt"/>
                <a:ea typeface="+mn-ea"/>
                <a:cs typeface="+mn-cs"/>
              </a:rPr>
              <a:t>can lose their </a:t>
            </a:r>
            <a:r>
              <a:rPr lang="en-US" sz="900" b="0" i="1" kern="1200" dirty="0">
                <a:solidFill>
                  <a:schemeClr val="tx1"/>
                </a:solidFill>
                <a:effectLst/>
                <a:latin typeface="+mn-lt"/>
                <a:ea typeface="+mn-ea"/>
                <a:cs typeface="+mn-cs"/>
              </a:rPr>
              <a:t>social license to operate</a:t>
            </a:r>
            <a:r>
              <a:rPr lang="en-US" sz="900" b="0" i="0" kern="1200" dirty="0">
                <a:solidFill>
                  <a:schemeClr val="tx1"/>
                </a:solidFill>
                <a:effectLst/>
                <a:latin typeface="+mn-lt"/>
                <a:ea typeface="+mn-ea"/>
                <a:cs typeface="+mn-cs"/>
              </a:rPr>
              <a:t> if concerns from local communities disrupt business</a:t>
            </a:r>
          </a:p>
          <a:p>
            <a:pPr marL="514350" lvl="1" indent="-171450">
              <a:buFontTx/>
              <a:buChar char="-"/>
            </a:pPr>
            <a:r>
              <a:rPr lang="en-US" dirty="0"/>
              <a:t>Example: Coca Cola was forced to close its plant in </a:t>
            </a:r>
            <a:r>
              <a:rPr lang="en-US" sz="900" b="0" i="0" kern="1200" dirty="0" err="1">
                <a:solidFill>
                  <a:schemeClr val="tx1"/>
                </a:solidFill>
                <a:effectLst/>
                <a:latin typeface="+mn-lt"/>
                <a:ea typeface="+mn-ea"/>
                <a:cs typeface="+mn-cs"/>
              </a:rPr>
              <a:t>Plachimada</a:t>
            </a:r>
            <a:r>
              <a:rPr lang="en-US" sz="900" b="0" i="0" kern="1200" dirty="0">
                <a:solidFill>
                  <a:schemeClr val="tx1"/>
                </a:solidFill>
                <a:effectLst/>
                <a:latin typeface="+mn-lt"/>
                <a:ea typeface="+mn-ea"/>
                <a:cs typeface="+mn-cs"/>
              </a:rPr>
              <a:t>, Kerala due to perceptions that the company used too much of the community’s groundwater</a:t>
            </a:r>
            <a:endParaRPr lang="en-US" dirty="0"/>
          </a:p>
          <a:p>
            <a:pPr marL="171450" indent="-171450">
              <a:buFontTx/>
              <a:buChar char="-"/>
            </a:pPr>
            <a:endParaRPr lang="en-US" dirty="0"/>
          </a:p>
          <a:p>
            <a:pPr marL="171450" indent="-171450">
              <a:buFontTx/>
              <a:buChar char="-"/>
            </a:pPr>
            <a:r>
              <a:rPr lang="en-US" dirty="0"/>
              <a:t>Consumers are growing more and more deliberate about the social impacts of their purchases by “voting with their dollars”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kern="1200" dirty="0">
                <a:solidFill>
                  <a:schemeClr val="tx1"/>
                </a:solidFill>
                <a:effectLst/>
                <a:latin typeface="+mn-lt"/>
                <a:ea typeface="+mn-ea"/>
                <a:cs typeface="+mn-cs"/>
              </a:rPr>
              <a:t>Companies </a:t>
            </a:r>
            <a:r>
              <a:rPr lang="en-US" sz="900" u="sng" kern="1200" dirty="0">
                <a:solidFill>
                  <a:schemeClr val="tx1"/>
                </a:solidFill>
                <a:effectLst/>
                <a:latin typeface="+mn-lt"/>
                <a:ea typeface="+mn-ea"/>
                <a:cs typeface="+mn-cs"/>
                <a:hlinkClick r:id="rId3"/>
              </a:rPr>
              <a:t>reporting to CDP in 2017</a:t>
            </a:r>
            <a:r>
              <a:rPr lang="en-US" sz="900" dirty="0">
                <a:effectLst/>
                <a:latin typeface="+mn-lt"/>
              </a:rPr>
              <a:t> </a:t>
            </a:r>
            <a:r>
              <a:rPr lang="en-US" sz="900" kern="1200" dirty="0">
                <a:solidFill>
                  <a:schemeClr val="tx1"/>
                </a:solidFill>
                <a:effectLst/>
                <a:latin typeface="+mn-lt"/>
                <a:ea typeface="+mn-ea"/>
                <a:cs typeface="+mn-cs"/>
              </a:rPr>
              <a:t>identified brand damage as one of their top five risks related to water.</a:t>
            </a:r>
          </a:p>
        </p:txBody>
      </p:sp>
      <p:sp>
        <p:nvSpPr>
          <p:cNvPr id="4" name="Slide Number Placeholder 3"/>
          <p:cNvSpPr>
            <a:spLocks noGrp="1"/>
          </p:cNvSpPr>
          <p:nvPr>
            <p:ph type="sldNum" sz="quarter" idx="5"/>
          </p:nvPr>
        </p:nvSpPr>
        <p:spPr/>
        <p:txBody>
          <a:bodyPr/>
          <a:lstStyle/>
          <a:p>
            <a:fld id="{5130E549-0ECE-7E45-8461-C38202A8E6C2}" type="slidenum">
              <a:rPr lang="en-US" smtClean="0"/>
              <a:t>14</a:t>
            </a:fld>
            <a:endParaRPr lang="en-US"/>
          </a:p>
        </p:txBody>
      </p:sp>
    </p:spTree>
    <p:extLst>
      <p:ext uri="{BB962C8B-B14F-4D97-AF65-F5344CB8AC3E}">
        <p14:creationId xmlns:p14="http://schemas.microsoft.com/office/powerpoint/2010/main" val="4091513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900" b="0" i="0" kern="1200" dirty="0">
                <a:solidFill>
                  <a:schemeClr val="tx1"/>
                </a:solidFill>
                <a:effectLst/>
                <a:latin typeface="+mn-lt"/>
                <a:ea typeface="+mn-ea"/>
                <a:cs typeface="+mn-cs"/>
              </a:rPr>
              <a:t>It’s vital to give workers access to handwashing facilities at work</a:t>
            </a:r>
          </a:p>
          <a:p>
            <a:pPr marL="171450" indent="-171450">
              <a:buFontTx/>
              <a:buChar char="-"/>
            </a:pPr>
            <a:r>
              <a:rPr lang="en-US" sz="900" b="0" i="0" kern="1200" dirty="0">
                <a:solidFill>
                  <a:schemeClr val="tx1"/>
                </a:solidFill>
                <a:effectLst/>
                <a:latin typeface="+mn-lt"/>
                <a:ea typeface="+mn-ea"/>
                <a:cs typeface="+mn-cs"/>
              </a:rPr>
              <a:t>Lack of access to </a:t>
            </a:r>
            <a:r>
              <a:rPr lang="en-US" sz="900" b="0" i="0" kern="1200" dirty="0" err="1">
                <a:solidFill>
                  <a:schemeClr val="tx1"/>
                </a:solidFill>
                <a:effectLst/>
                <a:latin typeface="+mn-lt"/>
                <a:ea typeface="+mn-ea"/>
                <a:cs typeface="+mn-cs"/>
              </a:rPr>
              <a:t>to</a:t>
            </a:r>
            <a:r>
              <a:rPr lang="en-US" sz="900" b="0" i="0" kern="1200" dirty="0">
                <a:solidFill>
                  <a:schemeClr val="tx1"/>
                </a:solidFill>
                <a:effectLst/>
                <a:latin typeface="+mn-lt"/>
                <a:ea typeface="+mn-ea"/>
                <a:cs typeface="+mn-cs"/>
              </a:rPr>
              <a:t> drinking water, sanitation, and hygiene (WASH) services – now more than ever -- harm workers and greatly diminishes productivity for companies</a:t>
            </a:r>
          </a:p>
          <a:p>
            <a:pPr marL="171450" indent="-171450">
              <a:buFontTx/>
              <a:buChar char="-"/>
            </a:pPr>
            <a:r>
              <a:rPr lang="en-US" sz="900" b="0" i="0" kern="1200" dirty="0">
                <a:solidFill>
                  <a:schemeClr val="tx1"/>
                </a:solidFill>
                <a:effectLst/>
                <a:latin typeface="+mn-lt"/>
                <a:ea typeface="+mn-ea"/>
                <a:cs typeface="+mn-cs"/>
              </a:rPr>
              <a:t>As one example, Levi Strauss invested in health education and</a:t>
            </a:r>
            <a:r>
              <a:rPr lang="en-US" dirty="0"/>
              <a:t> on-site health services. Absenteeism fell by 55% and staff turnover dropped from 50% to 12%. One factory calculated a $4:$1 return on investment (ROI).</a:t>
            </a:r>
          </a:p>
          <a:p>
            <a:pPr marL="171450" indent="-171450">
              <a:buFontTx/>
              <a:buChar char="-"/>
            </a:pPr>
            <a:endParaRPr lang="en-US" dirty="0"/>
          </a:p>
          <a:p>
            <a:pPr marL="171450" indent="-171450">
              <a:buFontTx/>
              <a:buChar char="-"/>
            </a:pPr>
            <a:r>
              <a:rPr lang="en-US" dirty="0">
                <a:hlinkClick r:id="rId3"/>
              </a:rPr>
              <a:t>https://ceowatermandate.org/files/4-Business-case-WASH-10-PRINT.pdf</a:t>
            </a:r>
            <a:endParaRPr lang="en-US" dirty="0"/>
          </a:p>
        </p:txBody>
      </p:sp>
      <p:sp>
        <p:nvSpPr>
          <p:cNvPr id="4" name="Slide Number Placeholder 3"/>
          <p:cNvSpPr>
            <a:spLocks noGrp="1"/>
          </p:cNvSpPr>
          <p:nvPr>
            <p:ph type="sldNum" sz="quarter" idx="5"/>
          </p:nvPr>
        </p:nvSpPr>
        <p:spPr/>
        <p:txBody>
          <a:bodyPr/>
          <a:lstStyle/>
          <a:p>
            <a:fld id="{5130E549-0ECE-7E45-8461-C38202A8E6C2}" type="slidenum">
              <a:rPr lang="en-US" smtClean="0"/>
              <a:t>15</a:t>
            </a:fld>
            <a:endParaRPr lang="en-US"/>
          </a:p>
        </p:txBody>
      </p:sp>
    </p:spTree>
    <p:extLst>
      <p:ext uri="{BB962C8B-B14F-4D97-AF65-F5344CB8AC3E}">
        <p14:creationId xmlns:p14="http://schemas.microsoft.com/office/powerpoint/2010/main" val="3581525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900" b="0" i="0" kern="1200" dirty="0">
                <a:solidFill>
                  <a:schemeClr val="tx1"/>
                </a:solidFill>
                <a:effectLst/>
                <a:latin typeface="+mn-lt"/>
                <a:ea typeface="+mn-ea"/>
                <a:cs typeface="+mn-cs"/>
              </a:rPr>
              <a:t>If you want proof that there’s a business case for water stewardship, look no further than the investment community</a:t>
            </a:r>
          </a:p>
          <a:p>
            <a:pPr marL="171450" indent="-171450">
              <a:buFontTx/>
              <a:buChar char="-"/>
            </a:pPr>
            <a:r>
              <a:rPr lang="en-US" sz="900" b="0" i="0" kern="1200" dirty="0">
                <a:solidFill>
                  <a:schemeClr val="tx1"/>
                </a:solidFill>
                <a:effectLst/>
                <a:latin typeface="+mn-lt"/>
                <a:ea typeface="+mn-ea"/>
                <a:cs typeface="+mn-cs"/>
              </a:rPr>
              <a:t>Increasingly demanding that companies demonstrate awareness of water risk</a:t>
            </a:r>
          </a:p>
          <a:p>
            <a:pPr marL="171450" indent="-171450">
              <a:buFontTx/>
              <a:buChar char="-"/>
            </a:pPr>
            <a:r>
              <a:rPr lang="en-US" sz="900" b="0" i="0" kern="1200" dirty="0">
                <a:solidFill>
                  <a:schemeClr val="tx1"/>
                </a:solidFill>
                <a:effectLst/>
                <a:latin typeface="+mn-lt"/>
                <a:ea typeface="+mn-ea"/>
                <a:cs typeface="+mn-cs"/>
              </a:rPr>
              <a:t>For example, through CDP, </a:t>
            </a:r>
            <a:r>
              <a:rPr lang="en-US" dirty="0"/>
              <a:t>650 investors with US$87 trillion in assets </a:t>
            </a:r>
            <a:r>
              <a:rPr lang="en-US" sz="900" b="0" i="0" kern="1200" dirty="0">
                <a:solidFill>
                  <a:schemeClr val="tx1"/>
                </a:solidFill>
                <a:effectLst/>
                <a:latin typeface="+mn-lt"/>
                <a:ea typeface="+mn-ea"/>
                <a:cs typeface="+mn-cs"/>
              </a:rPr>
              <a:t>urge companies to both report their water-related risks and impacts, and to take action to mitigate them</a:t>
            </a:r>
            <a:endParaRPr lang="en-US" dirty="0"/>
          </a:p>
        </p:txBody>
      </p:sp>
      <p:sp>
        <p:nvSpPr>
          <p:cNvPr id="4" name="Slide Number Placeholder 3"/>
          <p:cNvSpPr>
            <a:spLocks noGrp="1"/>
          </p:cNvSpPr>
          <p:nvPr>
            <p:ph type="sldNum" sz="quarter" idx="5"/>
          </p:nvPr>
        </p:nvSpPr>
        <p:spPr/>
        <p:txBody>
          <a:bodyPr/>
          <a:lstStyle/>
          <a:p>
            <a:fld id="{5130E549-0ECE-7E45-8461-C38202A8E6C2}" type="slidenum">
              <a:rPr lang="en-US" smtClean="0"/>
              <a:t>16</a:t>
            </a:fld>
            <a:endParaRPr lang="en-US"/>
          </a:p>
        </p:txBody>
      </p:sp>
    </p:spTree>
    <p:extLst>
      <p:ext uri="{BB962C8B-B14F-4D97-AF65-F5344CB8AC3E}">
        <p14:creationId xmlns:p14="http://schemas.microsoft.com/office/powerpoint/2010/main" val="118454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kern="1200" dirty="0">
                <a:solidFill>
                  <a:schemeClr val="tx1"/>
                </a:solidFill>
                <a:effectLst/>
                <a:latin typeface="+mn-lt"/>
                <a:ea typeface="+mn-ea"/>
                <a:cs typeface="+mn-cs"/>
              </a:rPr>
              <a:t>In addition to managing short and long term risk, water stewardship can directly save money</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kern="1200" dirty="0">
                <a:solidFill>
                  <a:schemeClr val="tx1"/>
                </a:solidFill>
                <a:effectLst/>
                <a:latin typeface="+mn-lt"/>
                <a:ea typeface="+mn-ea"/>
                <a:cs typeface="+mn-cs"/>
              </a:rPr>
              <a:t>For companies new to water stewardship, the payback period for initial water efficiency investments can be less than 1 year</a:t>
            </a:r>
          </a:p>
          <a:p>
            <a:pPr marL="0" indent="0">
              <a:buFont typeface="+mj-lt"/>
              <a:buNone/>
            </a:pPr>
            <a:endParaRPr lang="en-US" dirty="0"/>
          </a:p>
          <a:p>
            <a:pPr marL="0" indent="0">
              <a:buFont typeface="+mj-lt"/>
              <a:buNone/>
            </a:pPr>
            <a:endParaRPr lang="en-US" dirty="0"/>
          </a:p>
          <a:p>
            <a:pPr marL="171450" indent="-171450">
              <a:buFontTx/>
              <a:buChar char="-"/>
            </a:pPr>
            <a:r>
              <a:rPr lang="en-US" dirty="0"/>
              <a:t>Diageo: reduced the volume of its water withdrawals by nearly 1 million cubic meters</a:t>
            </a:r>
          </a:p>
          <a:p>
            <a:pPr marL="171450" indent="-171450">
              <a:buFontTx/>
              <a:buChar char="-"/>
            </a:pPr>
            <a:r>
              <a:rPr lang="en-US" dirty="0"/>
              <a:t>Cisco: introduced new soldering practice that reduced water use and wastewater</a:t>
            </a:r>
          </a:p>
        </p:txBody>
      </p:sp>
      <p:sp>
        <p:nvSpPr>
          <p:cNvPr id="4" name="Slide Number Placeholder 3"/>
          <p:cNvSpPr>
            <a:spLocks noGrp="1"/>
          </p:cNvSpPr>
          <p:nvPr>
            <p:ph type="sldNum" sz="quarter" idx="10"/>
          </p:nvPr>
        </p:nvSpPr>
        <p:spPr/>
        <p:txBody>
          <a:bodyPr/>
          <a:lstStyle/>
          <a:p>
            <a:fld id="{5130E549-0ECE-7E45-8461-C38202A8E6C2}" type="slidenum">
              <a:rPr lang="en-US" smtClean="0"/>
              <a:t>17</a:t>
            </a:fld>
            <a:endParaRPr lang="en-US"/>
          </a:p>
        </p:txBody>
      </p:sp>
    </p:spTree>
    <p:extLst>
      <p:ext uri="{BB962C8B-B14F-4D97-AF65-F5344CB8AC3E}">
        <p14:creationId xmlns:p14="http://schemas.microsoft.com/office/powerpoint/2010/main" val="317199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kern="1200" dirty="0">
                <a:solidFill>
                  <a:schemeClr val="tx1"/>
                </a:solidFill>
                <a:effectLst/>
                <a:latin typeface="+mn-lt"/>
                <a:ea typeface="+mn-ea"/>
                <a:cs typeface="+mn-cs"/>
              </a:rPr>
              <a:t>opportunity to create products</a:t>
            </a: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en-US" sz="900" kern="1200" dirty="0">
              <a:solidFill>
                <a:schemeClr val="tx1"/>
              </a:solidFill>
              <a:effectLst/>
              <a:latin typeface="+mn-lt"/>
              <a:ea typeface="+mn-ea"/>
              <a:cs typeface="+mn-cs"/>
            </a:endParaRPr>
          </a:p>
          <a:p>
            <a:pPr marL="171450" indent="-171450" rtl="0">
              <a:buFontTx/>
              <a:buChar char="-"/>
            </a:pPr>
            <a:r>
              <a:rPr lang="en-US" sz="900" b="0" i="0" u="none" strike="noStrike" kern="1200" dirty="0">
                <a:solidFill>
                  <a:schemeClr val="tx1"/>
                </a:solidFill>
                <a:effectLst/>
                <a:latin typeface="+mn-lt"/>
                <a:ea typeface="+mn-ea"/>
                <a:cs typeface="+mn-cs"/>
              </a:rPr>
              <a:t>As we wrap up the water risk section, I want to emphasize, if you take one thing away from this presentation, it’s that the world water crisis creates real risk for businesses</a:t>
            </a:r>
          </a:p>
          <a:p>
            <a:pPr marL="171450" indent="-171450" rtl="0">
              <a:buFontTx/>
              <a:buChar char="-"/>
            </a:pPr>
            <a:r>
              <a:rPr lang="en-US" sz="900" b="0" i="0" u="none" strike="noStrike" kern="1200" dirty="0">
                <a:solidFill>
                  <a:schemeClr val="tx1"/>
                </a:solidFill>
                <a:effectLst/>
                <a:latin typeface="+mn-lt"/>
                <a:ea typeface="+mn-ea"/>
                <a:cs typeface="+mn-cs"/>
              </a:rPr>
              <a:t>Again, not a philanthropy or charity action to create goodwill</a:t>
            </a:r>
          </a:p>
          <a:p>
            <a:pPr marL="171450" indent="-171450" rtl="0">
              <a:buFontTx/>
              <a:buChar char="-"/>
            </a:pPr>
            <a:r>
              <a:rPr lang="en-US" sz="900" b="0" i="0" u="none" strike="noStrike" kern="1200" dirty="0">
                <a:solidFill>
                  <a:schemeClr val="tx1"/>
                </a:solidFill>
                <a:effectLst/>
                <a:latin typeface="+mn-lt"/>
                <a:ea typeface="+mn-ea"/>
                <a:cs typeface="+mn-cs"/>
              </a:rPr>
              <a:t>It’s about ensuring your business can continue operating and save costs in the process</a:t>
            </a:r>
          </a:p>
          <a:p>
            <a:pPr rtl="0"/>
            <a:endParaRPr lang="en-US" sz="900" b="0" i="0" u="none" strike="noStrike" kern="1200" dirty="0">
              <a:solidFill>
                <a:schemeClr val="tx1"/>
              </a:solidFill>
              <a:effectLst/>
              <a:latin typeface="+mn-lt"/>
              <a:ea typeface="+mn-ea"/>
              <a:cs typeface="+mn-cs"/>
            </a:endParaRP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5130E549-0ECE-7E45-8461-C38202A8E6C2}" type="slidenum">
              <a:rPr lang="en-US" smtClean="0"/>
              <a:t>18</a:t>
            </a:fld>
            <a:endParaRPr lang="en-US"/>
          </a:p>
        </p:txBody>
      </p:sp>
    </p:spTree>
    <p:extLst>
      <p:ext uri="{BB962C8B-B14F-4D97-AF65-F5344CB8AC3E}">
        <p14:creationId xmlns:p14="http://schemas.microsoft.com/office/powerpoint/2010/main" val="241902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Now that I have introduced why water stewardship is a crucial step for businesses, I want to discuss how businesses can begin to take action on water</a:t>
            </a:r>
            <a:endParaRPr lang="en-US" sz="9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130E549-0ECE-7E45-8461-C38202A8E6C2}" type="slidenum">
              <a:rPr lang="en-US" smtClean="0"/>
              <a:t>19</a:t>
            </a:fld>
            <a:endParaRPr lang="en-US"/>
          </a:p>
        </p:txBody>
      </p:sp>
    </p:spTree>
    <p:extLst>
      <p:ext uri="{BB962C8B-B14F-4D97-AF65-F5344CB8AC3E}">
        <p14:creationId xmlns:p14="http://schemas.microsoft.com/office/powerpoint/2010/main" val="2455809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lvl="1" indent="0" rtl="0">
              <a:buFontTx/>
              <a:buNone/>
            </a:pPr>
            <a:r>
              <a:rPr lang="en-US" b="0" i="0" u="none" strike="noStrike" kern="1200" dirty="0">
                <a:solidFill>
                  <a:schemeClr val="tx1"/>
                </a:solidFill>
                <a:effectLst/>
                <a:latin typeface="+mn-lt"/>
                <a:ea typeface="+mn-ea"/>
                <a:cs typeface="+mn-cs"/>
              </a:rPr>
              <a:t>Overview of this presentation</a:t>
            </a:r>
          </a:p>
          <a:p>
            <a:pPr marL="514350" lvl="1" indent="-171450" rtl="0">
              <a:buFont typeface="Arial" panose="020B0604020202020204" pitchFamily="34" charset="0"/>
              <a:buChar char="•"/>
            </a:pPr>
            <a:r>
              <a:rPr lang="en-US" b="0" i="0" u="none" strike="noStrike" kern="1200" dirty="0">
                <a:solidFill>
                  <a:schemeClr val="tx1"/>
                </a:solidFill>
                <a:effectLst/>
                <a:latin typeface="+mn-lt"/>
                <a:ea typeface="+mn-ea"/>
                <a:cs typeface="+mn-cs"/>
              </a:rPr>
              <a:t>The facts of the global water crisis</a:t>
            </a:r>
          </a:p>
          <a:p>
            <a:pPr marL="514350" lvl="1" indent="-171450" rtl="0">
              <a:buFont typeface="Arial" panose="020B0604020202020204" pitchFamily="34" charset="0"/>
              <a:buChar char="•"/>
            </a:pPr>
            <a:r>
              <a:rPr lang="en-US" b="0" i="0" u="none" strike="noStrike" kern="1200" dirty="0">
                <a:solidFill>
                  <a:schemeClr val="tx1"/>
                </a:solidFill>
                <a:effectLst/>
                <a:latin typeface="+mn-lt"/>
                <a:ea typeface="+mn-ea"/>
                <a:cs typeface="+mn-cs"/>
              </a:rPr>
              <a:t>Why water stewardship is good for business</a:t>
            </a:r>
          </a:p>
          <a:p>
            <a:pPr marL="514350" lvl="1" indent="-171450" rtl="0">
              <a:buFont typeface="Arial" panose="020B0604020202020204" pitchFamily="34" charset="0"/>
              <a:buChar char="•"/>
            </a:pPr>
            <a:r>
              <a:rPr lang="en-US" b="0" i="0" u="none" strike="noStrike" kern="1200" dirty="0">
                <a:solidFill>
                  <a:schemeClr val="tx1"/>
                </a:solidFill>
                <a:effectLst/>
                <a:latin typeface="+mn-lt"/>
                <a:ea typeface="+mn-ea"/>
                <a:cs typeface="+mn-cs"/>
              </a:rPr>
              <a:t>How companies set and achieve water goals</a:t>
            </a:r>
          </a:p>
          <a:p>
            <a:pPr marL="514350" lvl="1" indent="-171450" rtl="0">
              <a:buFont typeface="Arial" panose="020B0604020202020204" pitchFamily="34" charset="0"/>
              <a:buChar char="•"/>
            </a:pPr>
            <a:r>
              <a:rPr lang="en-US" b="0" i="0" u="none" strike="noStrike" kern="1200" dirty="0">
                <a:solidFill>
                  <a:schemeClr val="tx1"/>
                </a:solidFill>
                <a:effectLst/>
                <a:latin typeface="+mn-lt"/>
                <a:ea typeface="+mn-ea"/>
                <a:cs typeface="+mn-cs"/>
              </a:rPr>
              <a:t>And some tools from the CEO Water Mandate and others that can help companies get started.</a:t>
            </a:r>
          </a:p>
          <a:p>
            <a:pPr marL="514350" lvl="1" indent="-171450" rtl="0">
              <a:buFontTx/>
              <a:buChar char="-"/>
            </a:pPr>
            <a:endParaRPr lang="en-US" b="0" dirty="0">
              <a:effectLst/>
            </a:endParaRP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5130E549-0ECE-7E45-8461-C38202A8E6C2}" type="slidenum">
              <a:rPr lang="en-US" smtClean="0"/>
              <a:t>2</a:t>
            </a:fld>
            <a:endParaRPr lang="en-US"/>
          </a:p>
        </p:txBody>
      </p:sp>
    </p:spTree>
    <p:extLst>
      <p:ext uri="{BB962C8B-B14F-4D97-AF65-F5344CB8AC3E}">
        <p14:creationId xmlns:p14="http://schemas.microsoft.com/office/powerpoint/2010/main" val="3484124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900" b="0" i="0" kern="1200" dirty="0">
                <a:solidFill>
                  <a:schemeClr val="tx1"/>
                </a:solidFill>
                <a:effectLst/>
                <a:latin typeface="+mn-lt"/>
                <a:ea typeface="+mn-ea"/>
                <a:cs typeface="+mn-cs"/>
              </a:rPr>
              <a:t>Every business is going to have its own unique water stewardship journey depending on the industry sector, suppliers, locations</a:t>
            </a:r>
          </a:p>
          <a:p>
            <a:pPr marL="171450" indent="-171450">
              <a:buFontTx/>
              <a:buChar char="-"/>
            </a:pPr>
            <a:r>
              <a:rPr lang="en-US" sz="900" b="0" i="0" kern="1200" dirty="0">
                <a:solidFill>
                  <a:schemeClr val="tx1"/>
                </a:solidFill>
                <a:effectLst/>
                <a:latin typeface="+mn-lt"/>
                <a:ea typeface="+mn-ea"/>
                <a:cs typeface="+mn-cs"/>
              </a:rPr>
              <a:t>With that said, the CEO Water Mandate has developed this framework called the Water Stewardship Journey to show the major parts of a really strong water stewardship strategy</a:t>
            </a:r>
          </a:p>
          <a:p>
            <a:pPr marL="171450" indent="-171450">
              <a:buFontTx/>
              <a:buChar char="-"/>
            </a:pPr>
            <a:r>
              <a:rPr lang="en-US" sz="900" b="0" i="0" kern="1200" dirty="0">
                <a:solidFill>
                  <a:schemeClr val="tx1"/>
                </a:solidFill>
                <a:effectLst/>
                <a:latin typeface="+mn-lt"/>
                <a:ea typeface="+mn-ea"/>
                <a:cs typeface="+mn-cs"/>
              </a:rPr>
              <a:t>To unpack this diagram, it illustrates the ideal range of water stewardship activities </a:t>
            </a:r>
          </a:p>
          <a:p>
            <a:pPr marL="171450" indent="-171450">
              <a:buFontTx/>
              <a:buChar char="-"/>
            </a:pPr>
            <a:r>
              <a:rPr lang="en-US" sz="900" b="0" i="0" kern="1200" dirty="0">
                <a:solidFill>
                  <a:schemeClr val="tx1"/>
                </a:solidFill>
                <a:effectLst/>
                <a:latin typeface="+mn-lt"/>
                <a:ea typeface="+mn-ea"/>
                <a:cs typeface="+mn-cs"/>
              </a:rPr>
              <a:t>Starting at the left, actions around operations typically are a good starting place, as you move to the right, actions become more involved but more impactful</a:t>
            </a:r>
          </a:p>
          <a:p>
            <a:endParaRPr lang="en-US" dirty="0"/>
          </a:p>
        </p:txBody>
      </p:sp>
      <p:sp>
        <p:nvSpPr>
          <p:cNvPr id="4" name="Slide Number Placeholder 3"/>
          <p:cNvSpPr>
            <a:spLocks noGrp="1"/>
          </p:cNvSpPr>
          <p:nvPr>
            <p:ph type="sldNum" sz="quarter" idx="5"/>
          </p:nvPr>
        </p:nvSpPr>
        <p:spPr/>
        <p:txBody>
          <a:bodyPr/>
          <a:lstStyle/>
          <a:p>
            <a:fld id="{5130E549-0ECE-7E45-8461-C38202A8E6C2}" type="slidenum">
              <a:rPr lang="en-US" smtClean="0"/>
              <a:t>20</a:t>
            </a:fld>
            <a:endParaRPr lang="en-US"/>
          </a:p>
        </p:txBody>
      </p:sp>
    </p:spTree>
    <p:extLst>
      <p:ext uri="{BB962C8B-B14F-4D97-AF65-F5344CB8AC3E}">
        <p14:creationId xmlns:p14="http://schemas.microsoft.com/office/powerpoint/2010/main" val="3396841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en-US" dirty="0"/>
              <a:t>Ensuring company’s own house is in order, from corporate offices, ag site, or manufacturing sites</a:t>
            </a:r>
          </a:p>
          <a:p>
            <a:pPr marL="171450" indent="-171450">
              <a:buFontTx/>
              <a:buChar char="-"/>
            </a:pPr>
            <a:r>
              <a:rPr lang="en-US" dirty="0"/>
              <a:t>Establishes your company’s credibility when you engage with stakeholders, fellow businesses, and NGOs on water issues</a:t>
            </a:r>
          </a:p>
        </p:txBody>
      </p:sp>
      <p:sp>
        <p:nvSpPr>
          <p:cNvPr id="4" name="Slide Number Placeholder 3"/>
          <p:cNvSpPr>
            <a:spLocks noGrp="1"/>
          </p:cNvSpPr>
          <p:nvPr>
            <p:ph type="sldNum" sz="quarter" idx="10"/>
          </p:nvPr>
        </p:nvSpPr>
        <p:spPr/>
        <p:txBody>
          <a:bodyPr/>
          <a:lstStyle/>
          <a:p>
            <a:fld id="{5130E549-0ECE-7E45-8461-C38202A8E6C2}" type="slidenum">
              <a:rPr lang="en-US" smtClean="0"/>
              <a:t>21</a:t>
            </a:fld>
            <a:endParaRPr lang="en-US"/>
          </a:p>
        </p:txBody>
      </p:sp>
    </p:spTree>
    <p:extLst>
      <p:ext uri="{BB962C8B-B14F-4D97-AF65-F5344CB8AC3E}">
        <p14:creationId xmlns:p14="http://schemas.microsoft.com/office/powerpoint/2010/main" val="774591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en-US" dirty="0"/>
              <a:t>One important aspect of water challenges is that they are inherently local</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dirty="0"/>
              <a:t>Climate is different. </a:t>
            </a:r>
            <a:r>
              <a:rPr lang="en-US" sz="900" kern="1200" dirty="0">
                <a:solidFill>
                  <a:schemeClr val="tx1"/>
                </a:solidFill>
                <a:effectLst/>
                <a:latin typeface="+mn-lt"/>
                <a:ea typeface="+mn-ea"/>
                <a:cs typeface="+mn-cs"/>
              </a:rPr>
              <a:t>emissions reduction will have the same benefit regardless of where a company reduces emissions, so for companies the goal is to reduce their global emissions. </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sz="900" kern="1200" dirty="0">
                <a:solidFill>
                  <a:schemeClr val="tx1"/>
                </a:solidFill>
                <a:effectLst/>
                <a:latin typeface="+mn-lt"/>
                <a:ea typeface="+mn-ea"/>
                <a:cs typeface="+mn-cs"/>
              </a:rPr>
              <a:t>For water the impacts and risks vary substantially by location. If you reduce water use only where water is abundant, it will have minimal impact. </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sz="900" kern="1200" dirty="0">
                <a:solidFill>
                  <a:schemeClr val="tx1"/>
                </a:solidFill>
                <a:effectLst/>
                <a:latin typeface="+mn-lt"/>
                <a:ea typeface="+mn-ea"/>
                <a:cs typeface="+mn-cs"/>
              </a:rPr>
              <a:t>For water, really considering the location allows you to have the greatest impact.</a:t>
            </a:r>
          </a:p>
          <a:p>
            <a:pPr marL="171450" indent="-171450">
              <a:buFontTx/>
              <a:buChar char="-"/>
            </a:pPr>
            <a:r>
              <a:rPr lang="en-US" dirty="0"/>
              <a:t>Risk assessment means understanding which of their operations are experiencing the most water stress and where to prioritize actions</a:t>
            </a:r>
          </a:p>
          <a:p>
            <a:pPr marL="171450" indent="-171450">
              <a:buFontTx/>
              <a:buChar char="-"/>
            </a:pPr>
            <a:r>
              <a:rPr lang="en-US" dirty="0"/>
              <a:t>The goal is to prioritize where and how to act</a:t>
            </a:r>
          </a:p>
        </p:txBody>
      </p:sp>
      <p:sp>
        <p:nvSpPr>
          <p:cNvPr id="4" name="Slide Number Placeholder 3"/>
          <p:cNvSpPr>
            <a:spLocks noGrp="1"/>
          </p:cNvSpPr>
          <p:nvPr>
            <p:ph type="sldNum" sz="quarter" idx="10"/>
          </p:nvPr>
        </p:nvSpPr>
        <p:spPr/>
        <p:txBody>
          <a:bodyPr/>
          <a:lstStyle/>
          <a:p>
            <a:fld id="{5130E549-0ECE-7E45-8461-C38202A8E6C2}" type="slidenum">
              <a:rPr lang="en-US" smtClean="0"/>
              <a:t>22</a:t>
            </a:fld>
            <a:endParaRPr lang="en-US"/>
          </a:p>
        </p:txBody>
      </p:sp>
    </p:spTree>
    <p:extLst>
      <p:ext uri="{BB962C8B-B14F-4D97-AF65-F5344CB8AC3E}">
        <p14:creationId xmlns:p14="http://schemas.microsoft.com/office/powerpoint/2010/main" val="2745152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mj-lt"/>
              <a:buNone/>
            </a:pPr>
            <a:r>
              <a:rPr lang="en-US" dirty="0"/>
              <a:t>- Integrating water stewardship into the business plan is about developing a comprehensive water stewardship strategy that is part of business, not as charity but as protecting business</a:t>
            </a:r>
          </a:p>
        </p:txBody>
      </p:sp>
      <p:sp>
        <p:nvSpPr>
          <p:cNvPr id="4" name="Slide Number Placeholder 3"/>
          <p:cNvSpPr>
            <a:spLocks noGrp="1"/>
          </p:cNvSpPr>
          <p:nvPr>
            <p:ph type="sldNum" sz="quarter" idx="10"/>
          </p:nvPr>
        </p:nvSpPr>
        <p:spPr/>
        <p:txBody>
          <a:bodyPr/>
          <a:lstStyle/>
          <a:p>
            <a:fld id="{5130E549-0ECE-7E45-8461-C38202A8E6C2}" type="slidenum">
              <a:rPr lang="en-US" smtClean="0"/>
              <a:t>23</a:t>
            </a:fld>
            <a:endParaRPr lang="en-US"/>
          </a:p>
        </p:txBody>
      </p:sp>
    </p:spTree>
    <p:extLst>
      <p:ext uri="{BB962C8B-B14F-4D97-AF65-F5344CB8AC3E}">
        <p14:creationId xmlns:p14="http://schemas.microsoft.com/office/powerpoint/2010/main" val="814792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rtl="0">
              <a:buFontTx/>
              <a:buChar char="-"/>
            </a:pPr>
            <a:r>
              <a:rPr lang="en-US" sz="900" b="0" i="0" u="none" strike="noStrike" kern="1200" dirty="0">
                <a:solidFill>
                  <a:schemeClr val="tx1"/>
                </a:solidFill>
                <a:effectLst/>
                <a:latin typeface="+mn-lt"/>
                <a:ea typeface="+mn-ea"/>
                <a:cs typeface="+mn-cs"/>
              </a:rPr>
              <a:t>As I discussed, much of the risk companies face is not due to their own operations but to the context in which they’re operating. Engagement is about going beyond the fence line to work with other businesses, value chain partners, NGOs, and stakeholders to ensure water security in a watershed</a:t>
            </a:r>
          </a:p>
          <a:p>
            <a:pPr marL="171450" indent="-171450" rtl="0">
              <a:buFontTx/>
              <a:buChar char="-"/>
            </a:pPr>
            <a:r>
              <a:rPr lang="en-US" sz="900" b="0" i="0" u="none" strike="noStrike" kern="1200" dirty="0">
                <a:solidFill>
                  <a:schemeClr val="tx1"/>
                </a:solidFill>
                <a:effectLst/>
                <a:latin typeface="+mn-lt"/>
                <a:ea typeface="+mn-ea"/>
                <a:cs typeface="+mn-cs"/>
              </a:rPr>
              <a:t>This is where the good work you have done within your </a:t>
            </a:r>
            <a:r>
              <a:rPr lang="en-US" sz="900" b="0" i="0" u="none" strike="noStrike" kern="1200" dirty="0" err="1">
                <a:solidFill>
                  <a:schemeClr val="tx1"/>
                </a:solidFill>
                <a:effectLst/>
                <a:latin typeface="+mn-lt"/>
                <a:ea typeface="+mn-ea"/>
                <a:cs typeface="+mn-cs"/>
              </a:rPr>
              <a:t>fenceline</a:t>
            </a:r>
            <a:r>
              <a:rPr lang="en-US" sz="900" b="0" i="0" u="none" strike="noStrike" kern="1200" dirty="0">
                <a:solidFill>
                  <a:schemeClr val="tx1"/>
                </a:solidFill>
                <a:effectLst/>
                <a:latin typeface="+mn-lt"/>
                <a:ea typeface="+mn-ea"/>
                <a:cs typeface="+mn-cs"/>
              </a:rPr>
              <a:t> will help establish credibility</a:t>
            </a:r>
            <a:endParaRPr lang="en-US" b="0" dirty="0">
              <a:effectLst/>
            </a:endParaRP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5130E549-0ECE-7E45-8461-C38202A8E6C2}" type="slidenum">
              <a:rPr lang="en-US" smtClean="0"/>
              <a:t>24</a:t>
            </a:fld>
            <a:endParaRPr lang="en-US"/>
          </a:p>
        </p:txBody>
      </p:sp>
    </p:spTree>
    <p:extLst>
      <p:ext uri="{BB962C8B-B14F-4D97-AF65-F5344CB8AC3E}">
        <p14:creationId xmlns:p14="http://schemas.microsoft.com/office/powerpoint/2010/main" val="1630000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en-US" dirty="0"/>
              <a:t>It’s crucial that throughout this process, a company’s understanding of its risks and approaches is done in dialogue with the stakeholders most affected.</a:t>
            </a:r>
          </a:p>
          <a:p>
            <a:pPr marL="171450" indent="-171450">
              <a:buFontTx/>
              <a:buChar char="-"/>
            </a:pPr>
            <a:r>
              <a:rPr lang="en-US" dirty="0"/>
              <a:t>Ongoing process of communicating with and reporting to stakeholders</a:t>
            </a:r>
          </a:p>
        </p:txBody>
      </p:sp>
      <p:sp>
        <p:nvSpPr>
          <p:cNvPr id="4" name="Slide Number Placeholder 3"/>
          <p:cNvSpPr>
            <a:spLocks noGrp="1"/>
          </p:cNvSpPr>
          <p:nvPr>
            <p:ph type="sldNum" sz="quarter" idx="10"/>
          </p:nvPr>
        </p:nvSpPr>
        <p:spPr/>
        <p:txBody>
          <a:bodyPr/>
          <a:lstStyle/>
          <a:p>
            <a:fld id="{5130E549-0ECE-7E45-8461-C38202A8E6C2}" type="slidenum">
              <a:rPr lang="en-US" smtClean="0"/>
              <a:t>25</a:t>
            </a:fld>
            <a:endParaRPr lang="en-US"/>
          </a:p>
        </p:txBody>
      </p:sp>
    </p:spTree>
    <p:extLst>
      <p:ext uri="{BB962C8B-B14F-4D97-AF65-F5344CB8AC3E}">
        <p14:creationId xmlns:p14="http://schemas.microsoft.com/office/powerpoint/2010/main" val="3898081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30E549-0ECE-7E45-8461-C38202A8E6C2}" type="slidenum">
              <a:rPr lang="en-US" smtClean="0"/>
              <a:t>26</a:t>
            </a:fld>
            <a:endParaRPr lang="en-US"/>
          </a:p>
        </p:txBody>
      </p:sp>
    </p:spTree>
    <p:extLst>
      <p:ext uri="{BB962C8B-B14F-4D97-AF65-F5344CB8AC3E}">
        <p14:creationId xmlns:p14="http://schemas.microsoft.com/office/powerpoint/2010/main" val="2983715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marR="0" lvl="0"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900" dirty="0">
                <a:latin typeface="Roboto" panose="02000000000000000000" pitchFamily="2" charset="0"/>
                <a:ea typeface="Roboto" panose="02000000000000000000" pitchFamily="2" charset="0"/>
                <a:cs typeface="Roboto" panose="02000000000000000000" pitchFamily="2" charset="0"/>
              </a:rPr>
              <a:t>Endorsers commit to report annually and improve across the </a:t>
            </a:r>
            <a:r>
              <a:rPr lang="en-US" sz="900" b="1" dirty="0">
                <a:latin typeface="Roboto" panose="02000000000000000000" pitchFamily="2" charset="0"/>
                <a:ea typeface="Roboto" panose="02000000000000000000" pitchFamily="2" charset="0"/>
                <a:cs typeface="Roboto" panose="02000000000000000000" pitchFamily="2" charset="0"/>
              </a:rPr>
              <a:t>six commitment areas</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5130E549-0ECE-7E45-8461-C38202A8E6C2}" type="slidenum">
              <a:rPr lang="en-US" smtClean="0"/>
              <a:t>27</a:t>
            </a:fld>
            <a:endParaRPr lang="en-US"/>
          </a:p>
        </p:txBody>
      </p:sp>
    </p:spTree>
    <p:extLst>
      <p:ext uri="{BB962C8B-B14F-4D97-AF65-F5344CB8AC3E}">
        <p14:creationId xmlns:p14="http://schemas.microsoft.com/office/powerpoint/2010/main" val="945521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en-US" sz="900" kern="1200" dirty="0">
              <a:solidFill>
                <a:schemeClr val="tx1"/>
              </a:solidFill>
              <a:effectLst/>
              <a:latin typeface="+mn-lt"/>
              <a:ea typeface="+mn-ea"/>
              <a:cs typeface="+mn-cs"/>
            </a:endParaRPr>
          </a:p>
          <a:p>
            <a:pPr marL="0" indent="0">
              <a:buFont typeface="+mj-lt"/>
              <a:buNone/>
            </a:pPr>
            <a:r>
              <a:rPr lang="en-US" dirty="0"/>
              <a:t>This slide shows logos from a few Mandate endorsers -- so you are in good company</a:t>
            </a:r>
          </a:p>
        </p:txBody>
      </p:sp>
      <p:sp>
        <p:nvSpPr>
          <p:cNvPr id="4" name="Slide Number Placeholder 3"/>
          <p:cNvSpPr>
            <a:spLocks noGrp="1"/>
          </p:cNvSpPr>
          <p:nvPr>
            <p:ph type="sldNum" sz="quarter" idx="10"/>
          </p:nvPr>
        </p:nvSpPr>
        <p:spPr/>
        <p:txBody>
          <a:bodyPr/>
          <a:lstStyle/>
          <a:p>
            <a:fld id="{5130E549-0ECE-7E45-8461-C38202A8E6C2}" type="slidenum">
              <a:rPr lang="en-US" smtClean="0"/>
              <a:t>28</a:t>
            </a:fld>
            <a:endParaRPr lang="en-US"/>
          </a:p>
        </p:txBody>
      </p:sp>
    </p:spTree>
    <p:extLst>
      <p:ext uri="{BB962C8B-B14F-4D97-AF65-F5344CB8AC3E}">
        <p14:creationId xmlns:p14="http://schemas.microsoft.com/office/powerpoint/2010/main" val="59024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marR="0" lvl="0" indent="-2286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latin typeface="Roboto" panose="02000000000000000000" pitchFamily="2" charset="0"/>
                <a:ea typeface="Roboto" panose="02000000000000000000" pitchFamily="2" charset="0"/>
                <a:cs typeface="Roboto" panose="02000000000000000000" pitchFamily="2" charset="0"/>
              </a:rPr>
              <a:t>Endorsers commit to improve across the six commitment areas</a:t>
            </a:r>
          </a:p>
          <a:p>
            <a:pPr marL="228600" marR="0" lvl="0" indent="-2286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dirty="0">
                <a:latin typeface="Roboto" panose="02000000000000000000" pitchFamily="2" charset="0"/>
                <a:ea typeface="Roboto" panose="02000000000000000000" pitchFamily="2" charset="0"/>
                <a:cs typeface="Roboto" panose="02000000000000000000" pitchFamily="2" charset="0"/>
              </a:rPr>
              <a:t>Every year, endorsers report on their efforts to the Mandate and stakeholders</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5130E549-0ECE-7E45-8461-C38202A8E6C2}" type="slidenum">
              <a:rPr lang="en-US" smtClean="0"/>
              <a:t>29</a:t>
            </a:fld>
            <a:endParaRPr lang="en-US"/>
          </a:p>
        </p:txBody>
      </p:sp>
    </p:spTree>
    <p:extLst>
      <p:ext uri="{BB962C8B-B14F-4D97-AF65-F5344CB8AC3E}">
        <p14:creationId xmlns:p14="http://schemas.microsoft.com/office/powerpoint/2010/main" val="2075312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To start off, let’s talk about the world water crisis, including issues of water scarcity, pollution, and climate change</a:t>
            </a:r>
          </a:p>
        </p:txBody>
      </p:sp>
      <p:sp>
        <p:nvSpPr>
          <p:cNvPr id="4" name="Slide Number Placeholder 3"/>
          <p:cNvSpPr>
            <a:spLocks noGrp="1"/>
          </p:cNvSpPr>
          <p:nvPr>
            <p:ph type="sldNum" sz="quarter" idx="10"/>
          </p:nvPr>
        </p:nvSpPr>
        <p:spPr/>
        <p:txBody>
          <a:bodyPr/>
          <a:lstStyle/>
          <a:p>
            <a:fld id="{5130E549-0ECE-7E45-8461-C38202A8E6C2}" type="slidenum">
              <a:rPr lang="en-US" smtClean="0"/>
              <a:t>3</a:t>
            </a:fld>
            <a:endParaRPr lang="en-US"/>
          </a:p>
        </p:txBody>
      </p:sp>
    </p:spTree>
    <p:extLst>
      <p:ext uri="{BB962C8B-B14F-4D97-AF65-F5344CB8AC3E}">
        <p14:creationId xmlns:p14="http://schemas.microsoft.com/office/powerpoint/2010/main" val="2525746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dirty="0"/>
              <a:t>Separate from Action Platform</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dirty="0"/>
              <a:t>New initiative launched this World Water Day, CEO-led coalition to </a:t>
            </a:r>
            <a:r>
              <a:rPr lang="en-US" sz="900" dirty="0">
                <a:latin typeface="Roboto" panose="02000000000000000000" pitchFamily="2" charset="0"/>
                <a:ea typeface="Roboto" panose="02000000000000000000" pitchFamily="2" charset="0"/>
                <a:cs typeface="Roboto" panose="02000000000000000000" pitchFamily="2" charset="0"/>
              </a:rPr>
              <a:t>preserve the world’s freshwater resources in the face of climate change through collective action in water-stressed basins</a:t>
            </a:r>
            <a:r>
              <a:rPr lang="en-US" dirty="0"/>
              <a:t> by setting concrete, measurable targets to achieve by 2050</a:t>
            </a:r>
          </a:p>
        </p:txBody>
      </p:sp>
      <p:sp>
        <p:nvSpPr>
          <p:cNvPr id="4" name="Slide Number Placeholder 3"/>
          <p:cNvSpPr>
            <a:spLocks noGrp="1"/>
          </p:cNvSpPr>
          <p:nvPr>
            <p:ph type="sldNum" sz="quarter" idx="10"/>
          </p:nvPr>
        </p:nvSpPr>
        <p:spPr/>
        <p:txBody>
          <a:bodyPr/>
          <a:lstStyle/>
          <a:p>
            <a:fld id="{5130E549-0ECE-7E45-8461-C38202A8E6C2}" type="slidenum">
              <a:rPr lang="en-US" smtClean="0"/>
              <a:t>30</a:t>
            </a:fld>
            <a:endParaRPr lang="en-US"/>
          </a:p>
        </p:txBody>
      </p:sp>
    </p:spTree>
    <p:extLst>
      <p:ext uri="{BB962C8B-B14F-4D97-AF65-F5344CB8AC3E}">
        <p14:creationId xmlns:p14="http://schemas.microsoft.com/office/powerpoint/2010/main" val="3963801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kern="1200" dirty="0">
                <a:solidFill>
                  <a:schemeClr val="tx1"/>
                </a:solidFill>
                <a:effectLst/>
                <a:latin typeface="+mn-lt"/>
                <a:ea typeface="+mn-ea"/>
                <a:cs typeface="+mn-cs"/>
              </a:rPr>
              <a:t>The Mandate develops and hosts many resources and publications. This is just a selection</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dirty="0">
                <a:latin typeface="Roboto" panose="02000000000000000000" pitchFamily="2" charset="0"/>
                <a:ea typeface="Roboto" panose="02000000000000000000" pitchFamily="2" charset="0"/>
                <a:cs typeface="Roboto" panose="02000000000000000000" pitchFamily="2" charset="0"/>
              </a:rPr>
              <a:t>In addition, the Mandate holds webinars, events, and conferences</a:t>
            </a: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130E549-0ECE-7E45-8461-C38202A8E6C2}" type="slidenum">
              <a:rPr lang="en-US" smtClean="0"/>
              <a:t>31</a:t>
            </a:fld>
            <a:endParaRPr lang="en-US"/>
          </a:p>
        </p:txBody>
      </p:sp>
    </p:spTree>
    <p:extLst>
      <p:ext uri="{BB962C8B-B14F-4D97-AF65-F5344CB8AC3E}">
        <p14:creationId xmlns:p14="http://schemas.microsoft.com/office/powerpoint/2010/main" val="3146983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kern="1200" dirty="0">
                <a:solidFill>
                  <a:schemeClr val="tx1"/>
                </a:solidFill>
                <a:effectLst/>
                <a:latin typeface="+mn-lt"/>
                <a:ea typeface="+mn-ea"/>
                <a:cs typeface="+mn-cs"/>
              </a:rPr>
              <a:t>The Water Stewardship Toolbox offers filters to locate the most relevant resources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kern="1200" dirty="0">
                <a:solidFill>
                  <a:schemeClr val="tx1"/>
                </a:solidFill>
                <a:effectLst/>
                <a:latin typeface="+mn-lt"/>
                <a:ea typeface="+mn-ea"/>
                <a:cs typeface="+mn-cs"/>
              </a:rPr>
              <a:t>As well as suggested collections of resources by topic</a:t>
            </a: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en-US" sz="9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130E549-0ECE-7E45-8461-C38202A8E6C2}" type="slidenum">
              <a:rPr lang="en-US" smtClean="0"/>
              <a:t>32</a:t>
            </a:fld>
            <a:endParaRPr lang="en-US"/>
          </a:p>
        </p:txBody>
      </p:sp>
    </p:spTree>
    <p:extLst>
      <p:ext uri="{BB962C8B-B14F-4D97-AF65-F5344CB8AC3E}">
        <p14:creationId xmlns:p14="http://schemas.microsoft.com/office/powerpoint/2010/main" val="330665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kern="1200" dirty="0">
                <a:solidFill>
                  <a:schemeClr val="tx1"/>
                </a:solidFill>
                <a:effectLst/>
                <a:latin typeface="+mn-lt"/>
                <a:ea typeface="+mn-ea"/>
                <a:cs typeface="+mn-cs"/>
              </a:rPr>
              <a:t>The Water Stewardship University offers free classes to introduce stewardship topics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kern="1200" dirty="0">
                <a:solidFill>
                  <a:schemeClr val="tx1"/>
                </a:solidFill>
                <a:effectLst/>
                <a:latin typeface="+mn-lt"/>
                <a:ea typeface="+mn-ea"/>
                <a:cs typeface="+mn-cs"/>
              </a:rPr>
              <a:t>The first course, Water Stewardship 101: The Basics, gives a brief intro to the most important water risks for businesses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130E549-0ECE-7E45-8461-C38202A8E6C2}" type="slidenum">
              <a:rPr lang="en-US" smtClean="0"/>
              <a:t>33</a:t>
            </a:fld>
            <a:endParaRPr lang="en-US"/>
          </a:p>
        </p:txBody>
      </p:sp>
    </p:spTree>
    <p:extLst>
      <p:ext uri="{BB962C8B-B14F-4D97-AF65-F5344CB8AC3E}">
        <p14:creationId xmlns:p14="http://schemas.microsoft.com/office/powerpoint/2010/main" val="2322742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kern="1200" dirty="0">
                <a:solidFill>
                  <a:schemeClr val="tx1"/>
                </a:solidFill>
                <a:effectLst/>
                <a:latin typeface="+mn-lt"/>
                <a:ea typeface="+mn-ea"/>
                <a:cs typeface="+mn-cs"/>
              </a:rPr>
              <a:t>The Water Action Hub is a free global online platform for collaboration and knowledge-sharing</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kern="1200" dirty="0">
                <a:solidFill>
                  <a:schemeClr val="tx1"/>
                </a:solidFill>
                <a:effectLst/>
                <a:latin typeface="+mn-lt"/>
                <a:ea typeface="+mn-ea"/>
                <a:cs typeface="+mn-cs"/>
              </a:rPr>
              <a:t>Connect with other companies, NGOs, technology providers, and more</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kern="1200" dirty="0">
                <a:solidFill>
                  <a:schemeClr val="tx1"/>
                </a:solidFill>
                <a:effectLst/>
                <a:latin typeface="+mn-lt"/>
                <a:ea typeface="+mn-ea"/>
                <a:cs typeface="+mn-cs"/>
              </a:rPr>
              <a:t>This image shows one section of the map search with pins for different projects and organizations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130E549-0ECE-7E45-8461-C38202A8E6C2}" type="slidenum">
              <a:rPr lang="en-US" smtClean="0"/>
              <a:t>34</a:t>
            </a:fld>
            <a:endParaRPr lang="en-US"/>
          </a:p>
        </p:txBody>
      </p:sp>
    </p:spTree>
    <p:extLst>
      <p:ext uri="{BB962C8B-B14F-4D97-AF65-F5344CB8AC3E}">
        <p14:creationId xmlns:p14="http://schemas.microsoft.com/office/powerpoint/2010/main" val="1617718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summary, water stewardship can both achieve sustainable water management and strengthen your business</a:t>
            </a:r>
          </a:p>
          <a:p>
            <a:pPr marL="171450" indent="-171450">
              <a:buFontTx/>
              <a:buChar char="-"/>
            </a:pPr>
            <a:r>
              <a:rPr lang="en-US" dirty="0"/>
              <a:t>It’s not a charity or philanthropic activity but a way to address short and long term risk</a:t>
            </a:r>
          </a:p>
          <a:p>
            <a:pPr marL="171450" indent="-171450">
              <a:buFontTx/>
              <a:buChar char="-"/>
            </a:pPr>
            <a:r>
              <a:rPr lang="en-US" dirty="0"/>
              <a:t>The CEO Water Mandate can help you understand those risks and make a plan for action</a:t>
            </a:r>
          </a:p>
        </p:txBody>
      </p:sp>
      <p:sp>
        <p:nvSpPr>
          <p:cNvPr id="4" name="Slide Number Placeholder 3"/>
          <p:cNvSpPr>
            <a:spLocks noGrp="1"/>
          </p:cNvSpPr>
          <p:nvPr>
            <p:ph type="sldNum" sz="quarter" idx="5"/>
          </p:nvPr>
        </p:nvSpPr>
        <p:spPr/>
        <p:txBody>
          <a:bodyPr/>
          <a:lstStyle/>
          <a:p>
            <a:fld id="{5130E549-0ECE-7E45-8461-C38202A8E6C2}" type="slidenum">
              <a:rPr lang="en-US" smtClean="0"/>
              <a:t>35</a:t>
            </a:fld>
            <a:endParaRPr lang="en-US"/>
          </a:p>
        </p:txBody>
      </p:sp>
    </p:spTree>
    <p:extLst>
      <p:ext uri="{BB962C8B-B14F-4D97-AF65-F5344CB8AC3E}">
        <p14:creationId xmlns:p14="http://schemas.microsoft.com/office/powerpoint/2010/main" val="3112791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kern="1200" dirty="0">
                <a:solidFill>
                  <a:schemeClr val="tx1"/>
                </a:solidFill>
                <a:effectLst/>
                <a:latin typeface="+mn-lt"/>
                <a:ea typeface="+mn-ea"/>
                <a:cs typeface="+mn-cs"/>
              </a:rPr>
              <a:t>This image shows the Aral (air-ul) Sea in Central Asia, which has seen increased water withdrawals for irrigation over the last 60 years, destroying the local fishery and community water supply</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kern="1200" dirty="0">
                <a:solidFill>
                  <a:schemeClr val="tx1"/>
                </a:solidFill>
                <a:effectLst/>
                <a:latin typeface="+mn-lt"/>
                <a:ea typeface="+mn-ea"/>
                <a:cs typeface="+mn-cs"/>
              </a:rPr>
              <a:t>Humans withdraw about </a:t>
            </a:r>
            <a:r>
              <a:rPr lang="en-US" sz="900" b="0" i="0" u="sng" kern="1200" dirty="0">
                <a:solidFill>
                  <a:schemeClr val="tx1"/>
                </a:solidFill>
                <a:effectLst/>
                <a:latin typeface="+mn-lt"/>
                <a:ea typeface="+mn-ea"/>
                <a:cs typeface="+mn-cs"/>
                <a:hlinkClick r:id="rId3"/>
              </a:rPr>
              <a:t>four thousand cubic kilometers</a:t>
            </a:r>
            <a:r>
              <a:rPr lang="en-US" sz="900" b="0" i="0" kern="1200" dirty="0">
                <a:solidFill>
                  <a:schemeClr val="tx1"/>
                </a:solidFill>
                <a:effectLst/>
                <a:latin typeface="+mn-lt"/>
                <a:ea typeface="+mn-ea"/>
                <a:cs typeface="+mn-cs"/>
              </a:rPr>
              <a:t> of water globally every year, which is triple what we withdrew 50 years ago, and withdrawals continue to increase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kern="1200" dirty="0">
                <a:solidFill>
                  <a:schemeClr val="tx1"/>
                </a:solidFill>
                <a:effectLst/>
                <a:latin typeface="+mn-lt"/>
                <a:ea typeface="+mn-ea"/>
                <a:cs typeface="+mn-cs"/>
              </a:rPr>
              <a:t>Global demand for water is predicted to increase by </a:t>
            </a:r>
            <a:r>
              <a:rPr lang="en-US" sz="900" b="0" i="0" u="sng" kern="1200" dirty="0">
                <a:solidFill>
                  <a:schemeClr val="tx1"/>
                </a:solidFill>
                <a:effectLst/>
                <a:latin typeface="+mn-lt"/>
                <a:ea typeface="+mn-ea"/>
                <a:cs typeface="+mn-cs"/>
                <a:hlinkClick r:id="rId4"/>
              </a:rPr>
              <a:t>55 percent</a:t>
            </a:r>
            <a:r>
              <a:rPr lang="en-US" sz="900" b="0" i="0" kern="1200" dirty="0">
                <a:solidFill>
                  <a:schemeClr val="tx1"/>
                </a:solidFill>
                <a:effectLst/>
                <a:latin typeface="+mn-lt"/>
                <a:ea typeface="+mn-ea"/>
                <a:cs typeface="+mn-cs"/>
              </a:rPr>
              <a:t> between 2000 and 2050</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kern="1200" dirty="0">
                <a:solidFill>
                  <a:schemeClr val="tx1"/>
                </a:solidFill>
                <a:effectLst/>
                <a:latin typeface="+mn-lt"/>
                <a:ea typeface="+mn-ea"/>
                <a:cs typeface="+mn-cs"/>
              </a:rPr>
              <a:t>We face a growing challenge to meet all of humanity’s water needs. </a:t>
            </a:r>
            <a:endParaRPr lang="en-US" dirty="0"/>
          </a:p>
          <a:p>
            <a:endParaRPr lang="en-US" dirty="0"/>
          </a:p>
          <a:p>
            <a:endParaRPr lang="en-US" dirty="0"/>
          </a:p>
          <a:p>
            <a:endParaRPr lang="en-US" dirty="0"/>
          </a:p>
          <a:p>
            <a:r>
              <a:rPr lang="en-US" dirty="0"/>
              <a:t>Image </a:t>
            </a:r>
            <a:r>
              <a:rPr lang="en-US" dirty="0">
                <a:hlinkClick r:id="rId5"/>
              </a:rPr>
              <a:t>https://en.wikipedia.org/wiki/Aral_Sea#/media/File:AralSea1989_2014.jpg</a:t>
            </a:r>
            <a:endParaRPr lang="en-US" dirty="0"/>
          </a:p>
          <a:p>
            <a:r>
              <a:rPr lang="en-US" dirty="0"/>
              <a:t>Info </a:t>
            </a:r>
            <a:r>
              <a:rPr lang="en-US" dirty="0">
                <a:hlinkClick r:id="rId6"/>
              </a:rPr>
              <a:t>https://earthobservatory.nasa.gov/world-of-change/AralSea</a:t>
            </a:r>
            <a:endParaRPr lang="en-US" dirty="0"/>
          </a:p>
        </p:txBody>
      </p:sp>
      <p:sp>
        <p:nvSpPr>
          <p:cNvPr id="4" name="Slide Number Placeholder 3"/>
          <p:cNvSpPr>
            <a:spLocks noGrp="1"/>
          </p:cNvSpPr>
          <p:nvPr>
            <p:ph type="sldNum" sz="quarter" idx="5"/>
          </p:nvPr>
        </p:nvSpPr>
        <p:spPr/>
        <p:txBody>
          <a:bodyPr/>
          <a:lstStyle/>
          <a:p>
            <a:fld id="{5130E549-0ECE-7E45-8461-C38202A8E6C2}" type="slidenum">
              <a:rPr lang="en-US" smtClean="0"/>
              <a:t>4</a:t>
            </a:fld>
            <a:endParaRPr lang="en-US"/>
          </a:p>
        </p:txBody>
      </p:sp>
    </p:spTree>
    <p:extLst>
      <p:ext uri="{BB962C8B-B14F-4D97-AF65-F5344CB8AC3E}">
        <p14:creationId xmlns:p14="http://schemas.microsoft.com/office/powerpoint/2010/main" val="2492291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00" b="0" i="0" kern="1200" dirty="0">
                <a:solidFill>
                  <a:schemeClr val="tx1"/>
                </a:solidFill>
                <a:effectLst/>
                <a:latin typeface="+mn-lt"/>
                <a:ea typeface="+mn-ea"/>
                <a:cs typeface="+mn-cs"/>
              </a:rPr>
              <a:t>Today </a:t>
            </a:r>
            <a:r>
              <a:rPr lang="en-US" sz="900" b="0" i="0" u="sng" kern="1200" dirty="0">
                <a:solidFill>
                  <a:schemeClr val="tx1"/>
                </a:solidFill>
                <a:effectLst/>
                <a:latin typeface="+mn-lt"/>
                <a:ea typeface="+mn-ea"/>
                <a:cs typeface="+mn-cs"/>
                <a:hlinkClick r:id="rId3"/>
              </a:rPr>
              <a:t>1.7 billion</a:t>
            </a:r>
            <a:r>
              <a:rPr lang="en-US" sz="900" b="0" i="0" u="sng" kern="1200" dirty="0">
                <a:solidFill>
                  <a:schemeClr val="tx1"/>
                </a:solidFill>
                <a:effectLst/>
                <a:latin typeface="+mn-lt"/>
                <a:ea typeface="+mn-ea"/>
                <a:cs typeface="+mn-cs"/>
              </a:rPr>
              <a:t> </a:t>
            </a:r>
            <a:r>
              <a:rPr lang="en-US" sz="900" b="0" i="0" kern="1200" dirty="0">
                <a:solidFill>
                  <a:schemeClr val="tx1"/>
                </a:solidFill>
                <a:effectLst/>
                <a:latin typeface="+mn-lt"/>
                <a:ea typeface="+mn-ea"/>
                <a:cs typeface="+mn-cs"/>
              </a:rPr>
              <a:t>people live in river basins where water demand outstrips supply, known as water-stressed areas. </a:t>
            </a:r>
          </a:p>
          <a:p>
            <a:pPr marL="171450" indent="-171450">
              <a:buFont typeface="Arial" panose="020B0604020202020204" pitchFamily="34" charset="0"/>
              <a:buChar char="•"/>
            </a:pPr>
            <a:r>
              <a:rPr lang="en-US" sz="900" b="0" i="0" kern="1200" dirty="0">
                <a:solidFill>
                  <a:schemeClr val="tx1"/>
                </a:solidFill>
                <a:effectLst/>
                <a:latin typeface="+mn-lt"/>
                <a:ea typeface="+mn-ea"/>
                <a:cs typeface="+mn-cs"/>
              </a:rPr>
              <a:t>By 2050, that number is expected to jump to </a:t>
            </a:r>
            <a:r>
              <a:rPr lang="en-US" sz="900" b="0" i="0" u="sng" kern="1200" dirty="0">
                <a:solidFill>
                  <a:schemeClr val="tx1"/>
                </a:solidFill>
                <a:effectLst/>
                <a:latin typeface="+mn-lt"/>
                <a:ea typeface="+mn-ea"/>
                <a:cs typeface="+mn-cs"/>
                <a:hlinkClick r:id="rId4"/>
              </a:rPr>
              <a:t>5 billion</a:t>
            </a:r>
            <a:r>
              <a:rPr lang="en-US" sz="900" b="0" i="0" kern="1200" dirty="0">
                <a:solidFill>
                  <a:schemeClr val="tx1"/>
                </a:solidFill>
                <a:effectLst/>
                <a:latin typeface="+mn-lt"/>
                <a:ea typeface="+mn-ea"/>
                <a:cs typeface="+mn-cs"/>
              </a:rPr>
              <a:t>.</a:t>
            </a:r>
          </a:p>
          <a:p>
            <a:pPr marL="171450" indent="-171450">
              <a:buFont typeface="Arial" panose="020B0604020202020204" pitchFamily="34" charset="0"/>
              <a:buChar char="•"/>
            </a:pPr>
            <a:endParaRPr lang="en-US" sz="9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9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900" b="0" i="0" kern="1200" dirty="0">
                <a:solidFill>
                  <a:schemeClr val="tx1"/>
                </a:solidFill>
                <a:effectLst/>
                <a:latin typeface="+mn-lt"/>
                <a:ea typeface="+mn-ea"/>
                <a:cs typeface="+mn-cs"/>
              </a:rPr>
              <a:t>Source: UN Water </a:t>
            </a:r>
            <a:r>
              <a:rPr lang="en-US" dirty="0">
                <a:hlinkClick r:id="rId5"/>
              </a:rPr>
              <a:t>https://www.unwater.org/water-facts/scarcity/</a:t>
            </a:r>
            <a:endParaRPr lang="en-US" sz="9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900" b="0" i="0" kern="1200" dirty="0">
                <a:solidFill>
                  <a:schemeClr val="tx1"/>
                </a:solidFill>
                <a:effectLst/>
                <a:latin typeface="+mn-lt"/>
                <a:ea typeface="+mn-ea"/>
                <a:cs typeface="+mn-cs"/>
              </a:rPr>
              <a:t>MIT </a:t>
            </a:r>
            <a:r>
              <a:rPr lang="en-US" dirty="0">
                <a:hlinkClick r:id="rId6"/>
              </a:rPr>
              <a:t>https://news.mit.edu/2014/predicting-the-future-of-global-water-stress</a:t>
            </a:r>
            <a:endParaRPr lang="en-US" dirty="0"/>
          </a:p>
        </p:txBody>
      </p:sp>
      <p:sp>
        <p:nvSpPr>
          <p:cNvPr id="4" name="Slide Number Placeholder 3"/>
          <p:cNvSpPr>
            <a:spLocks noGrp="1"/>
          </p:cNvSpPr>
          <p:nvPr>
            <p:ph type="sldNum" sz="quarter" idx="5"/>
          </p:nvPr>
        </p:nvSpPr>
        <p:spPr/>
        <p:txBody>
          <a:bodyPr/>
          <a:lstStyle/>
          <a:p>
            <a:fld id="{5130E549-0ECE-7E45-8461-C38202A8E6C2}" type="slidenum">
              <a:rPr lang="en-US" smtClean="0"/>
              <a:t>5</a:t>
            </a:fld>
            <a:endParaRPr lang="en-US"/>
          </a:p>
        </p:txBody>
      </p:sp>
    </p:spTree>
    <p:extLst>
      <p:ext uri="{BB962C8B-B14F-4D97-AF65-F5344CB8AC3E}">
        <p14:creationId xmlns:p14="http://schemas.microsoft.com/office/powerpoint/2010/main" val="3772452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900" b="0" i="0" kern="1200" dirty="0">
                <a:solidFill>
                  <a:schemeClr val="tx1"/>
                </a:solidFill>
                <a:effectLst/>
                <a:latin typeface="+mn-lt"/>
                <a:ea typeface="+mn-ea"/>
                <a:cs typeface="+mn-cs"/>
              </a:rPr>
              <a:t>Even if there is adequate water in an area, the basin can still experience water stress due to pollution</a:t>
            </a:r>
          </a:p>
          <a:p>
            <a:pPr marL="171450" indent="-171450">
              <a:buFontTx/>
              <a:buChar char="-"/>
            </a:pPr>
            <a:r>
              <a:rPr lang="en-US" sz="900" b="0" i="0" kern="1200" dirty="0">
                <a:solidFill>
                  <a:schemeClr val="tx1"/>
                </a:solidFill>
                <a:effectLst/>
                <a:latin typeface="+mn-lt"/>
                <a:ea typeface="+mn-ea"/>
                <a:cs typeface="+mn-cs"/>
              </a:rPr>
              <a:t>Nearly all human uses of water, from agricultural to industrial to municipal, result in water pollution. </a:t>
            </a:r>
          </a:p>
          <a:p>
            <a:pPr marL="171450" indent="-171450">
              <a:buFontTx/>
              <a:buChar char="-"/>
            </a:pPr>
            <a:r>
              <a:rPr lang="en-US" dirty="0"/>
              <a:t>2 million tons of sewage and industrial and agricultural waste are discharged into the world’s water every day (UN WWAP 2003)</a:t>
            </a:r>
            <a:endParaRPr lang="en-US" sz="900" b="0" i="0" kern="1200" dirty="0">
              <a:solidFill>
                <a:schemeClr val="tx1"/>
              </a:solidFill>
              <a:effectLst/>
              <a:latin typeface="+mn-lt"/>
              <a:ea typeface="+mn-ea"/>
              <a:cs typeface="+mn-cs"/>
            </a:endParaRPr>
          </a:p>
          <a:p>
            <a:pPr marL="171450" indent="-171450">
              <a:buFontTx/>
              <a:buChar char="-"/>
            </a:pPr>
            <a:r>
              <a:rPr lang="en-US" sz="900" b="0" i="0" kern="1200" dirty="0">
                <a:solidFill>
                  <a:schemeClr val="tx1"/>
                </a:solidFill>
                <a:effectLst/>
                <a:latin typeface="+mn-lt"/>
                <a:ea typeface="+mn-ea"/>
                <a:cs typeface="+mn-cs"/>
              </a:rPr>
              <a:t>Currently, over </a:t>
            </a:r>
            <a:r>
              <a:rPr lang="en-US" sz="900" b="0" i="0" u="sng" kern="1200" dirty="0">
                <a:solidFill>
                  <a:schemeClr val="tx1"/>
                </a:solidFill>
                <a:effectLst/>
                <a:latin typeface="+mn-lt"/>
                <a:ea typeface="+mn-ea"/>
                <a:cs typeface="+mn-cs"/>
                <a:hlinkClick r:id="rId3"/>
              </a:rPr>
              <a:t>80 percent of the world’s wastewater</a:t>
            </a:r>
            <a:r>
              <a:rPr lang="en-US" sz="900" b="0" i="0" kern="1200" dirty="0">
                <a:solidFill>
                  <a:schemeClr val="tx1"/>
                </a:solidFill>
                <a:effectLst/>
                <a:latin typeface="+mn-lt"/>
                <a:ea typeface="+mn-ea"/>
                <a:cs typeface="+mn-cs"/>
              </a:rPr>
              <a:t> is discharged back into rivers, streams, and oceans without any treatment, causing widespread damage to ecosystems and contamination of critical human water sources. </a:t>
            </a:r>
            <a:endParaRPr lang="en-US" dirty="0"/>
          </a:p>
        </p:txBody>
      </p:sp>
      <p:sp>
        <p:nvSpPr>
          <p:cNvPr id="4" name="Slide Number Placeholder 3"/>
          <p:cNvSpPr>
            <a:spLocks noGrp="1"/>
          </p:cNvSpPr>
          <p:nvPr>
            <p:ph type="sldNum" sz="quarter" idx="5"/>
          </p:nvPr>
        </p:nvSpPr>
        <p:spPr/>
        <p:txBody>
          <a:bodyPr/>
          <a:lstStyle/>
          <a:p>
            <a:fld id="{5130E549-0ECE-7E45-8461-C38202A8E6C2}" type="slidenum">
              <a:rPr lang="en-US" smtClean="0"/>
              <a:t>6</a:t>
            </a:fld>
            <a:endParaRPr lang="en-US"/>
          </a:p>
        </p:txBody>
      </p:sp>
    </p:spTree>
    <p:extLst>
      <p:ext uri="{BB962C8B-B14F-4D97-AF65-F5344CB8AC3E}">
        <p14:creationId xmlns:p14="http://schemas.microsoft.com/office/powerpoint/2010/main" val="2208514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Tx/>
              <a:buChar char="-"/>
            </a:pPr>
            <a:r>
              <a:rPr lang="en-US" dirty="0"/>
              <a:t>Access to clean water is always crucial for the health of individuals and families. But in the era of COVID-19, access to handwashing is crucial to stop the spread of the pandemic.</a:t>
            </a:r>
          </a:p>
          <a:p>
            <a:pPr marL="171450" indent="-171450">
              <a:buFontTx/>
              <a:buChar char="-"/>
            </a:pPr>
            <a:r>
              <a:rPr lang="en-US" b="0" i="0" dirty="0">
                <a:solidFill>
                  <a:srgbClr val="000000"/>
                </a:solidFill>
                <a:effectLst/>
                <a:latin typeface="Open Sans"/>
              </a:rPr>
              <a:t>Worldwide, 2.5 billion people lack access to improved sanitation, more than one third the world’s population</a:t>
            </a:r>
          </a:p>
          <a:p>
            <a:pPr marL="171450" indent="-171450">
              <a:buFontTx/>
              <a:buChar char="-"/>
            </a:pPr>
            <a:r>
              <a:rPr lang="en-US" b="0" i="0" dirty="0">
                <a:solidFill>
                  <a:srgbClr val="000000"/>
                </a:solidFill>
                <a:effectLst/>
                <a:latin typeface="Open Sans"/>
              </a:rPr>
              <a:t>As of 2017, 2.2 billion people lack access to safe drinking water (source: WHO)</a:t>
            </a:r>
          </a:p>
          <a:p>
            <a:pPr marL="171450" indent="-171450">
              <a:buFontTx/>
              <a:buChar char="-"/>
            </a:pPr>
            <a:r>
              <a:rPr lang="en-US" b="0" i="0" dirty="0">
                <a:solidFill>
                  <a:srgbClr val="000000"/>
                </a:solidFill>
                <a:effectLst/>
                <a:latin typeface="Open Sans"/>
              </a:rPr>
              <a:t>Over 800,000 children younger than 5 years of age perish from diarrhea each year, often caused by inadequate WASH access, according to UNICEF</a:t>
            </a:r>
          </a:p>
          <a:p>
            <a:pPr marL="171450" indent="-171450">
              <a:buFontTx/>
              <a:buChar char="-"/>
            </a:pPr>
            <a:r>
              <a:rPr lang="en-US" b="0" i="0" dirty="0">
                <a:solidFill>
                  <a:srgbClr val="000000"/>
                </a:solidFill>
                <a:effectLst/>
                <a:latin typeface="Open Sans"/>
              </a:rPr>
              <a:t>Although COVID is not a water-borne disease, handwashing is necessary to combat the spread of the pandemic.</a:t>
            </a:r>
          </a:p>
          <a:p>
            <a:pPr marL="171450" indent="-171450">
              <a:buFontTx/>
              <a:buChar char="-"/>
            </a:pPr>
            <a:endParaRPr lang="en-US" b="0" i="0" dirty="0">
              <a:solidFill>
                <a:srgbClr val="000000"/>
              </a:solidFill>
              <a:effectLst/>
              <a:latin typeface="Open Sans"/>
            </a:endParaRPr>
          </a:p>
          <a:p>
            <a:pPr marL="171450" indent="-171450">
              <a:buFontTx/>
              <a:buChar char="-"/>
            </a:pPr>
            <a:endParaRPr lang="en-US" b="0" i="0" dirty="0">
              <a:solidFill>
                <a:srgbClr val="000000"/>
              </a:solidFill>
              <a:effectLst/>
              <a:latin typeface="Open Sans"/>
            </a:endParaRPr>
          </a:p>
          <a:p>
            <a:pPr marL="171450" indent="-171450">
              <a:buFontTx/>
              <a:buChar char="-"/>
            </a:pPr>
            <a:r>
              <a:rPr lang="en-US" dirty="0">
                <a:hlinkClick r:id="rId3"/>
              </a:rPr>
              <a:t>https://www.cdc.gov/healthywater/global/wash_statistics.html#four</a:t>
            </a:r>
            <a:endParaRPr lang="en-US" b="0" i="0" dirty="0">
              <a:solidFill>
                <a:srgbClr val="000000"/>
              </a:solidFill>
              <a:effectLst/>
              <a:latin typeface="Open Sans"/>
            </a:endParaRPr>
          </a:p>
          <a:p>
            <a:pPr marL="171450" indent="-171450">
              <a:buFontTx/>
              <a:buChar char="-"/>
            </a:pPr>
            <a:r>
              <a:rPr lang="en-US" dirty="0">
                <a:hlinkClick r:id="rId4"/>
              </a:rPr>
              <a:t>https://stats.unctad.org/Dgff2016/planet/goal6/index.html</a:t>
            </a:r>
            <a:endParaRPr lang="en-US" b="0" i="0" dirty="0">
              <a:solidFill>
                <a:srgbClr val="000000"/>
              </a:solidFill>
              <a:effectLst/>
              <a:latin typeface="Open Sans"/>
            </a:endParaRPr>
          </a:p>
          <a:p>
            <a:pPr rtl="0"/>
            <a:endParaRPr lang="en-US" sz="900" b="0" i="0" u="none" strike="noStrike" kern="1200" dirty="0">
              <a:solidFill>
                <a:schemeClr val="tx1"/>
              </a:solidFill>
              <a:effectLst/>
              <a:latin typeface="+mn-lt"/>
              <a:ea typeface="+mn-ea"/>
              <a:cs typeface="+mn-cs"/>
            </a:endParaRP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5130E549-0ECE-7E45-8461-C38202A8E6C2}" type="slidenum">
              <a:rPr lang="en-US" smtClean="0"/>
              <a:t>7</a:t>
            </a:fld>
            <a:endParaRPr lang="en-US"/>
          </a:p>
        </p:txBody>
      </p:sp>
    </p:spTree>
    <p:extLst>
      <p:ext uri="{BB962C8B-B14F-4D97-AF65-F5344CB8AC3E}">
        <p14:creationId xmlns:p14="http://schemas.microsoft.com/office/powerpoint/2010/main" val="1023333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is the World Economic Forum top 5 global risks published each year</a:t>
            </a:r>
          </a:p>
          <a:p>
            <a:pPr marL="171450" indent="-171450">
              <a:buFontTx/>
              <a:buChar char="-"/>
            </a:pPr>
            <a:r>
              <a:rPr lang="en-US" dirty="0"/>
              <a:t>Water crisis has been in the top global risks for the past seven years</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130E549-0ECE-7E45-8461-C38202A8E6C2}" type="slidenum">
              <a:rPr lang="en-US" smtClean="0"/>
              <a:t>8</a:t>
            </a:fld>
            <a:endParaRPr lang="en-US"/>
          </a:p>
        </p:txBody>
      </p:sp>
    </p:spTree>
    <p:extLst>
      <p:ext uri="{BB962C8B-B14F-4D97-AF65-F5344CB8AC3E}">
        <p14:creationId xmlns:p14="http://schemas.microsoft.com/office/powerpoint/2010/main" val="1586323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b="0" i="0" kern="1200" dirty="0">
                <a:solidFill>
                  <a:schemeClr val="tx1"/>
                </a:solidFill>
                <a:effectLst/>
                <a:latin typeface="+mn-lt"/>
                <a:ea typeface="+mn-ea"/>
                <a:cs typeface="+mn-cs"/>
              </a:rPr>
              <a:t>Climate change is already creating water crises. In fact, the effects of climate change are felt as water crises – if climate change is the shark, water is the teeth.</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b="0" i="0" kern="1200" dirty="0">
                <a:solidFill>
                  <a:schemeClr val="tx1"/>
                </a:solidFill>
                <a:effectLst/>
                <a:latin typeface="+mn-lt"/>
                <a:ea typeface="+mn-ea"/>
                <a:cs typeface="+mn-cs"/>
              </a:rPr>
              <a:t>Already seeing increased intensity of water-related natural events like droughts and floods, and this trend is expected to continue</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b="0" i="0" kern="1200" dirty="0">
                <a:solidFill>
                  <a:schemeClr val="tx1"/>
                </a:solidFill>
                <a:effectLst/>
                <a:latin typeface="+mn-lt"/>
                <a:ea typeface="+mn-ea"/>
                <a:cs typeface="+mn-cs"/>
              </a:rPr>
              <a:t>This National Geographic chart shows the dramatic increase of worldwide catastrophic events linked to climate</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b="0" i="0" kern="1200" dirty="0">
                <a:solidFill>
                  <a:schemeClr val="tx1"/>
                </a:solidFill>
                <a:effectLst/>
                <a:latin typeface="+mn-lt"/>
                <a:ea typeface="+mn-ea"/>
                <a:cs typeface="+mn-cs"/>
              </a:rPr>
              <a:t>The climate crisis affects the water cycle: </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sz="900" b="0" i="0" kern="1200" dirty="0">
                <a:solidFill>
                  <a:schemeClr val="tx1"/>
                </a:solidFill>
                <a:effectLst/>
                <a:latin typeface="+mn-lt"/>
                <a:ea typeface="+mn-ea"/>
                <a:cs typeface="+mn-cs"/>
              </a:rPr>
              <a:t>As temperatures rise, snow melting earlier and faster, causing flooding, while in summer water supplies are diminished causing droughts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b="0" i="0" kern="1200" dirty="0">
                <a:solidFill>
                  <a:schemeClr val="tx1"/>
                </a:solidFill>
                <a:effectLst/>
                <a:latin typeface="+mn-lt"/>
                <a:ea typeface="+mn-ea"/>
                <a:cs typeface="+mn-cs"/>
              </a:rPr>
              <a:t>Number of people at risk from floods is projected to hit </a:t>
            </a:r>
            <a:r>
              <a:rPr lang="en-US" sz="900" b="0" i="0" u="sng" kern="1200" dirty="0">
                <a:solidFill>
                  <a:schemeClr val="tx1"/>
                </a:solidFill>
                <a:effectLst/>
                <a:latin typeface="+mn-lt"/>
                <a:ea typeface="+mn-ea"/>
                <a:cs typeface="+mn-cs"/>
                <a:hlinkClick r:id="rId3"/>
              </a:rPr>
              <a:t>1.6 billion</a:t>
            </a:r>
            <a:r>
              <a:rPr lang="en-US" sz="900" b="0" i="0" kern="1200" dirty="0">
                <a:solidFill>
                  <a:schemeClr val="tx1"/>
                </a:solidFill>
                <a:effectLst/>
                <a:latin typeface="+mn-lt"/>
                <a:ea typeface="+mn-ea"/>
                <a:cs typeface="+mn-cs"/>
              </a:rPr>
              <a:t> in 2050, with $45 trillion worth of assets at risk.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b="0" i="0" kern="1200" dirty="0">
                <a:solidFill>
                  <a:schemeClr val="tx1"/>
                </a:solidFill>
                <a:effectLst/>
                <a:latin typeface="+mn-lt"/>
                <a:ea typeface="+mn-ea"/>
                <a:cs typeface="+mn-cs"/>
              </a:rPr>
              <a:t>On the other extreme, as discussed, drought will intensify the already increasing global water demand</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dirty="0"/>
              <a:t>Globally, climate change effects will cause US$4.2trn of damage to assets – at a minimum – up to three times that much in extreme scenarios</a:t>
            </a: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en-US" sz="900" b="0" i="0" kern="1200" dirty="0">
              <a:solidFill>
                <a:schemeClr val="tx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dirty="0">
                <a:hlinkClick r:id="rId4"/>
              </a:rPr>
              <a:t>https://www.climate.gov/news-features/featured-images/2017-state-climate-global-drought</a:t>
            </a:r>
            <a:endParaRPr lang="en-US" sz="9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130E549-0ECE-7E45-8461-C38202A8E6C2}" type="slidenum">
              <a:rPr lang="en-US" smtClean="0"/>
              <a:t>9</a:t>
            </a:fld>
            <a:endParaRPr lang="en-US"/>
          </a:p>
        </p:txBody>
      </p:sp>
    </p:spTree>
    <p:extLst>
      <p:ext uri="{BB962C8B-B14F-4D97-AF65-F5344CB8AC3E}">
        <p14:creationId xmlns:p14="http://schemas.microsoft.com/office/powerpoint/2010/main" val="1310272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4DDD340-5E9F-7248-B654-DB099E57AA25}" type="datetimeFigureOut">
              <a:rPr lang="en-US" smtClean="0"/>
              <a:t>7/18/20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0198D-497C-E340-8171-EC7890736271}" type="slidenum">
              <a:rPr lang="en-US" smtClean="0"/>
              <a:t>‹#›</a:t>
            </a:fld>
            <a:endParaRPr lang="en-US"/>
          </a:p>
        </p:txBody>
      </p:sp>
    </p:spTree>
    <p:extLst>
      <p:ext uri="{BB962C8B-B14F-4D97-AF65-F5344CB8AC3E}">
        <p14:creationId xmlns:p14="http://schemas.microsoft.com/office/powerpoint/2010/main" val="539143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DDD340-5E9F-7248-B654-DB099E57AA25}" type="datetimeFigureOut">
              <a:rPr lang="en-US" smtClean="0"/>
              <a:t>7/18/20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0198D-497C-E340-8171-EC7890736271}" type="slidenum">
              <a:rPr lang="en-US" smtClean="0"/>
              <a:t>‹#›</a:t>
            </a:fld>
            <a:endParaRPr lang="en-US"/>
          </a:p>
        </p:txBody>
      </p:sp>
    </p:spTree>
    <p:extLst>
      <p:ext uri="{BB962C8B-B14F-4D97-AF65-F5344CB8AC3E}">
        <p14:creationId xmlns:p14="http://schemas.microsoft.com/office/powerpoint/2010/main" val="3939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27384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DDD340-5E9F-7248-B654-DB099E57AA25}" type="datetimeFigureOut">
              <a:rPr lang="en-US" smtClean="0"/>
              <a:t>7/18/20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0198D-497C-E340-8171-EC7890736271}" type="slidenum">
              <a:rPr lang="en-US" smtClean="0"/>
              <a:t>‹#›</a:t>
            </a:fld>
            <a:endParaRPr lang="en-US"/>
          </a:p>
        </p:txBody>
      </p:sp>
    </p:spTree>
    <p:extLst>
      <p:ext uri="{BB962C8B-B14F-4D97-AF65-F5344CB8AC3E}">
        <p14:creationId xmlns:p14="http://schemas.microsoft.com/office/powerpoint/2010/main" val="691574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DDD340-5E9F-7248-B654-DB099E57AA25}" type="datetimeFigureOut">
              <a:rPr lang="en-US" smtClean="0"/>
              <a:t>7/18/20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0198D-497C-E340-8171-EC7890736271}" type="slidenum">
              <a:rPr lang="en-US" smtClean="0"/>
              <a:t>‹#›</a:t>
            </a:fld>
            <a:endParaRPr lang="en-US"/>
          </a:p>
        </p:txBody>
      </p:sp>
    </p:spTree>
    <p:extLst>
      <p:ext uri="{BB962C8B-B14F-4D97-AF65-F5344CB8AC3E}">
        <p14:creationId xmlns:p14="http://schemas.microsoft.com/office/powerpoint/2010/main" val="115516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DDD340-5E9F-7248-B654-DB099E57AA25}" type="datetimeFigureOut">
              <a:rPr lang="en-US" smtClean="0"/>
              <a:t>7/18/20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0198D-497C-E340-8171-EC7890736271}" type="slidenum">
              <a:rPr lang="en-US" smtClean="0"/>
              <a:t>‹#›</a:t>
            </a:fld>
            <a:endParaRPr lang="en-US"/>
          </a:p>
        </p:txBody>
      </p:sp>
    </p:spTree>
    <p:extLst>
      <p:ext uri="{BB962C8B-B14F-4D97-AF65-F5344CB8AC3E}">
        <p14:creationId xmlns:p14="http://schemas.microsoft.com/office/powerpoint/2010/main" val="1579380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DDD340-5E9F-7248-B654-DB099E57AA25}" type="datetimeFigureOut">
              <a:rPr lang="en-US" smtClean="0"/>
              <a:t>7/18/20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70198D-497C-E340-8171-EC7890736271}" type="slidenum">
              <a:rPr lang="en-US" smtClean="0"/>
              <a:t>‹#›</a:t>
            </a:fld>
            <a:endParaRPr lang="en-US"/>
          </a:p>
        </p:txBody>
      </p:sp>
    </p:spTree>
    <p:extLst>
      <p:ext uri="{BB962C8B-B14F-4D97-AF65-F5344CB8AC3E}">
        <p14:creationId xmlns:p14="http://schemas.microsoft.com/office/powerpoint/2010/main" val="175252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DDD340-5E9F-7248-B654-DB099E57AA25}" type="datetimeFigureOut">
              <a:rPr lang="en-US" smtClean="0"/>
              <a:t>7/18/20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70198D-497C-E340-8171-EC7890736271}" type="slidenum">
              <a:rPr lang="en-US" smtClean="0"/>
              <a:t>‹#›</a:t>
            </a:fld>
            <a:endParaRPr lang="en-US"/>
          </a:p>
        </p:txBody>
      </p:sp>
    </p:spTree>
    <p:extLst>
      <p:ext uri="{BB962C8B-B14F-4D97-AF65-F5344CB8AC3E}">
        <p14:creationId xmlns:p14="http://schemas.microsoft.com/office/powerpoint/2010/main" val="1911691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DDD340-5E9F-7248-B654-DB099E57AA25}" type="datetimeFigureOut">
              <a:rPr lang="en-US" smtClean="0"/>
              <a:t>7/18/20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70198D-497C-E340-8171-EC7890736271}" type="slidenum">
              <a:rPr lang="en-US" smtClean="0"/>
              <a:t>‹#›</a:t>
            </a:fld>
            <a:endParaRPr lang="en-US"/>
          </a:p>
        </p:txBody>
      </p:sp>
    </p:spTree>
    <p:extLst>
      <p:ext uri="{BB962C8B-B14F-4D97-AF65-F5344CB8AC3E}">
        <p14:creationId xmlns:p14="http://schemas.microsoft.com/office/powerpoint/2010/main" val="1288903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DDD340-5E9F-7248-B654-DB099E57AA25}" type="datetimeFigureOut">
              <a:rPr lang="en-US" smtClean="0"/>
              <a:t>7/18/20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70198D-497C-E340-8171-EC7890736271}" type="slidenum">
              <a:rPr lang="en-US" smtClean="0"/>
              <a:t>‹#›</a:t>
            </a:fld>
            <a:endParaRPr lang="en-US"/>
          </a:p>
        </p:txBody>
      </p:sp>
    </p:spTree>
    <p:extLst>
      <p:ext uri="{BB962C8B-B14F-4D97-AF65-F5344CB8AC3E}">
        <p14:creationId xmlns:p14="http://schemas.microsoft.com/office/powerpoint/2010/main" val="93349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44DDD340-5E9F-7248-B654-DB099E57AA25}" type="datetimeFigureOut">
              <a:rPr lang="en-US" smtClean="0"/>
              <a:t>7/18/20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70198D-497C-E340-8171-EC7890736271}" type="slidenum">
              <a:rPr lang="en-US" smtClean="0"/>
              <a:t>‹#›</a:t>
            </a:fld>
            <a:endParaRPr lang="en-US"/>
          </a:p>
        </p:txBody>
      </p:sp>
    </p:spTree>
    <p:extLst>
      <p:ext uri="{BB962C8B-B14F-4D97-AF65-F5344CB8AC3E}">
        <p14:creationId xmlns:p14="http://schemas.microsoft.com/office/powerpoint/2010/main" val="1851767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44DDD340-5E9F-7248-B654-DB099E57AA25}" type="datetimeFigureOut">
              <a:rPr lang="en-US" smtClean="0"/>
              <a:t>7/18/20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70198D-497C-E340-8171-EC7890736271}" type="slidenum">
              <a:rPr lang="en-US" smtClean="0"/>
              <a:t>‹#›</a:t>
            </a:fld>
            <a:endParaRPr lang="en-US"/>
          </a:p>
        </p:txBody>
      </p:sp>
    </p:spTree>
    <p:extLst>
      <p:ext uri="{BB962C8B-B14F-4D97-AF65-F5344CB8AC3E}">
        <p14:creationId xmlns:p14="http://schemas.microsoft.com/office/powerpoint/2010/main" val="1326671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44DDD340-5E9F-7248-B654-DB099E57AA25}" type="datetimeFigureOut">
              <a:rPr lang="en-US" smtClean="0"/>
              <a:t>7/18/20</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F070198D-497C-E340-8171-EC7890736271}" type="slidenum">
              <a:rPr lang="en-US" smtClean="0"/>
              <a:t>‹#›</a:t>
            </a:fld>
            <a:endParaRPr lang="en-US"/>
          </a:p>
        </p:txBody>
      </p:sp>
    </p:spTree>
    <p:extLst>
      <p:ext uri="{BB962C8B-B14F-4D97-AF65-F5344CB8AC3E}">
        <p14:creationId xmlns:p14="http://schemas.microsoft.com/office/powerpoint/2010/main" val="1971444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2.sv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4.sv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7.sv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9.sv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30.jpeg"/><Relationship Id="rId21" Type="http://schemas.openxmlformats.org/officeDocument/2006/relationships/image" Target="../media/image47.png"/><Relationship Id="rId7" Type="http://schemas.openxmlformats.org/officeDocument/2006/relationships/image" Target="../media/image34.jpe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notesSlide" Target="../notesSlides/notesSlide28.xml"/><Relationship Id="rId16" Type="http://schemas.openxmlformats.org/officeDocument/2006/relationships/image" Target="../media/image42.jpeg"/><Relationship Id="rId20" Type="http://schemas.openxmlformats.org/officeDocument/2006/relationships/image" Target="../media/image46.png"/><Relationship Id="rId29" Type="http://schemas.openxmlformats.org/officeDocument/2006/relationships/image" Target="../media/image55.jpeg"/><Relationship Id="rId1" Type="http://schemas.openxmlformats.org/officeDocument/2006/relationships/slideLayout" Target="../slideLayouts/slideLayout1.xml"/><Relationship Id="rId6" Type="http://schemas.openxmlformats.org/officeDocument/2006/relationships/image" Target="../media/image33.jpeg"/><Relationship Id="rId11" Type="http://schemas.openxmlformats.org/officeDocument/2006/relationships/image" Target="../media/image37.png"/><Relationship Id="rId24" Type="http://schemas.openxmlformats.org/officeDocument/2006/relationships/image" Target="../media/image50.jpeg"/><Relationship Id="rId5" Type="http://schemas.openxmlformats.org/officeDocument/2006/relationships/image" Target="../media/image32.pn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image" Target="../media/image36.png"/><Relationship Id="rId19" Type="http://schemas.openxmlformats.org/officeDocument/2006/relationships/image" Target="../media/image45.png"/><Relationship Id="rId31" Type="http://schemas.openxmlformats.org/officeDocument/2006/relationships/image" Target="../media/image2.png"/><Relationship Id="rId4" Type="http://schemas.openxmlformats.org/officeDocument/2006/relationships/image" Target="../media/image31.gif"/><Relationship Id="rId9" Type="http://schemas.openxmlformats.org/officeDocument/2006/relationships/image" Target="../media/image5.png"/><Relationship Id="rId14" Type="http://schemas.openxmlformats.org/officeDocument/2006/relationships/image" Target="../media/image40.jpeg"/><Relationship Id="rId22" Type="http://schemas.openxmlformats.org/officeDocument/2006/relationships/image" Target="../media/image48.png"/><Relationship Id="rId27" Type="http://schemas.openxmlformats.org/officeDocument/2006/relationships/image" Target="../media/image53.jpeg"/><Relationship Id="rId30"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hyperlink" Target="https://ceowatermandate.org/toolbox/"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ceowatermandate.org/university/101-the-basics/lessons/the-water-stewardship-journ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hyperlink" Target="wateractionhub.org"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nature&#10;&#10;Description generated with very high confidence">
            <a:extLst>
              <a:ext uri="{FF2B5EF4-FFF2-40B4-BE49-F238E27FC236}">
                <a16:creationId xmlns:a16="http://schemas.microsoft.com/office/drawing/2014/main" id="{894CA2C5-A3C2-4CD7-BB47-B559145E0A78}"/>
              </a:ext>
            </a:extLst>
          </p:cNvPr>
          <p:cNvPicPr>
            <a:picLocks noChangeAspect="1"/>
          </p:cNvPicPr>
          <p:nvPr/>
        </p:nvPicPr>
        <p:blipFill rotWithShape="1">
          <a:blip r:embed="rId3">
            <a:extLst>
              <a:ext uri="{28A0092B-C50C-407E-A947-70E740481C1C}">
                <a14:useLocalDpi xmlns:a14="http://schemas.microsoft.com/office/drawing/2010/main" val="0"/>
              </a:ext>
            </a:extLst>
          </a:blip>
          <a:srcRect t="34855" b="30246"/>
          <a:stretch/>
        </p:blipFill>
        <p:spPr>
          <a:xfrm>
            <a:off x="0" y="1675088"/>
            <a:ext cx="9144000" cy="1727838"/>
          </a:xfrm>
          <a:prstGeom prst="rect">
            <a:avLst/>
          </a:prstGeom>
        </p:spPr>
      </p:pic>
      <p:sp>
        <p:nvSpPr>
          <p:cNvPr id="12" name="Rectangle 11">
            <a:extLst>
              <a:ext uri="{FF2B5EF4-FFF2-40B4-BE49-F238E27FC236}">
                <a16:creationId xmlns:a16="http://schemas.microsoft.com/office/drawing/2014/main" id="{6C59171E-2A7C-417F-96E7-0D2361AD077F}"/>
              </a:ext>
            </a:extLst>
          </p:cNvPr>
          <p:cNvSpPr/>
          <p:nvPr/>
        </p:nvSpPr>
        <p:spPr>
          <a:xfrm>
            <a:off x="0" y="3402925"/>
            <a:ext cx="9144000" cy="1727973"/>
          </a:xfrm>
          <a:prstGeom prst="rect">
            <a:avLst/>
          </a:prstGeom>
          <a:solidFill>
            <a:srgbClr val="1E3250"/>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34290" rIns="274320" bIns="34290" rtlCol="0" anchor="t"/>
          <a:lstStyle/>
          <a:p>
            <a:pPr algn="ctr">
              <a:spcBef>
                <a:spcPts val="450"/>
              </a:spcBef>
            </a:pPr>
            <a:endParaRPr lang="en-US" sz="1500" b="1" dirty="0">
              <a:latin typeface="Roboto" charset="0"/>
              <a:ea typeface="Roboto" charset="0"/>
              <a:cs typeface="Roboto" charset="0"/>
            </a:endParaRPr>
          </a:p>
          <a:p>
            <a:r>
              <a:rPr lang="en-US" sz="3000" b="1" dirty="0">
                <a:latin typeface="Roboto" panose="02000000000000000000" pitchFamily="2" charset="0"/>
                <a:ea typeface="Roboto" panose="02000000000000000000" pitchFamily="2" charset="0"/>
              </a:rPr>
              <a:t>Water Stewardship 101:</a:t>
            </a:r>
          </a:p>
          <a:p>
            <a:r>
              <a:rPr lang="en-US" sz="2400" dirty="0">
                <a:latin typeface="Roboto" panose="02000000000000000000" pitchFamily="2" charset="0"/>
                <a:ea typeface="Roboto" panose="02000000000000000000" pitchFamily="2" charset="0"/>
              </a:rPr>
              <a:t>Why &amp; how businesses manage risks and advance resilience</a:t>
            </a:r>
          </a:p>
        </p:txBody>
      </p:sp>
      <p:pic>
        <p:nvPicPr>
          <p:cNvPr id="3" name="Picture 2" descr="A picture containing dark, sitting&#10;&#10;Description automatically generated">
            <a:extLst>
              <a:ext uri="{FF2B5EF4-FFF2-40B4-BE49-F238E27FC236}">
                <a16:creationId xmlns:a16="http://schemas.microsoft.com/office/drawing/2014/main" id="{9B260C51-415C-4C72-B1BD-1469747E04BE}"/>
              </a:ext>
            </a:extLst>
          </p:cNvPr>
          <p:cNvPicPr>
            <a:picLocks noChangeAspect="1"/>
          </p:cNvPicPr>
          <p:nvPr/>
        </p:nvPicPr>
        <p:blipFill rotWithShape="1">
          <a:blip r:embed="rId4"/>
          <a:srcRect l="5545" t="13756" r="8575" b="14190"/>
          <a:stretch/>
        </p:blipFill>
        <p:spPr>
          <a:xfrm>
            <a:off x="157163" y="257175"/>
            <a:ext cx="2434400" cy="1130231"/>
          </a:xfrm>
          <a:prstGeom prst="rect">
            <a:avLst/>
          </a:prstGeom>
        </p:spPr>
      </p:pic>
      <p:pic>
        <p:nvPicPr>
          <p:cNvPr id="1026" name="Picture 2">
            <a:extLst>
              <a:ext uri="{FF2B5EF4-FFF2-40B4-BE49-F238E27FC236}">
                <a16:creationId xmlns:a16="http://schemas.microsoft.com/office/drawing/2014/main" id="{0AAF5C89-7CD0-4E57-A713-6B24C4BDA5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1577" y="398028"/>
            <a:ext cx="2513492" cy="8462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8CC5FA6-F33F-48A4-82E0-3E0B57D23BE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35" t="57973"/>
          <a:stretch/>
        </p:blipFill>
        <p:spPr bwMode="auto">
          <a:xfrm>
            <a:off x="5505483" y="325364"/>
            <a:ext cx="3552790" cy="96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083549"/>
      </p:ext>
    </p:extLst>
  </p:cSld>
  <p:clrMapOvr>
    <a:masterClrMapping/>
  </p:clrMapOvr>
  <mc:AlternateContent xmlns:mc="http://schemas.openxmlformats.org/markup-compatibility/2006" xmlns:p14="http://schemas.microsoft.com/office/powerpoint/2010/main">
    <mc:Choice Requires="p14">
      <p:transition spd="slow" p14:dur="2000" advTm="27912"/>
    </mc:Choice>
    <mc:Fallback xmlns="">
      <p:transition spd="slow" advTm="2791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090"/>
            <a:ext cx="9144002" cy="5154590"/>
          </a:xfrm>
          <a:prstGeom prst="rect">
            <a:avLst/>
          </a:prstGeom>
          <a:solidFill>
            <a:srgbClr val="1E3250"/>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34290" rIns="68580" bIns="34290" rtlCol="0" anchor="ctr"/>
          <a:lstStyle/>
          <a:p>
            <a:r>
              <a:rPr lang="en-US" sz="3000" b="1">
                <a:highlight>
                  <a:srgbClr val="1E3250"/>
                </a:highlight>
                <a:latin typeface="Roboto" panose="02000000000000000000" pitchFamily="2" charset="0"/>
                <a:ea typeface="Roboto" panose="02000000000000000000" pitchFamily="2" charset="0"/>
                <a:cs typeface="Verdana" panose="020B0604030504040204" pitchFamily="34" charset="0"/>
              </a:rPr>
              <a:t>2. Why water stewardship?</a:t>
            </a:r>
          </a:p>
          <a:p>
            <a:r>
              <a:rPr lang="en-US" sz="2400">
                <a:highlight>
                  <a:srgbClr val="1E3250"/>
                </a:highlight>
                <a:latin typeface="Roboto Light" pitchFamily="2" charset="0"/>
                <a:ea typeface="Roboto Light" pitchFamily="2" charset="0"/>
                <a:cs typeface="Verdana" panose="020B0604030504040204" pitchFamily="34" charset="0"/>
              </a:rPr>
              <a:t>Understand and address water risk, reduce costs, and more</a:t>
            </a:r>
          </a:p>
        </p:txBody>
      </p:sp>
      <p:sp>
        <p:nvSpPr>
          <p:cNvPr id="13" name="Rectangle 16"/>
          <p:cNvSpPr>
            <a:spLocks noChangeArrowheads="1"/>
          </p:cNvSpPr>
          <p:nvPr/>
        </p:nvSpPr>
        <p:spPr bwMode="auto">
          <a:xfrm>
            <a:off x="0" y="15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
          <p:cNvSpPr>
            <a:spLocks noChangeArrowheads="1"/>
          </p:cNvSpPr>
          <p:nvPr/>
        </p:nvSpPr>
        <p:spPr bwMode="auto">
          <a:xfrm>
            <a:off x="0" y="897345"/>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1354545"/>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67233989"/>
      </p:ext>
    </p:extLst>
  </p:cSld>
  <p:clrMapOvr>
    <a:masterClrMapping/>
  </p:clrMapOvr>
  <mc:AlternateContent xmlns:mc="http://schemas.openxmlformats.org/markup-compatibility/2006" xmlns:p14="http://schemas.microsoft.com/office/powerpoint/2010/main">
    <mc:Choice Requires="p14">
      <p:transition spd="slow" p14:dur="2000" advTm="17454"/>
    </mc:Choice>
    <mc:Fallback xmlns="">
      <p:transition spd="slow" advTm="1745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090"/>
            <a:ext cx="9144002" cy="834096"/>
          </a:xfrm>
          <a:prstGeom prst="rect">
            <a:avLst/>
          </a:prstGeom>
          <a:solidFill>
            <a:srgbClr val="1E3250"/>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34290" rIns="68580" bIns="34290" rtlCol="0" anchor="ctr"/>
          <a:lstStyle/>
          <a:p>
            <a:r>
              <a:rPr lang="en-US" sz="3000" b="1">
                <a:latin typeface="Roboto" panose="02000000000000000000" pitchFamily="2" charset="0"/>
                <a:ea typeface="Roboto" panose="02000000000000000000" pitchFamily="2" charset="0"/>
                <a:cs typeface="Verdana" panose="020B0604030504040204" pitchFamily="34" charset="0"/>
              </a:rPr>
              <a:t>Addressing water risk benefits business.</a:t>
            </a:r>
            <a:endParaRPr lang="en-US" sz="3000" b="1">
              <a:highlight>
                <a:srgbClr val="1E3250"/>
              </a:highlight>
              <a:latin typeface="Roboto" panose="02000000000000000000" pitchFamily="2" charset="0"/>
              <a:ea typeface="Roboto" panose="02000000000000000000" pitchFamily="2" charset="0"/>
              <a:cs typeface="Verdana" panose="020B0604030504040204" pitchFamily="34" charset="0"/>
            </a:endParaRPr>
          </a:p>
        </p:txBody>
      </p:sp>
      <p:sp>
        <p:nvSpPr>
          <p:cNvPr id="13" name="Rectangle 16"/>
          <p:cNvSpPr>
            <a:spLocks noChangeArrowheads="1"/>
          </p:cNvSpPr>
          <p:nvPr/>
        </p:nvSpPr>
        <p:spPr bwMode="auto">
          <a:xfrm>
            <a:off x="0" y="15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
          <p:cNvSpPr>
            <a:spLocks noChangeArrowheads="1"/>
          </p:cNvSpPr>
          <p:nvPr/>
        </p:nvSpPr>
        <p:spPr bwMode="auto">
          <a:xfrm>
            <a:off x="0" y="897345"/>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1354545"/>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5" name="Picture 4" descr="A close up of a logo&#10;&#10;Description generated with high confidence">
            <a:extLst>
              <a:ext uri="{FF2B5EF4-FFF2-40B4-BE49-F238E27FC236}">
                <a16:creationId xmlns:a16="http://schemas.microsoft.com/office/drawing/2014/main" id="{D1FA499C-1DEB-4B27-95FA-DA2DA0B63FF3}"/>
              </a:ext>
            </a:extLst>
          </p:cNvPr>
          <p:cNvPicPr>
            <a:picLocks noChangeAspect="1"/>
          </p:cNvPicPr>
          <p:nvPr/>
        </p:nvPicPr>
        <p:blipFill rotWithShape="1">
          <a:blip r:embed="rId3"/>
          <a:srcRect l="12159" t="7956" r="10678" b="9925"/>
          <a:stretch/>
        </p:blipFill>
        <p:spPr>
          <a:xfrm>
            <a:off x="69450" y="4481826"/>
            <a:ext cx="937549" cy="598658"/>
          </a:xfrm>
          <a:prstGeom prst="rect">
            <a:avLst/>
          </a:prstGeom>
        </p:spPr>
      </p:pic>
      <p:cxnSp>
        <p:nvCxnSpPr>
          <p:cNvPr id="7" name="Straight Connector 6">
            <a:extLst>
              <a:ext uri="{FF2B5EF4-FFF2-40B4-BE49-F238E27FC236}">
                <a16:creationId xmlns:a16="http://schemas.microsoft.com/office/drawing/2014/main" id="{86BC93F1-D093-4DDC-BAE2-470C2F8FE1C7}"/>
              </a:ext>
            </a:extLst>
          </p:cNvPr>
          <p:cNvCxnSpPr>
            <a:cxnSpLocks/>
          </p:cNvCxnSpPr>
          <p:nvPr/>
        </p:nvCxnSpPr>
        <p:spPr>
          <a:xfrm>
            <a:off x="115281" y="4421530"/>
            <a:ext cx="888982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2FC2C56-FD8E-4080-B835-C77FF5BC0892}"/>
              </a:ext>
            </a:extLst>
          </p:cNvPr>
          <p:cNvSpPr txBox="1"/>
          <p:nvPr/>
        </p:nvSpPr>
        <p:spPr>
          <a:xfrm>
            <a:off x="206479" y="1211637"/>
            <a:ext cx="8603889" cy="3093154"/>
          </a:xfrm>
          <a:prstGeom prst="rect">
            <a:avLst/>
          </a:prstGeom>
          <a:noFill/>
        </p:spPr>
        <p:txBody>
          <a:bodyPr wrap="square" rtlCol="0">
            <a:spAutoFit/>
          </a:bodyPr>
          <a:lstStyle/>
          <a:p>
            <a:pPr marL="342900" indent="-342900">
              <a:spcAft>
                <a:spcPts val="30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Water stewardship is a set of practices to sustainably and equitably manage freshwater resources</a:t>
            </a:r>
          </a:p>
          <a:p>
            <a:pPr marL="342900" indent="-342900">
              <a:spcAft>
                <a:spcPts val="30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Good for the planet, good for people, and good for business</a:t>
            </a:r>
          </a:p>
          <a:p>
            <a:pPr marL="342900" indent="-342900">
              <a:spcAft>
                <a:spcPts val="3000"/>
              </a:spcAft>
              <a:buFont typeface="Arial" panose="020B0604020202020204" pitchFamily="34" charset="0"/>
              <a:buChar char="•"/>
            </a:pPr>
            <a:endParaRPr lang="en-US" sz="2400" dirty="0">
              <a:latin typeface="Roboto" panose="02000000000000000000" pitchFamily="2" charset="0"/>
              <a:ea typeface="Roboto" panose="02000000000000000000" pitchFamily="2" charset="0"/>
              <a:cs typeface="Roboto" panose="02000000000000000000" pitchFamily="2" charset="0"/>
            </a:endParaRPr>
          </a:p>
          <a:p>
            <a:pPr marL="342900" indent="-342900">
              <a:spcAft>
                <a:spcPts val="3000"/>
              </a:spcAft>
              <a:buFont typeface="Arial" panose="020B0604020202020204" pitchFamily="34" charset="0"/>
              <a:buChar char="•"/>
            </a:pPr>
            <a:endParaRPr lang="en-US" sz="2400" dirty="0">
              <a:latin typeface="Roboto" panose="02000000000000000000" pitchFamily="2" charset="0"/>
              <a:ea typeface="Roboto" panose="02000000000000000000" pitchFamily="2" charset="0"/>
              <a:cs typeface="Roboto" panose="02000000000000000000" pitchFamily="2" charset="0"/>
            </a:endParaRPr>
          </a:p>
        </p:txBody>
      </p:sp>
      <p:pic>
        <p:nvPicPr>
          <p:cNvPr id="10" name="Picture 9" descr="A picture containing dark, sitting&#10;&#10;Description automatically generated">
            <a:extLst>
              <a:ext uri="{FF2B5EF4-FFF2-40B4-BE49-F238E27FC236}">
                <a16:creationId xmlns:a16="http://schemas.microsoft.com/office/drawing/2014/main" id="{F3667DD2-2B7B-48E7-B9AB-F8D5EA605FBD}"/>
              </a:ext>
            </a:extLst>
          </p:cNvPr>
          <p:cNvPicPr>
            <a:picLocks noChangeAspect="1"/>
          </p:cNvPicPr>
          <p:nvPr/>
        </p:nvPicPr>
        <p:blipFill>
          <a:blip r:embed="rId4"/>
          <a:stretch>
            <a:fillRect/>
          </a:stretch>
        </p:blipFill>
        <p:spPr>
          <a:xfrm>
            <a:off x="7309754" y="4293313"/>
            <a:ext cx="1764796" cy="976578"/>
          </a:xfrm>
          <a:prstGeom prst="rect">
            <a:avLst/>
          </a:prstGeom>
        </p:spPr>
      </p:pic>
    </p:spTree>
    <p:extLst>
      <p:ext uri="{BB962C8B-B14F-4D97-AF65-F5344CB8AC3E}">
        <p14:creationId xmlns:p14="http://schemas.microsoft.com/office/powerpoint/2010/main" val="3518850766"/>
      </p:ext>
    </p:extLst>
  </p:cSld>
  <p:clrMapOvr>
    <a:masterClrMapping/>
  </p:clrMapOvr>
  <mc:AlternateContent xmlns:mc="http://schemas.openxmlformats.org/markup-compatibility/2006" xmlns:p14="http://schemas.microsoft.com/office/powerpoint/2010/main">
    <mc:Choice Requires="p14">
      <p:transition spd="slow" p14:dur="2000" advTm="39562"/>
    </mc:Choice>
    <mc:Fallback xmlns="">
      <p:transition spd="slow" advTm="3956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E3250"/>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104C8C1-D1D0-4AB6-A3F2-E60888C594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722"/>
          <a:stretch/>
        </p:blipFill>
        <p:spPr bwMode="auto">
          <a:xfrm>
            <a:off x="1312583" y="0"/>
            <a:ext cx="651883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869370"/>
      </p:ext>
    </p:extLst>
  </p:cSld>
  <p:clrMapOvr>
    <a:masterClrMapping/>
  </p:clrMapOvr>
  <mc:AlternateContent xmlns:mc="http://schemas.openxmlformats.org/markup-compatibility/2006" xmlns:p14="http://schemas.microsoft.com/office/powerpoint/2010/main">
    <mc:Choice Requires="p14">
      <p:transition spd="slow" p14:dur="2000" advTm="44372"/>
    </mc:Choice>
    <mc:Fallback xmlns="">
      <p:transition spd="slow" advTm="4437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21C5D2-7A32-42A0-8DE5-CE0948AD3D62}"/>
              </a:ext>
            </a:extLst>
          </p:cNvPr>
          <p:cNvSpPr/>
          <p:nvPr/>
        </p:nvSpPr>
        <p:spPr>
          <a:xfrm>
            <a:off x="-2" y="4407991"/>
            <a:ext cx="9015047" cy="461665"/>
          </a:xfrm>
          <a:prstGeom prst="rect">
            <a:avLst/>
          </a:prstGeom>
        </p:spPr>
        <p:txBody>
          <a:bodyPr wrap="square">
            <a:spAutoFit/>
          </a:bodyPr>
          <a:lstStyle/>
          <a:p>
            <a:r>
              <a:rPr lang="en-US" sz="2400" b="1">
                <a:solidFill>
                  <a:schemeClr val="bg1"/>
                </a:solidFill>
                <a:latin typeface="Roboto" panose="02000000000000000000" pitchFamily="2" charset="0"/>
                <a:ea typeface="Roboto" panose="02000000000000000000" pitchFamily="2" charset="0"/>
                <a:cs typeface="Roboto" panose="02000000000000000000" pitchFamily="2" charset="0"/>
              </a:rPr>
              <a:t>2.1 billion people worldwide lack access to safe drinking water </a:t>
            </a:r>
          </a:p>
        </p:txBody>
      </p:sp>
      <p:pic>
        <p:nvPicPr>
          <p:cNvPr id="8" name="Picture 7" descr="A picture containing sky, outdoor, grass, plant&#10;&#10;Description automatically generated">
            <a:extLst>
              <a:ext uri="{FF2B5EF4-FFF2-40B4-BE49-F238E27FC236}">
                <a16:creationId xmlns:a16="http://schemas.microsoft.com/office/drawing/2014/main" id="{263D6500-EFF8-4129-88D8-9AEC17DC3448}"/>
              </a:ext>
            </a:extLst>
          </p:cNvPr>
          <p:cNvPicPr>
            <a:picLocks noChangeAspect="1"/>
          </p:cNvPicPr>
          <p:nvPr/>
        </p:nvPicPr>
        <p:blipFill rotWithShape="1">
          <a:blip r:embed="rId3"/>
          <a:srcRect t="15592"/>
          <a:stretch/>
        </p:blipFill>
        <p:spPr>
          <a:xfrm>
            <a:off x="-2" y="0"/>
            <a:ext cx="9144002" cy="5143500"/>
          </a:xfrm>
          <a:prstGeom prst="rect">
            <a:avLst/>
          </a:prstGeom>
        </p:spPr>
      </p:pic>
      <p:sp>
        <p:nvSpPr>
          <p:cNvPr id="4" name="TextBox 3">
            <a:extLst>
              <a:ext uri="{FF2B5EF4-FFF2-40B4-BE49-F238E27FC236}">
                <a16:creationId xmlns:a16="http://schemas.microsoft.com/office/drawing/2014/main" id="{2FF95A88-63BE-4694-BE17-DE4852C7FBF0}"/>
              </a:ext>
            </a:extLst>
          </p:cNvPr>
          <p:cNvSpPr txBox="1"/>
          <p:nvPr/>
        </p:nvSpPr>
        <p:spPr>
          <a:xfrm>
            <a:off x="3602736" y="256697"/>
            <a:ext cx="5311725" cy="830997"/>
          </a:xfrm>
          <a:prstGeom prst="rect">
            <a:avLst/>
          </a:prstGeom>
          <a:noFill/>
        </p:spPr>
        <p:txBody>
          <a:bodyPr wrap="square" rtlCol="0">
            <a:spAutoFit/>
          </a:bodyPr>
          <a:lstStyle/>
          <a:p>
            <a:pPr algn="r">
              <a:spcAft>
                <a:spcPts val="3000"/>
              </a:spcAft>
            </a:pPr>
            <a:r>
              <a:rPr lang="en-US" sz="2400" b="1">
                <a:latin typeface="Roboto" panose="02000000000000000000" pitchFamily="2" charset="0"/>
                <a:ea typeface="Roboto" panose="02000000000000000000" pitchFamily="2" charset="0"/>
                <a:cs typeface="Roboto" panose="02000000000000000000" pitchFamily="2" charset="0"/>
              </a:rPr>
              <a:t>Operational and supplier disruptions cause major losses.</a:t>
            </a:r>
          </a:p>
        </p:txBody>
      </p:sp>
      <p:sp>
        <p:nvSpPr>
          <p:cNvPr id="5" name="TextBox 4">
            <a:extLst>
              <a:ext uri="{FF2B5EF4-FFF2-40B4-BE49-F238E27FC236}">
                <a16:creationId xmlns:a16="http://schemas.microsoft.com/office/drawing/2014/main" id="{06EC880E-DCE4-4E28-85E2-8C9FDA19E806}"/>
              </a:ext>
            </a:extLst>
          </p:cNvPr>
          <p:cNvSpPr txBox="1"/>
          <p:nvPr/>
        </p:nvSpPr>
        <p:spPr>
          <a:xfrm>
            <a:off x="5697181" y="3895427"/>
            <a:ext cx="3217280" cy="923330"/>
          </a:xfrm>
          <a:prstGeom prst="rect">
            <a:avLst/>
          </a:prstGeom>
          <a:noFill/>
        </p:spPr>
        <p:txBody>
          <a:bodyPr wrap="square" rtlCol="0">
            <a:spAutoFit/>
          </a:bodyPr>
          <a:lstStyle/>
          <a:p>
            <a:pPr algn="r">
              <a:spcAft>
                <a:spcPts val="3000"/>
              </a:spcAft>
            </a:pPr>
            <a:r>
              <a:rPr lang="en-US" sz="1800" b="1" i="1">
                <a:solidFill>
                  <a:schemeClr val="bg1"/>
                </a:solidFill>
                <a:latin typeface="Roboto" panose="02000000000000000000" pitchFamily="2" charset="0"/>
                <a:ea typeface="Roboto" panose="02000000000000000000" pitchFamily="2" charset="0"/>
                <a:cs typeface="Roboto" panose="02000000000000000000" pitchFamily="2" charset="0"/>
              </a:rPr>
              <a:t>In 2018, companies reporting to CDP reported $38 billion in water-related losses.</a:t>
            </a:r>
          </a:p>
        </p:txBody>
      </p:sp>
    </p:spTree>
    <p:extLst>
      <p:ext uri="{BB962C8B-B14F-4D97-AF65-F5344CB8AC3E}">
        <p14:creationId xmlns:p14="http://schemas.microsoft.com/office/powerpoint/2010/main" val="3797465338"/>
      </p:ext>
    </p:extLst>
  </p:cSld>
  <p:clrMapOvr>
    <a:masterClrMapping/>
  </p:clrMapOvr>
  <mc:AlternateContent xmlns:mc="http://schemas.openxmlformats.org/markup-compatibility/2006" xmlns:p14="http://schemas.microsoft.com/office/powerpoint/2010/main">
    <mc:Choice Requires="p14">
      <p:transition spd="slow" p14:dur="2000" advTm="113566"/>
    </mc:Choice>
    <mc:Fallback xmlns="">
      <p:transition spd="slow" advTm="11356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E325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7EF71D-A411-43AA-BB3E-2CBAA522A374}"/>
              </a:ext>
            </a:extLst>
          </p:cNvPr>
          <p:cNvSpPr txBox="1"/>
          <p:nvPr/>
        </p:nvSpPr>
        <p:spPr>
          <a:xfrm>
            <a:off x="215624" y="0"/>
            <a:ext cx="8928356" cy="1585049"/>
          </a:xfrm>
          <a:prstGeom prst="rect">
            <a:avLst/>
          </a:prstGeom>
          <a:noFill/>
        </p:spPr>
        <p:txBody>
          <a:bodyPr wrap="square" rtlCol="0">
            <a:spAutoFit/>
          </a:bodyPr>
          <a:lstStyle/>
          <a:p>
            <a:pPr>
              <a:spcAft>
                <a:spcPts val="3000"/>
              </a:spcAft>
            </a:pPr>
            <a:r>
              <a:rPr lang="en-US" sz="2400" b="1" dirty="0">
                <a:solidFill>
                  <a:schemeClr val="bg1"/>
                </a:solidFill>
                <a:latin typeface="Roboto" panose="02000000000000000000" pitchFamily="2" charset="0"/>
                <a:ea typeface="Roboto" panose="02000000000000000000" pitchFamily="2" charset="0"/>
                <a:cs typeface="Roboto" panose="02000000000000000000" pitchFamily="2" charset="0"/>
              </a:rPr>
              <a:t>Loss of license to operate can lead to brand damage, consistently reported as a top water risk.</a:t>
            </a:r>
          </a:p>
          <a:p>
            <a:pPr>
              <a:spcAft>
                <a:spcPts val="3000"/>
              </a:spcAft>
            </a:pPr>
            <a:endParaRPr lang="en-US" sz="24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4" name="Picture 4" descr="A picture containing clock&#10;&#10;Description automatically generated">
            <a:extLst>
              <a:ext uri="{FF2B5EF4-FFF2-40B4-BE49-F238E27FC236}">
                <a16:creationId xmlns:a16="http://schemas.microsoft.com/office/drawing/2014/main" id="{130F731A-D560-4E83-9922-FE29BAA4CD73}"/>
              </a:ext>
            </a:extLst>
          </p:cNvPr>
          <p:cNvPicPr>
            <a:picLocks noChangeAspect="1"/>
          </p:cNvPicPr>
          <p:nvPr/>
        </p:nvPicPr>
        <p:blipFill>
          <a:blip r:embed="rId3"/>
          <a:stretch>
            <a:fillRect/>
          </a:stretch>
        </p:blipFill>
        <p:spPr>
          <a:xfrm>
            <a:off x="10839347" y="0"/>
            <a:ext cx="2676005" cy="4761781"/>
          </a:xfrm>
          <a:prstGeom prst="rect">
            <a:avLst/>
          </a:prstGeom>
        </p:spPr>
      </p:pic>
      <p:grpSp>
        <p:nvGrpSpPr>
          <p:cNvPr id="9" name="Group 8">
            <a:extLst>
              <a:ext uri="{FF2B5EF4-FFF2-40B4-BE49-F238E27FC236}">
                <a16:creationId xmlns:a16="http://schemas.microsoft.com/office/drawing/2014/main" id="{8520BFDB-DE0D-41A4-87C0-A0D30A7972B3}"/>
              </a:ext>
            </a:extLst>
          </p:cNvPr>
          <p:cNvGrpSpPr/>
          <p:nvPr/>
        </p:nvGrpSpPr>
        <p:grpSpPr>
          <a:xfrm>
            <a:off x="1402502" y="928108"/>
            <a:ext cx="6338996" cy="3710106"/>
            <a:chOff x="2634352" y="535798"/>
            <a:chExt cx="7399661" cy="4115158"/>
          </a:xfrm>
        </p:grpSpPr>
        <p:pic>
          <p:nvPicPr>
            <p:cNvPr id="6" name="Picture 5">
              <a:extLst>
                <a:ext uri="{FF2B5EF4-FFF2-40B4-BE49-F238E27FC236}">
                  <a16:creationId xmlns:a16="http://schemas.microsoft.com/office/drawing/2014/main" id="{0828E856-BE52-460C-BA0E-38D0B110BE5E}"/>
                </a:ext>
              </a:extLst>
            </p:cNvPr>
            <p:cNvPicPr>
              <a:picLocks noChangeAspect="1"/>
            </p:cNvPicPr>
            <p:nvPr/>
          </p:nvPicPr>
          <p:blipFill>
            <a:blip r:embed="rId4"/>
            <a:stretch>
              <a:fillRect/>
            </a:stretch>
          </p:blipFill>
          <p:spPr>
            <a:xfrm>
              <a:off x="2634352" y="535799"/>
              <a:ext cx="3284505" cy="4115157"/>
            </a:xfrm>
            <a:prstGeom prst="rect">
              <a:avLst/>
            </a:prstGeom>
          </p:spPr>
        </p:pic>
        <p:pic>
          <p:nvPicPr>
            <p:cNvPr id="8" name="Picture 7">
              <a:extLst>
                <a:ext uri="{FF2B5EF4-FFF2-40B4-BE49-F238E27FC236}">
                  <a16:creationId xmlns:a16="http://schemas.microsoft.com/office/drawing/2014/main" id="{75930B66-5687-468A-BD5C-61E68AF5A8B1}"/>
                </a:ext>
              </a:extLst>
            </p:cNvPr>
            <p:cNvPicPr>
              <a:picLocks noChangeAspect="1"/>
            </p:cNvPicPr>
            <p:nvPr/>
          </p:nvPicPr>
          <p:blipFill>
            <a:blip r:embed="rId5"/>
            <a:stretch>
              <a:fillRect/>
            </a:stretch>
          </p:blipFill>
          <p:spPr>
            <a:xfrm>
              <a:off x="5918856" y="535798"/>
              <a:ext cx="4115157" cy="4115157"/>
            </a:xfrm>
            <a:prstGeom prst="rect">
              <a:avLst/>
            </a:prstGeom>
          </p:spPr>
        </p:pic>
      </p:grpSp>
      <p:sp>
        <p:nvSpPr>
          <p:cNvPr id="11" name="TextBox 10">
            <a:extLst>
              <a:ext uri="{FF2B5EF4-FFF2-40B4-BE49-F238E27FC236}">
                <a16:creationId xmlns:a16="http://schemas.microsoft.com/office/drawing/2014/main" id="{AC04F7EE-B657-48C8-BE91-EB48BF7D84A2}"/>
              </a:ext>
            </a:extLst>
          </p:cNvPr>
          <p:cNvSpPr txBox="1"/>
          <p:nvPr/>
        </p:nvSpPr>
        <p:spPr>
          <a:xfrm>
            <a:off x="6719674" y="4638213"/>
            <a:ext cx="1188763" cy="1092607"/>
          </a:xfrm>
          <a:prstGeom prst="rect">
            <a:avLst/>
          </a:prstGeom>
          <a:noFill/>
        </p:spPr>
        <p:txBody>
          <a:bodyPr wrap="square" rtlCol="0">
            <a:spAutoFit/>
          </a:bodyPr>
          <a:lstStyle/>
          <a:p>
            <a:pPr>
              <a:spcAft>
                <a:spcPts val="3000"/>
              </a:spcAft>
            </a:pPr>
            <a:r>
              <a:rPr lang="en-US" sz="1600" b="1" dirty="0">
                <a:solidFill>
                  <a:schemeClr val="bg1"/>
                </a:solidFill>
                <a:latin typeface="Roboto" panose="02000000000000000000" pitchFamily="2" charset="0"/>
                <a:ea typeface="Roboto" panose="02000000000000000000" pitchFamily="2" charset="0"/>
                <a:cs typeface="Roboto" panose="02000000000000000000" pitchFamily="2" charset="0"/>
              </a:rPr>
              <a:t>CDP 2017</a:t>
            </a:r>
          </a:p>
          <a:p>
            <a:pPr>
              <a:spcAft>
                <a:spcPts val="3000"/>
              </a:spcAft>
            </a:pPr>
            <a:endParaRPr lang="en-US" sz="24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238961088"/>
      </p:ext>
    </p:extLst>
  </p:cSld>
  <p:clrMapOvr>
    <a:masterClrMapping/>
  </p:clrMapOvr>
  <mc:AlternateContent xmlns:mc="http://schemas.openxmlformats.org/markup-compatibility/2006" xmlns:p14="http://schemas.microsoft.com/office/powerpoint/2010/main">
    <mc:Choice Requires="p14">
      <p:transition spd="slow" p14:dur="2000" advTm="23438"/>
    </mc:Choice>
    <mc:Fallback xmlns="">
      <p:transition spd="slow" advTm="2343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E325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F207E4-0DEA-41F4-9C9C-D61D8B0D5255}"/>
              </a:ext>
            </a:extLst>
          </p:cNvPr>
          <p:cNvSpPr txBox="1"/>
          <p:nvPr/>
        </p:nvSpPr>
        <p:spPr>
          <a:xfrm>
            <a:off x="187559" y="97411"/>
            <a:ext cx="5410052" cy="461665"/>
          </a:xfrm>
          <a:prstGeom prst="rect">
            <a:avLst/>
          </a:prstGeom>
          <a:noFill/>
        </p:spPr>
        <p:txBody>
          <a:bodyPr wrap="square" rtlCol="0">
            <a:spAutoFit/>
          </a:bodyPr>
          <a:lstStyle/>
          <a:p>
            <a:pPr>
              <a:spcAft>
                <a:spcPts val="3000"/>
              </a:spcAft>
            </a:pPr>
            <a:r>
              <a:rPr lang="en-US" sz="2400" b="1" dirty="0">
                <a:solidFill>
                  <a:schemeClr val="bg1"/>
                </a:solidFill>
                <a:latin typeface="Roboto" panose="02000000000000000000" pitchFamily="2" charset="0"/>
                <a:ea typeface="Roboto" panose="02000000000000000000" pitchFamily="2" charset="0"/>
                <a:cs typeface="Roboto" panose="02000000000000000000" pitchFamily="2" charset="0"/>
              </a:rPr>
              <a:t>WASH is essential to public health.</a:t>
            </a:r>
          </a:p>
        </p:txBody>
      </p:sp>
      <p:pic>
        <p:nvPicPr>
          <p:cNvPr id="1026" name="Picture 2">
            <a:extLst>
              <a:ext uri="{FF2B5EF4-FFF2-40B4-BE49-F238E27FC236}">
                <a16:creationId xmlns:a16="http://schemas.microsoft.com/office/drawing/2014/main" id="{AA115446-0C90-4356-9C16-FCEAAA10F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8325"/>
            <a:ext cx="9144000" cy="457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612191"/>
      </p:ext>
    </p:extLst>
  </p:cSld>
  <p:clrMapOvr>
    <a:masterClrMapping/>
  </p:clrMapOvr>
  <mc:AlternateContent xmlns:mc="http://schemas.openxmlformats.org/markup-compatibility/2006" xmlns:p14="http://schemas.microsoft.com/office/powerpoint/2010/main">
    <mc:Choice Requires="p14">
      <p:transition spd="slow" p14:dur="2000" advTm="47727"/>
    </mc:Choice>
    <mc:Fallback xmlns="">
      <p:transition spd="slow" advTm="4772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E325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41BD2D-B28F-47CC-9957-32D032815959}"/>
              </a:ext>
            </a:extLst>
          </p:cNvPr>
          <p:cNvPicPr>
            <a:picLocks noChangeAspect="1"/>
          </p:cNvPicPr>
          <p:nvPr/>
        </p:nvPicPr>
        <p:blipFill rotWithShape="1">
          <a:blip r:embed="rId3"/>
          <a:srcRect l="12018" t="13665"/>
          <a:stretch/>
        </p:blipFill>
        <p:spPr>
          <a:xfrm>
            <a:off x="0" y="583092"/>
            <a:ext cx="9144000" cy="4560408"/>
          </a:xfrm>
          <a:prstGeom prst="rect">
            <a:avLst/>
          </a:prstGeom>
        </p:spPr>
      </p:pic>
      <p:sp>
        <p:nvSpPr>
          <p:cNvPr id="4" name="TextBox 3">
            <a:extLst>
              <a:ext uri="{FF2B5EF4-FFF2-40B4-BE49-F238E27FC236}">
                <a16:creationId xmlns:a16="http://schemas.microsoft.com/office/drawing/2014/main" id="{D91AB880-1538-4688-BE7D-74F5DC03CA57}"/>
              </a:ext>
            </a:extLst>
          </p:cNvPr>
          <p:cNvSpPr txBox="1"/>
          <p:nvPr/>
        </p:nvSpPr>
        <p:spPr>
          <a:xfrm>
            <a:off x="0" y="31488"/>
            <a:ext cx="7488936" cy="461665"/>
          </a:xfrm>
          <a:prstGeom prst="rect">
            <a:avLst/>
          </a:prstGeom>
          <a:noFill/>
        </p:spPr>
        <p:txBody>
          <a:bodyPr wrap="square" rtlCol="0">
            <a:spAutoFit/>
          </a:bodyPr>
          <a:lstStyle/>
          <a:p>
            <a:pPr algn="r">
              <a:spcAft>
                <a:spcPts val="3000"/>
              </a:spcAft>
            </a:pPr>
            <a:r>
              <a:rPr lang="en-US" sz="2400" b="1" dirty="0">
                <a:solidFill>
                  <a:schemeClr val="bg1"/>
                </a:solidFill>
                <a:latin typeface="Roboto" panose="02000000000000000000" pitchFamily="2" charset="0"/>
                <a:ea typeface="Roboto" panose="02000000000000000000" pitchFamily="2" charset="0"/>
                <a:cs typeface="Roboto" panose="02000000000000000000" pitchFamily="2" charset="0"/>
              </a:rPr>
              <a:t>Investors seek to invest in risk-savvy companies.</a:t>
            </a:r>
          </a:p>
        </p:txBody>
      </p:sp>
      <p:sp>
        <p:nvSpPr>
          <p:cNvPr id="3" name="TextBox 2">
            <a:extLst>
              <a:ext uri="{FF2B5EF4-FFF2-40B4-BE49-F238E27FC236}">
                <a16:creationId xmlns:a16="http://schemas.microsoft.com/office/drawing/2014/main" id="{43966DB4-829E-4BD7-9899-9B28587CEE0B}"/>
              </a:ext>
            </a:extLst>
          </p:cNvPr>
          <p:cNvSpPr txBox="1"/>
          <p:nvPr/>
        </p:nvSpPr>
        <p:spPr>
          <a:xfrm>
            <a:off x="432486" y="864878"/>
            <a:ext cx="4559644" cy="369332"/>
          </a:xfrm>
          <a:prstGeom prst="rect">
            <a:avLst/>
          </a:prstGeom>
          <a:noFill/>
        </p:spPr>
        <p:txBody>
          <a:bodyPr wrap="square" rtlCol="0">
            <a:spAutoFit/>
          </a:bodyPr>
          <a:lstStyle/>
          <a:p>
            <a:r>
              <a:rPr lang="en-US" sz="1800" b="1" dirty="0">
                <a:latin typeface="Roboto" panose="020B0604020202020204" charset="0"/>
                <a:ea typeface="Roboto" panose="020B0604020202020204" charset="0"/>
              </a:rPr>
              <a:t>CDP investors and assets in USD (trillions)</a:t>
            </a:r>
          </a:p>
        </p:txBody>
      </p:sp>
    </p:spTree>
    <p:extLst>
      <p:ext uri="{BB962C8B-B14F-4D97-AF65-F5344CB8AC3E}">
        <p14:creationId xmlns:p14="http://schemas.microsoft.com/office/powerpoint/2010/main" val="4126002691"/>
      </p:ext>
    </p:extLst>
  </p:cSld>
  <p:clrMapOvr>
    <a:masterClrMapping/>
  </p:clrMapOvr>
  <mc:AlternateContent xmlns:mc="http://schemas.openxmlformats.org/markup-compatibility/2006" xmlns:p14="http://schemas.microsoft.com/office/powerpoint/2010/main">
    <mc:Choice Requires="p14">
      <p:transition spd="slow" p14:dur="2000" advTm="41649"/>
    </mc:Choice>
    <mc:Fallback xmlns="">
      <p:transition spd="slow" advTm="4164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090"/>
            <a:ext cx="9144002" cy="834096"/>
          </a:xfrm>
          <a:prstGeom prst="rect">
            <a:avLst/>
          </a:prstGeom>
          <a:solidFill>
            <a:srgbClr val="1E3250"/>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34290" rIns="68580" bIns="34290" rtlCol="0" anchor="ctr"/>
          <a:lstStyle/>
          <a:p>
            <a:r>
              <a:rPr lang="en-US" sz="3000" b="1">
                <a:highlight>
                  <a:srgbClr val="1E3250"/>
                </a:highlight>
                <a:latin typeface="Roboto" panose="02000000000000000000" pitchFamily="2" charset="0"/>
                <a:ea typeface="Roboto" panose="02000000000000000000" pitchFamily="2" charset="0"/>
                <a:cs typeface="Verdana" panose="020B0604030504040204" pitchFamily="34" charset="0"/>
              </a:rPr>
              <a:t>Water use efficiency saves money.</a:t>
            </a:r>
          </a:p>
        </p:txBody>
      </p:sp>
      <p:sp>
        <p:nvSpPr>
          <p:cNvPr id="13" name="Rectangle 16"/>
          <p:cNvSpPr>
            <a:spLocks noChangeArrowheads="1"/>
          </p:cNvSpPr>
          <p:nvPr/>
        </p:nvSpPr>
        <p:spPr bwMode="auto">
          <a:xfrm>
            <a:off x="0" y="15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
          <p:cNvSpPr>
            <a:spLocks noChangeArrowheads="1"/>
          </p:cNvSpPr>
          <p:nvPr/>
        </p:nvSpPr>
        <p:spPr bwMode="auto">
          <a:xfrm>
            <a:off x="0" y="897345"/>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1354545"/>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5" name="Picture 4" descr="A close up of a logo&#10;&#10;Description generated with high confidence">
            <a:extLst>
              <a:ext uri="{FF2B5EF4-FFF2-40B4-BE49-F238E27FC236}">
                <a16:creationId xmlns:a16="http://schemas.microsoft.com/office/drawing/2014/main" id="{D1FA499C-1DEB-4B27-95FA-DA2DA0B63FF3}"/>
              </a:ext>
            </a:extLst>
          </p:cNvPr>
          <p:cNvPicPr>
            <a:picLocks noChangeAspect="1"/>
          </p:cNvPicPr>
          <p:nvPr/>
        </p:nvPicPr>
        <p:blipFill rotWithShape="1">
          <a:blip r:embed="rId3"/>
          <a:srcRect l="12159" t="7956" r="10678" b="9925"/>
          <a:stretch/>
        </p:blipFill>
        <p:spPr>
          <a:xfrm>
            <a:off x="69450" y="4481826"/>
            <a:ext cx="937549" cy="598658"/>
          </a:xfrm>
          <a:prstGeom prst="rect">
            <a:avLst/>
          </a:prstGeom>
        </p:spPr>
      </p:pic>
      <p:cxnSp>
        <p:nvCxnSpPr>
          <p:cNvPr id="7" name="Straight Connector 6">
            <a:extLst>
              <a:ext uri="{FF2B5EF4-FFF2-40B4-BE49-F238E27FC236}">
                <a16:creationId xmlns:a16="http://schemas.microsoft.com/office/drawing/2014/main" id="{86BC93F1-D093-4DDC-BAE2-470C2F8FE1C7}"/>
              </a:ext>
            </a:extLst>
          </p:cNvPr>
          <p:cNvCxnSpPr>
            <a:cxnSpLocks/>
          </p:cNvCxnSpPr>
          <p:nvPr/>
        </p:nvCxnSpPr>
        <p:spPr>
          <a:xfrm>
            <a:off x="115281" y="4421530"/>
            <a:ext cx="888982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F0C1063-399C-4C79-A9CC-C023A2369C4A}"/>
              </a:ext>
            </a:extLst>
          </p:cNvPr>
          <p:cNvSpPr txBox="1"/>
          <p:nvPr/>
        </p:nvSpPr>
        <p:spPr>
          <a:xfrm>
            <a:off x="206479" y="1211637"/>
            <a:ext cx="4612655" cy="3831818"/>
          </a:xfrm>
          <a:prstGeom prst="rect">
            <a:avLst/>
          </a:prstGeom>
          <a:noFill/>
        </p:spPr>
        <p:txBody>
          <a:bodyPr wrap="square" rtlCol="0">
            <a:spAutoFit/>
          </a:bodyPr>
          <a:lstStyle/>
          <a:p>
            <a:pPr marL="342900" indent="-342900">
              <a:spcAft>
                <a:spcPts val="30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Payback period is often </a:t>
            </a:r>
            <a:r>
              <a:rPr lang="en-US" sz="2400" b="1" dirty="0">
                <a:latin typeface="Roboto" panose="02000000000000000000" pitchFamily="2" charset="0"/>
                <a:ea typeface="Roboto" panose="02000000000000000000" pitchFamily="2" charset="0"/>
                <a:cs typeface="Roboto" panose="02000000000000000000" pitchFamily="2" charset="0"/>
              </a:rPr>
              <a:t>less than 1 year</a:t>
            </a:r>
          </a:p>
          <a:p>
            <a:pPr marL="342900" indent="-342900">
              <a:spcAft>
                <a:spcPts val="30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Diageo saved </a:t>
            </a:r>
            <a:r>
              <a:rPr lang="en-US" sz="2400" b="1" dirty="0">
                <a:latin typeface="Roboto" panose="02000000000000000000" pitchFamily="2" charset="0"/>
                <a:ea typeface="Roboto" panose="02000000000000000000" pitchFamily="2" charset="0"/>
                <a:cs typeface="Roboto" panose="02000000000000000000" pitchFamily="2" charset="0"/>
              </a:rPr>
              <a:t>US$3.2 million</a:t>
            </a:r>
            <a:r>
              <a:rPr lang="en-US" sz="2400" dirty="0">
                <a:latin typeface="Roboto" panose="02000000000000000000" pitchFamily="2" charset="0"/>
                <a:ea typeface="Roboto" panose="02000000000000000000" pitchFamily="2" charset="0"/>
                <a:cs typeface="Roboto" panose="02000000000000000000" pitchFamily="2" charset="0"/>
              </a:rPr>
              <a:t> in 2014</a:t>
            </a:r>
          </a:p>
          <a:p>
            <a:pPr marL="342900" indent="-342900">
              <a:spcAft>
                <a:spcPts val="30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Cisco saves </a:t>
            </a:r>
            <a:r>
              <a:rPr lang="en-US" sz="2400" b="1" dirty="0">
                <a:latin typeface="Roboto" panose="02000000000000000000" pitchFamily="2" charset="0"/>
                <a:ea typeface="Roboto" panose="02000000000000000000" pitchFamily="2" charset="0"/>
                <a:cs typeface="Roboto" panose="02000000000000000000" pitchFamily="2" charset="0"/>
              </a:rPr>
              <a:t>US$1 million </a:t>
            </a:r>
            <a:r>
              <a:rPr lang="en-US" sz="2400" dirty="0">
                <a:latin typeface="Roboto" panose="02000000000000000000" pitchFamily="2" charset="0"/>
                <a:ea typeface="Roboto" panose="02000000000000000000" pitchFamily="2" charset="0"/>
                <a:cs typeface="Roboto" panose="02000000000000000000" pitchFamily="2" charset="0"/>
              </a:rPr>
              <a:t>every year</a:t>
            </a:r>
          </a:p>
          <a:p>
            <a:pPr marL="342900" indent="-342900">
              <a:spcAft>
                <a:spcPts val="3000"/>
              </a:spcAft>
              <a:buFont typeface="Arial" panose="020B0604020202020204" pitchFamily="34" charset="0"/>
              <a:buChar char="•"/>
            </a:pPr>
            <a:endParaRPr lang="en-US" sz="2400" dirty="0">
              <a:latin typeface="Roboto" panose="02000000000000000000" pitchFamily="2" charset="0"/>
              <a:ea typeface="Roboto" panose="02000000000000000000" pitchFamily="2" charset="0"/>
              <a:cs typeface="Roboto" panose="02000000000000000000" pitchFamily="2" charset="0"/>
            </a:endParaRPr>
          </a:p>
        </p:txBody>
      </p:sp>
      <p:pic>
        <p:nvPicPr>
          <p:cNvPr id="10" name="Picture 9" descr="A picture containing dark, sitting&#10;&#10;Description automatically generated">
            <a:extLst>
              <a:ext uri="{FF2B5EF4-FFF2-40B4-BE49-F238E27FC236}">
                <a16:creationId xmlns:a16="http://schemas.microsoft.com/office/drawing/2014/main" id="{42D1C7B7-A970-42F2-AC7D-156F34F370B6}"/>
              </a:ext>
            </a:extLst>
          </p:cNvPr>
          <p:cNvPicPr>
            <a:picLocks noChangeAspect="1"/>
          </p:cNvPicPr>
          <p:nvPr/>
        </p:nvPicPr>
        <p:blipFill>
          <a:blip r:embed="rId4"/>
          <a:stretch>
            <a:fillRect/>
          </a:stretch>
        </p:blipFill>
        <p:spPr>
          <a:xfrm>
            <a:off x="7309754" y="4293313"/>
            <a:ext cx="1764796" cy="976578"/>
          </a:xfrm>
          <a:prstGeom prst="rect">
            <a:avLst/>
          </a:prstGeom>
        </p:spPr>
      </p:pic>
      <p:pic>
        <p:nvPicPr>
          <p:cNvPr id="2050" name="Picture 2">
            <a:extLst>
              <a:ext uri="{FF2B5EF4-FFF2-40B4-BE49-F238E27FC236}">
                <a16:creationId xmlns:a16="http://schemas.microsoft.com/office/drawing/2014/main" id="{EC247BDA-F37B-484F-9B69-0E770DB45D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3816" y="2918258"/>
            <a:ext cx="2433077" cy="12849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ageo Logo | The most famous brands and company logos in the world">
            <a:extLst>
              <a:ext uri="{FF2B5EF4-FFF2-40B4-BE49-F238E27FC236}">
                <a16:creationId xmlns:a16="http://schemas.microsoft.com/office/drawing/2014/main" id="{EB9FB512-2CDB-47CF-B17E-DA5639AE9F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929" y="1087344"/>
            <a:ext cx="2726852" cy="153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579232"/>
      </p:ext>
    </p:extLst>
  </p:cSld>
  <p:clrMapOvr>
    <a:masterClrMapping/>
  </p:clrMapOvr>
  <mc:AlternateContent xmlns:mc="http://schemas.openxmlformats.org/markup-compatibility/2006" xmlns:p14="http://schemas.microsoft.com/office/powerpoint/2010/main">
    <mc:Choice Requires="p14">
      <p:transition spd="slow" p14:dur="2000" advTm="49568"/>
    </mc:Choice>
    <mc:Fallback xmlns="">
      <p:transition spd="slow" advTm="4956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090"/>
            <a:ext cx="9144002" cy="834096"/>
          </a:xfrm>
          <a:prstGeom prst="rect">
            <a:avLst/>
          </a:prstGeom>
          <a:solidFill>
            <a:srgbClr val="1E3250"/>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34290" rIns="68580" bIns="34290" rtlCol="0" anchor="ctr"/>
          <a:lstStyle/>
          <a:p>
            <a:r>
              <a:rPr lang="en-US" sz="3000" b="1" dirty="0">
                <a:highlight>
                  <a:srgbClr val="1E3250"/>
                </a:highlight>
                <a:latin typeface="Roboto" panose="02000000000000000000" pitchFamily="2" charset="0"/>
                <a:ea typeface="Roboto" panose="02000000000000000000" pitchFamily="2" charset="0"/>
                <a:cs typeface="Verdana" panose="020B0604030504040204" pitchFamily="34" charset="0"/>
              </a:rPr>
              <a:t>Seize new business opportunities.</a:t>
            </a:r>
          </a:p>
        </p:txBody>
      </p:sp>
      <p:sp>
        <p:nvSpPr>
          <p:cNvPr id="13" name="Rectangle 16"/>
          <p:cNvSpPr>
            <a:spLocks noChangeArrowheads="1"/>
          </p:cNvSpPr>
          <p:nvPr/>
        </p:nvSpPr>
        <p:spPr bwMode="auto">
          <a:xfrm>
            <a:off x="0" y="15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
          <p:cNvSpPr>
            <a:spLocks noChangeArrowheads="1"/>
          </p:cNvSpPr>
          <p:nvPr/>
        </p:nvSpPr>
        <p:spPr bwMode="auto">
          <a:xfrm>
            <a:off x="0" y="897345"/>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1354545"/>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5" name="Picture 4" descr="A close up of a logo&#10;&#10;Description generated with high confidence">
            <a:extLst>
              <a:ext uri="{FF2B5EF4-FFF2-40B4-BE49-F238E27FC236}">
                <a16:creationId xmlns:a16="http://schemas.microsoft.com/office/drawing/2014/main" id="{D1FA499C-1DEB-4B27-95FA-DA2DA0B63FF3}"/>
              </a:ext>
            </a:extLst>
          </p:cNvPr>
          <p:cNvPicPr>
            <a:picLocks noChangeAspect="1"/>
          </p:cNvPicPr>
          <p:nvPr/>
        </p:nvPicPr>
        <p:blipFill rotWithShape="1">
          <a:blip r:embed="rId3"/>
          <a:srcRect l="12159" t="7956" r="10678" b="9925"/>
          <a:stretch/>
        </p:blipFill>
        <p:spPr>
          <a:xfrm>
            <a:off x="69450" y="4481826"/>
            <a:ext cx="937549" cy="598658"/>
          </a:xfrm>
          <a:prstGeom prst="rect">
            <a:avLst/>
          </a:prstGeom>
        </p:spPr>
      </p:pic>
      <p:cxnSp>
        <p:nvCxnSpPr>
          <p:cNvPr id="7" name="Straight Connector 6">
            <a:extLst>
              <a:ext uri="{FF2B5EF4-FFF2-40B4-BE49-F238E27FC236}">
                <a16:creationId xmlns:a16="http://schemas.microsoft.com/office/drawing/2014/main" id="{86BC93F1-D093-4DDC-BAE2-470C2F8FE1C7}"/>
              </a:ext>
            </a:extLst>
          </p:cNvPr>
          <p:cNvCxnSpPr>
            <a:cxnSpLocks/>
          </p:cNvCxnSpPr>
          <p:nvPr/>
        </p:nvCxnSpPr>
        <p:spPr>
          <a:xfrm>
            <a:off x="115281" y="4421530"/>
            <a:ext cx="888982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F0C1063-399C-4C79-A9CC-C023A2369C4A}"/>
              </a:ext>
            </a:extLst>
          </p:cNvPr>
          <p:cNvSpPr txBox="1"/>
          <p:nvPr/>
        </p:nvSpPr>
        <p:spPr>
          <a:xfrm>
            <a:off x="401072" y="1211637"/>
            <a:ext cx="8274004" cy="2564805"/>
          </a:xfrm>
          <a:prstGeom prst="rect">
            <a:avLst/>
          </a:prstGeom>
          <a:noFill/>
        </p:spPr>
        <p:txBody>
          <a:bodyPr wrap="square" rtlCol="0">
            <a:spAutoFit/>
          </a:bodyPr>
          <a:lstStyle/>
          <a:p>
            <a:pPr>
              <a:spcAft>
                <a:spcPts val="500"/>
              </a:spcAft>
            </a:pPr>
            <a:r>
              <a:rPr lang="en-US" sz="2400" dirty="0">
                <a:latin typeface="Roboto" panose="02000000000000000000" pitchFamily="2" charset="0"/>
                <a:ea typeface="Roboto" panose="02000000000000000000" pitchFamily="2" charset="0"/>
                <a:cs typeface="Roboto" panose="02000000000000000000" pitchFamily="2" charset="0"/>
              </a:rPr>
              <a:t>BASF estimates potential sales of </a:t>
            </a:r>
            <a:r>
              <a:rPr lang="en-US" sz="2400" b="1" dirty="0">
                <a:latin typeface="Roboto" panose="02000000000000000000" pitchFamily="2" charset="0"/>
                <a:ea typeface="Roboto" panose="02000000000000000000" pitchFamily="2" charset="0"/>
                <a:cs typeface="Roboto" panose="02000000000000000000" pitchFamily="2" charset="0"/>
              </a:rPr>
              <a:t>US$1 billion </a:t>
            </a:r>
            <a:r>
              <a:rPr lang="en-US" sz="2400" dirty="0">
                <a:latin typeface="Roboto" panose="02000000000000000000" pitchFamily="2" charset="0"/>
                <a:ea typeface="Roboto" panose="02000000000000000000" pitchFamily="2" charset="0"/>
                <a:cs typeface="Roboto" panose="02000000000000000000" pitchFamily="2" charset="0"/>
              </a:rPr>
              <a:t>from products related to:</a:t>
            </a:r>
          </a:p>
          <a:p>
            <a:pPr marL="1028700" lvl="2" indent="-342900">
              <a:spcAft>
                <a:spcPts val="5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Water use efficiency</a:t>
            </a:r>
          </a:p>
          <a:p>
            <a:pPr marL="1028700" lvl="2" indent="-342900">
              <a:spcAft>
                <a:spcPts val="5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Recycling</a:t>
            </a:r>
          </a:p>
          <a:p>
            <a:pPr marL="1028700" lvl="2" indent="-342900">
              <a:spcAft>
                <a:spcPts val="5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Reuse</a:t>
            </a:r>
          </a:p>
          <a:p>
            <a:pPr marL="1028700" lvl="2" indent="-342900">
              <a:spcAft>
                <a:spcPts val="5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Drinking water treatment</a:t>
            </a:r>
          </a:p>
        </p:txBody>
      </p:sp>
      <p:pic>
        <p:nvPicPr>
          <p:cNvPr id="10" name="Picture 9" descr="A picture containing dark, sitting&#10;&#10;Description automatically generated">
            <a:extLst>
              <a:ext uri="{FF2B5EF4-FFF2-40B4-BE49-F238E27FC236}">
                <a16:creationId xmlns:a16="http://schemas.microsoft.com/office/drawing/2014/main" id="{920FBFD8-7865-4661-B59C-4CBE7791140A}"/>
              </a:ext>
            </a:extLst>
          </p:cNvPr>
          <p:cNvPicPr>
            <a:picLocks noChangeAspect="1"/>
          </p:cNvPicPr>
          <p:nvPr/>
        </p:nvPicPr>
        <p:blipFill>
          <a:blip r:embed="rId4"/>
          <a:stretch>
            <a:fillRect/>
          </a:stretch>
        </p:blipFill>
        <p:spPr>
          <a:xfrm>
            <a:off x="7309754" y="4293313"/>
            <a:ext cx="1764796" cy="976578"/>
          </a:xfrm>
          <a:prstGeom prst="rect">
            <a:avLst/>
          </a:prstGeom>
        </p:spPr>
      </p:pic>
    </p:spTree>
    <p:extLst>
      <p:ext uri="{BB962C8B-B14F-4D97-AF65-F5344CB8AC3E}">
        <p14:creationId xmlns:p14="http://schemas.microsoft.com/office/powerpoint/2010/main" val="2682213792"/>
      </p:ext>
    </p:extLst>
  </p:cSld>
  <p:clrMapOvr>
    <a:masterClrMapping/>
  </p:clrMapOvr>
  <mc:AlternateContent xmlns:mc="http://schemas.openxmlformats.org/markup-compatibility/2006" xmlns:p14="http://schemas.microsoft.com/office/powerpoint/2010/main">
    <mc:Choice Requires="p14">
      <p:transition spd="slow" p14:dur="2000" advTm="22780"/>
    </mc:Choice>
    <mc:Fallback xmlns="">
      <p:transition spd="slow" advTm="2278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090"/>
            <a:ext cx="9144002" cy="5154590"/>
          </a:xfrm>
          <a:prstGeom prst="rect">
            <a:avLst/>
          </a:prstGeom>
          <a:solidFill>
            <a:srgbClr val="1E3250"/>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34290" rIns="68580" bIns="34290" rtlCol="0" anchor="ctr"/>
          <a:lstStyle/>
          <a:p>
            <a:r>
              <a:rPr lang="en-US" sz="3000" b="1">
                <a:highlight>
                  <a:srgbClr val="1E3250"/>
                </a:highlight>
                <a:latin typeface="Roboto" panose="02000000000000000000" pitchFamily="2" charset="0"/>
                <a:ea typeface="Roboto" panose="02000000000000000000" pitchFamily="2" charset="0"/>
                <a:cs typeface="Verdana" panose="020B0604030504040204" pitchFamily="34" charset="0"/>
              </a:rPr>
              <a:t>3. The water stewardship journey</a:t>
            </a:r>
          </a:p>
          <a:p>
            <a:r>
              <a:rPr lang="en-US" sz="2400">
                <a:highlight>
                  <a:srgbClr val="1E3250"/>
                </a:highlight>
                <a:latin typeface="Roboto Light" pitchFamily="2" charset="0"/>
                <a:ea typeface="Roboto Light" pitchFamily="2" charset="0"/>
                <a:cs typeface="Verdana" panose="020B0604030504040204" pitchFamily="34" charset="0"/>
              </a:rPr>
              <a:t>Where to begin?</a:t>
            </a:r>
          </a:p>
        </p:txBody>
      </p:sp>
      <p:sp>
        <p:nvSpPr>
          <p:cNvPr id="13" name="Rectangle 16"/>
          <p:cNvSpPr>
            <a:spLocks noChangeArrowheads="1"/>
          </p:cNvSpPr>
          <p:nvPr/>
        </p:nvSpPr>
        <p:spPr bwMode="auto">
          <a:xfrm>
            <a:off x="0" y="15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
          <p:cNvSpPr>
            <a:spLocks noChangeArrowheads="1"/>
          </p:cNvSpPr>
          <p:nvPr/>
        </p:nvSpPr>
        <p:spPr bwMode="auto">
          <a:xfrm>
            <a:off x="0" y="897345"/>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1354545"/>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64921885"/>
      </p:ext>
    </p:extLst>
  </p:cSld>
  <p:clrMapOvr>
    <a:masterClrMapping/>
  </p:clrMapOvr>
  <mc:AlternateContent xmlns:mc="http://schemas.openxmlformats.org/markup-compatibility/2006" xmlns:p14="http://schemas.microsoft.com/office/powerpoint/2010/main">
    <mc:Choice Requires="p14">
      <p:transition spd="slow" p14:dur="2000" advTm="10631"/>
    </mc:Choice>
    <mc:Fallback xmlns="">
      <p:transition spd="slow" advTm="1063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090"/>
            <a:ext cx="9144002" cy="834096"/>
          </a:xfrm>
          <a:prstGeom prst="rect">
            <a:avLst/>
          </a:prstGeom>
          <a:solidFill>
            <a:srgbClr val="1E3250"/>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34290" rIns="68580" bIns="34290" rtlCol="0" anchor="ctr"/>
          <a:lstStyle/>
          <a:p>
            <a:r>
              <a:rPr lang="en-US" sz="3000" b="1">
                <a:highlight>
                  <a:srgbClr val="1E3250"/>
                </a:highlight>
                <a:latin typeface="Roboto" panose="02000000000000000000" pitchFamily="2" charset="0"/>
                <a:ea typeface="Roboto" panose="02000000000000000000" pitchFamily="2" charset="0"/>
                <a:cs typeface="Verdana" panose="020B0604030504040204" pitchFamily="34" charset="0"/>
              </a:rPr>
              <a:t>Overview</a:t>
            </a:r>
          </a:p>
        </p:txBody>
      </p:sp>
      <p:sp>
        <p:nvSpPr>
          <p:cNvPr id="13" name="Rectangle 16"/>
          <p:cNvSpPr>
            <a:spLocks noChangeArrowheads="1"/>
          </p:cNvSpPr>
          <p:nvPr/>
        </p:nvSpPr>
        <p:spPr bwMode="auto">
          <a:xfrm>
            <a:off x="0" y="15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
          <p:cNvSpPr>
            <a:spLocks noChangeArrowheads="1"/>
          </p:cNvSpPr>
          <p:nvPr/>
        </p:nvSpPr>
        <p:spPr bwMode="auto">
          <a:xfrm>
            <a:off x="0" y="897345"/>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1354545"/>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5" name="Picture 4" descr="A close up of a logo&#10;&#10;Description generated with high confidence">
            <a:extLst>
              <a:ext uri="{FF2B5EF4-FFF2-40B4-BE49-F238E27FC236}">
                <a16:creationId xmlns:a16="http://schemas.microsoft.com/office/drawing/2014/main" id="{D1FA499C-1DEB-4B27-95FA-DA2DA0B63FF3}"/>
              </a:ext>
            </a:extLst>
          </p:cNvPr>
          <p:cNvPicPr>
            <a:picLocks noChangeAspect="1"/>
          </p:cNvPicPr>
          <p:nvPr/>
        </p:nvPicPr>
        <p:blipFill rotWithShape="1">
          <a:blip r:embed="rId3"/>
          <a:srcRect l="12159" t="7956" r="10678" b="9925"/>
          <a:stretch/>
        </p:blipFill>
        <p:spPr>
          <a:xfrm>
            <a:off x="69450" y="4481826"/>
            <a:ext cx="937549" cy="598658"/>
          </a:xfrm>
          <a:prstGeom prst="rect">
            <a:avLst/>
          </a:prstGeom>
        </p:spPr>
      </p:pic>
      <p:cxnSp>
        <p:nvCxnSpPr>
          <p:cNvPr id="7" name="Straight Connector 6">
            <a:extLst>
              <a:ext uri="{FF2B5EF4-FFF2-40B4-BE49-F238E27FC236}">
                <a16:creationId xmlns:a16="http://schemas.microsoft.com/office/drawing/2014/main" id="{86BC93F1-D093-4DDC-BAE2-470C2F8FE1C7}"/>
              </a:ext>
            </a:extLst>
          </p:cNvPr>
          <p:cNvCxnSpPr>
            <a:cxnSpLocks/>
          </p:cNvCxnSpPr>
          <p:nvPr/>
        </p:nvCxnSpPr>
        <p:spPr>
          <a:xfrm>
            <a:off x="115281" y="4421530"/>
            <a:ext cx="888982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F0C1063-399C-4C79-A9CC-C023A2369C4A}"/>
              </a:ext>
            </a:extLst>
          </p:cNvPr>
          <p:cNvSpPr txBox="1"/>
          <p:nvPr/>
        </p:nvSpPr>
        <p:spPr>
          <a:xfrm>
            <a:off x="206479" y="1211637"/>
            <a:ext cx="8468597" cy="2693045"/>
          </a:xfrm>
          <a:prstGeom prst="rect">
            <a:avLst/>
          </a:prstGeom>
          <a:noFill/>
        </p:spPr>
        <p:txBody>
          <a:bodyPr wrap="square" rtlCol="0">
            <a:spAutoFit/>
          </a:bodyPr>
          <a:lstStyle/>
          <a:p>
            <a:pPr marL="342900" indent="-342900">
              <a:spcAft>
                <a:spcPts val="3000"/>
              </a:spcAft>
              <a:buFont typeface="+mj-lt"/>
              <a:buAutoNum type="arabicPeriod"/>
            </a:pPr>
            <a:r>
              <a:rPr lang="en-US" sz="2400" dirty="0">
                <a:latin typeface="Roboto" panose="02000000000000000000" pitchFamily="2" charset="0"/>
                <a:ea typeface="Roboto" panose="02000000000000000000" pitchFamily="2" charset="0"/>
                <a:cs typeface="Roboto" panose="02000000000000000000" pitchFamily="2" charset="0"/>
              </a:rPr>
              <a:t>The global water crisis</a:t>
            </a:r>
          </a:p>
          <a:p>
            <a:pPr marL="342900" indent="-342900">
              <a:buFont typeface="+mj-lt"/>
              <a:buAutoNum type="arabicPeriod"/>
            </a:pPr>
            <a:r>
              <a:rPr lang="en-US" sz="2400" dirty="0">
                <a:latin typeface="Roboto" panose="02000000000000000000" pitchFamily="2" charset="0"/>
                <a:ea typeface="Roboto" panose="02000000000000000000" pitchFamily="2" charset="0"/>
                <a:cs typeface="Roboto" panose="02000000000000000000" pitchFamily="2" charset="0"/>
              </a:rPr>
              <a:t>Why water stewardship?</a:t>
            </a:r>
          </a:p>
          <a:p>
            <a:pPr marL="342900" indent="-342900">
              <a:buFont typeface="+mj-lt"/>
              <a:buAutoNum type="arabicPeriod"/>
            </a:pPr>
            <a:endParaRPr lang="en-US" sz="2400" dirty="0">
              <a:latin typeface="Roboto" panose="02000000000000000000" pitchFamily="2" charset="0"/>
              <a:ea typeface="Roboto" panose="02000000000000000000" pitchFamily="2" charset="0"/>
              <a:cs typeface="Roboto" panose="02000000000000000000" pitchFamily="2" charset="0"/>
            </a:endParaRPr>
          </a:p>
          <a:p>
            <a:pPr marL="342900" indent="-342900">
              <a:buFont typeface="+mj-lt"/>
              <a:buAutoNum type="arabicPeriod"/>
            </a:pPr>
            <a:r>
              <a:rPr lang="en-US" sz="2400" dirty="0">
                <a:latin typeface="Roboto" panose="02000000000000000000" pitchFamily="2" charset="0"/>
                <a:ea typeface="Roboto" panose="02000000000000000000" pitchFamily="2" charset="0"/>
                <a:cs typeface="Roboto" panose="02000000000000000000" pitchFamily="2" charset="0"/>
              </a:rPr>
              <a:t>The water stewardship journey</a:t>
            </a:r>
          </a:p>
          <a:p>
            <a:pPr marL="342900" indent="-342900">
              <a:buFont typeface="+mj-lt"/>
              <a:buAutoNum type="arabicPeriod"/>
            </a:pPr>
            <a:endParaRPr lang="en-US" sz="2400" b="1" dirty="0">
              <a:latin typeface="Roboto" panose="02000000000000000000" pitchFamily="2" charset="0"/>
              <a:ea typeface="Roboto" panose="02000000000000000000" pitchFamily="2" charset="0"/>
              <a:cs typeface="Roboto" panose="02000000000000000000" pitchFamily="2" charset="0"/>
            </a:endParaRPr>
          </a:p>
          <a:p>
            <a:r>
              <a:rPr lang="en-US" sz="2400" dirty="0">
                <a:latin typeface="Roboto" panose="02000000000000000000" pitchFamily="2" charset="0"/>
                <a:ea typeface="Roboto" panose="02000000000000000000" pitchFamily="2" charset="0"/>
                <a:cs typeface="Roboto" panose="02000000000000000000" pitchFamily="2" charset="0"/>
              </a:rPr>
              <a:t>4. Tools and initiatives from the </a:t>
            </a:r>
            <a:r>
              <a:rPr lang="en-US" sz="2400" b="1" dirty="0">
                <a:latin typeface="Roboto" panose="02000000000000000000" pitchFamily="2" charset="0"/>
                <a:ea typeface="Roboto" panose="02000000000000000000" pitchFamily="2" charset="0"/>
                <a:cs typeface="Roboto" panose="02000000000000000000" pitchFamily="2" charset="0"/>
              </a:rPr>
              <a:t>CEO Water Mandate</a:t>
            </a:r>
          </a:p>
        </p:txBody>
      </p:sp>
      <p:pic>
        <p:nvPicPr>
          <p:cNvPr id="8" name="Picture 7" descr="A picture containing dark, sitting&#10;&#10;Description automatically generated">
            <a:extLst>
              <a:ext uri="{FF2B5EF4-FFF2-40B4-BE49-F238E27FC236}">
                <a16:creationId xmlns:a16="http://schemas.microsoft.com/office/drawing/2014/main" id="{E38D1811-69B9-49F3-AEB3-8048FCDE6AC2}"/>
              </a:ext>
            </a:extLst>
          </p:cNvPr>
          <p:cNvPicPr>
            <a:picLocks noChangeAspect="1"/>
          </p:cNvPicPr>
          <p:nvPr/>
        </p:nvPicPr>
        <p:blipFill>
          <a:blip r:embed="rId4"/>
          <a:stretch>
            <a:fillRect/>
          </a:stretch>
        </p:blipFill>
        <p:spPr>
          <a:xfrm>
            <a:off x="7309754" y="4293313"/>
            <a:ext cx="1764796" cy="976578"/>
          </a:xfrm>
          <a:prstGeom prst="rect">
            <a:avLst/>
          </a:prstGeom>
        </p:spPr>
      </p:pic>
    </p:spTree>
    <p:extLst>
      <p:ext uri="{BB962C8B-B14F-4D97-AF65-F5344CB8AC3E}">
        <p14:creationId xmlns:p14="http://schemas.microsoft.com/office/powerpoint/2010/main" val="282476706"/>
      </p:ext>
    </p:extLst>
  </p:cSld>
  <p:clrMapOvr>
    <a:masterClrMapping/>
  </p:clrMapOvr>
  <mc:AlternateContent xmlns:mc="http://schemas.openxmlformats.org/markup-compatibility/2006" xmlns:p14="http://schemas.microsoft.com/office/powerpoint/2010/main">
    <mc:Choice Requires="p14">
      <p:transition spd="slow" p14:dur="2000" advTm="22964"/>
    </mc:Choice>
    <mc:Fallback xmlns="">
      <p:transition spd="slow" advTm="2296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9E328DBD-5E3D-4614-B15E-E6B057F2C0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024"/>
          <a:stretch/>
        </p:blipFill>
        <p:spPr bwMode="auto">
          <a:xfrm>
            <a:off x="0" y="803711"/>
            <a:ext cx="9144000" cy="35488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3657C20-00BC-4725-9577-DBF09C4503FB}"/>
              </a:ext>
            </a:extLst>
          </p:cNvPr>
          <p:cNvSpPr/>
          <p:nvPr/>
        </p:nvSpPr>
        <p:spPr>
          <a:xfrm>
            <a:off x="0" y="0"/>
            <a:ext cx="9144000" cy="803711"/>
          </a:xfrm>
          <a:prstGeom prst="rect">
            <a:avLst/>
          </a:prstGeom>
          <a:solidFill>
            <a:srgbClr val="1E32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generated with high confidence">
            <a:extLst>
              <a:ext uri="{FF2B5EF4-FFF2-40B4-BE49-F238E27FC236}">
                <a16:creationId xmlns:a16="http://schemas.microsoft.com/office/drawing/2014/main" id="{74CC2D8D-8F21-44BA-AD8F-1F30A4433B7C}"/>
              </a:ext>
            </a:extLst>
          </p:cNvPr>
          <p:cNvPicPr>
            <a:picLocks noChangeAspect="1"/>
          </p:cNvPicPr>
          <p:nvPr/>
        </p:nvPicPr>
        <p:blipFill rotWithShape="1">
          <a:blip r:embed="rId4"/>
          <a:srcRect l="12159" t="7956" r="10678" b="9925"/>
          <a:stretch/>
        </p:blipFill>
        <p:spPr>
          <a:xfrm>
            <a:off x="69450" y="4481826"/>
            <a:ext cx="937549" cy="598658"/>
          </a:xfrm>
          <a:prstGeom prst="rect">
            <a:avLst/>
          </a:prstGeom>
        </p:spPr>
      </p:pic>
      <p:pic>
        <p:nvPicPr>
          <p:cNvPr id="7" name="Picture 6" descr="A picture containing dark, sitting&#10;&#10;Description automatically generated">
            <a:extLst>
              <a:ext uri="{FF2B5EF4-FFF2-40B4-BE49-F238E27FC236}">
                <a16:creationId xmlns:a16="http://schemas.microsoft.com/office/drawing/2014/main" id="{F9BF0C53-B40E-48B8-9014-2E7FCEB05BE7}"/>
              </a:ext>
            </a:extLst>
          </p:cNvPr>
          <p:cNvPicPr>
            <a:picLocks noChangeAspect="1"/>
          </p:cNvPicPr>
          <p:nvPr/>
        </p:nvPicPr>
        <p:blipFill>
          <a:blip r:embed="rId5"/>
          <a:stretch>
            <a:fillRect/>
          </a:stretch>
        </p:blipFill>
        <p:spPr>
          <a:xfrm>
            <a:off x="7309754" y="4293313"/>
            <a:ext cx="1764796" cy="976578"/>
          </a:xfrm>
          <a:prstGeom prst="rect">
            <a:avLst/>
          </a:prstGeom>
        </p:spPr>
      </p:pic>
    </p:spTree>
    <p:extLst>
      <p:ext uri="{BB962C8B-B14F-4D97-AF65-F5344CB8AC3E}">
        <p14:creationId xmlns:p14="http://schemas.microsoft.com/office/powerpoint/2010/main" val="1572084323"/>
      </p:ext>
    </p:extLst>
  </p:cSld>
  <p:clrMapOvr>
    <a:masterClrMapping/>
  </p:clrMapOvr>
  <mc:AlternateContent xmlns:mc="http://schemas.openxmlformats.org/markup-compatibility/2006" xmlns:p14="http://schemas.microsoft.com/office/powerpoint/2010/main">
    <mc:Choice Requires="p14">
      <p:transition spd="slow" p14:dur="2000" advTm="36254"/>
    </mc:Choice>
    <mc:Fallback xmlns="">
      <p:transition spd="slow" advTm="3625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090"/>
            <a:ext cx="9144002" cy="834096"/>
          </a:xfrm>
          <a:prstGeom prst="rect">
            <a:avLst/>
          </a:prstGeom>
          <a:solidFill>
            <a:srgbClr val="1E3250"/>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34290" rIns="68580" bIns="34290" rtlCol="0" anchor="ctr"/>
          <a:lstStyle/>
          <a:p>
            <a:r>
              <a:rPr lang="en-US" sz="3000" b="1">
                <a:highlight>
                  <a:srgbClr val="1E3250"/>
                </a:highlight>
                <a:latin typeface="Roboto" panose="02000000000000000000" pitchFamily="2" charset="0"/>
                <a:ea typeface="Roboto" panose="02000000000000000000" pitchFamily="2" charset="0"/>
                <a:cs typeface="Verdana" panose="020B0604030504040204" pitchFamily="34" charset="0"/>
              </a:rPr>
              <a:t>Operations</a:t>
            </a:r>
          </a:p>
        </p:txBody>
      </p:sp>
      <p:sp>
        <p:nvSpPr>
          <p:cNvPr id="13" name="Rectangle 16"/>
          <p:cNvSpPr>
            <a:spLocks noChangeArrowheads="1"/>
          </p:cNvSpPr>
          <p:nvPr/>
        </p:nvSpPr>
        <p:spPr bwMode="auto">
          <a:xfrm>
            <a:off x="0" y="15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
          <p:cNvSpPr>
            <a:spLocks noChangeArrowheads="1"/>
          </p:cNvSpPr>
          <p:nvPr/>
        </p:nvSpPr>
        <p:spPr bwMode="auto">
          <a:xfrm>
            <a:off x="0" y="897345"/>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301456" y="1159957"/>
            <a:ext cx="5948619"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fontAlgn="base">
              <a:lnSpc>
                <a:spcPct val="100000"/>
              </a:lnSpc>
              <a:spcBef>
                <a:spcPct val="0"/>
              </a:spcBef>
              <a:spcAft>
                <a:spcPts val="3000"/>
              </a:spcAft>
              <a:buClrTx/>
              <a:buSzTx/>
              <a:buFont typeface="+mj-lt"/>
              <a:buAutoNum type="arabicPeriod"/>
              <a:tabLst/>
            </a:pPr>
            <a:r>
              <a:rPr lang="en-US" altLang="en-US" sz="2400">
                <a:latin typeface="Roboto" panose="02000000000000000000" pitchFamily="2" charset="0"/>
                <a:ea typeface="Roboto" panose="02000000000000000000" pitchFamily="2" charset="0"/>
              </a:rPr>
              <a:t>Provide drinking water, sanitation, and hygiene (WASH) access to all workers</a:t>
            </a:r>
          </a:p>
          <a:p>
            <a:pPr marL="457200" marR="0" lvl="0" indent="-457200" fontAlgn="base">
              <a:lnSpc>
                <a:spcPct val="100000"/>
              </a:lnSpc>
              <a:spcBef>
                <a:spcPct val="0"/>
              </a:spcBef>
              <a:spcAft>
                <a:spcPts val="3000"/>
              </a:spcAft>
              <a:buClrTx/>
              <a:buSzTx/>
              <a:buFont typeface="+mj-lt"/>
              <a:buAutoNum type="arabicPeriod"/>
              <a:tabLst/>
            </a:pPr>
            <a:r>
              <a:rPr lang="en-US" altLang="en-US" sz="2400">
                <a:latin typeface="Roboto" panose="02000000000000000000" pitchFamily="2" charset="0"/>
                <a:ea typeface="Roboto" panose="02000000000000000000" pitchFamily="2" charset="0"/>
              </a:rPr>
              <a:t>Measure and monitor water performance</a:t>
            </a:r>
          </a:p>
          <a:p>
            <a:pPr marL="457200" marR="0" lvl="0" indent="-457200" fontAlgn="base">
              <a:lnSpc>
                <a:spcPct val="100000"/>
              </a:lnSpc>
              <a:spcBef>
                <a:spcPct val="0"/>
              </a:spcBef>
              <a:spcAft>
                <a:spcPts val="3000"/>
              </a:spcAft>
              <a:buClrTx/>
              <a:buSzTx/>
              <a:buFont typeface="+mj-lt"/>
              <a:buAutoNum type="arabicPeriod"/>
              <a:tabLst/>
            </a:pPr>
            <a:r>
              <a:rPr lang="en-US" altLang="en-US" sz="2400">
                <a:latin typeface="Roboto" panose="02000000000000000000" pitchFamily="2" charset="0"/>
                <a:ea typeface="Roboto" panose="02000000000000000000" pitchFamily="2" charset="0"/>
              </a:rPr>
              <a:t>Improve water use efficiency and reduce pollution</a:t>
            </a:r>
          </a:p>
        </p:txBody>
      </p:sp>
      <p:pic>
        <p:nvPicPr>
          <p:cNvPr id="5" name="Picture 4" descr="A close up of a logo&#10;&#10;Description generated with high confidence">
            <a:extLst>
              <a:ext uri="{FF2B5EF4-FFF2-40B4-BE49-F238E27FC236}">
                <a16:creationId xmlns:a16="http://schemas.microsoft.com/office/drawing/2014/main" id="{D1FA499C-1DEB-4B27-95FA-DA2DA0B63FF3}"/>
              </a:ext>
            </a:extLst>
          </p:cNvPr>
          <p:cNvPicPr>
            <a:picLocks noChangeAspect="1"/>
          </p:cNvPicPr>
          <p:nvPr/>
        </p:nvPicPr>
        <p:blipFill rotWithShape="1">
          <a:blip r:embed="rId3"/>
          <a:srcRect l="12159" t="7956" r="10678" b="9925"/>
          <a:stretch/>
        </p:blipFill>
        <p:spPr>
          <a:xfrm>
            <a:off x="69450" y="4481826"/>
            <a:ext cx="937549" cy="598658"/>
          </a:xfrm>
          <a:prstGeom prst="rect">
            <a:avLst/>
          </a:prstGeom>
        </p:spPr>
      </p:pic>
      <p:cxnSp>
        <p:nvCxnSpPr>
          <p:cNvPr id="7" name="Straight Connector 6">
            <a:extLst>
              <a:ext uri="{FF2B5EF4-FFF2-40B4-BE49-F238E27FC236}">
                <a16:creationId xmlns:a16="http://schemas.microsoft.com/office/drawing/2014/main" id="{86BC93F1-D093-4DDC-BAE2-470C2F8FE1C7}"/>
              </a:ext>
            </a:extLst>
          </p:cNvPr>
          <p:cNvCxnSpPr>
            <a:cxnSpLocks/>
          </p:cNvCxnSpPr>
          <p:nvPr/>
        </p:nvCxnSpPr>
        <p:spPr>
          <a:xfrm>
            <a:off x="115281" y="4421530"/>
            <a:ext cx="888982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4" name="Graphic 13" descr="Factory">
            <a:extLst>
              <a:ext uri="{FF2B5EF4-FFF2-40B4-BE49-F238E27FC236}">
                <a16:creationId xmlns:a16="http://schemas.microsoft.com/office/drawing/2014/main" id="{66AE864C-A04F-4FF5-A6A6-93BED54C83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29751" y="1373689"/>
            <a:ext cx="2389039" cy="2389039"/>
          </a:xfrm>
          <a:prstGeom prst="rect">
            <a:avLst/>
          </a:prstGeom>
        </p:spPr>
      </p:pic>
      <p:pic>
        <p:nvPicPr>
          <p:cNvPr id="10" name="Picture 9" descr="A picture containing dark, sitting&#10;&#10;Description automatically generated">
            <a:extLst>
              <a:ext uri="{FF2B5EF4-FFF2-40B4-BE49-F238E27FC236}">
                <a16:creationId xmlns:a16="http://schemas.microsoft.com/office/drawing/2014/main" id="{D71B14B1-0C47-4C60-ACA6-603E03F74976}"/>
              </a:ext>
            </a:extLst>
          </p:cNvPr>
          <p:cNvPicPr>
            <a:picLocks noChangeAspect="1"/>
          </p:cNvPicPr>
          <p:nvPr/>
        </p:nvPicPr>
        <p:blipFill>
          <a:blip r:embed="rId6"/>
          <a:stretch>
            <a:fillRect/>
          </a:stretch>
        </p:blipFill>
        <p:spPr>
          <a:xfrm>
            <a:off x="7309754" y="4293313"/>
            <a:ext cx="1764796" cy="976578"/>
          </a:xfrm>
          <a:prstGeom prst="rect">
            <a:avLst/>
          </a:prstGeom>
        </p:spPr>
      </p:pic>
    </p:spTree>
    <p:extLst>
      <p:ext uri="{BB962C8B-B14F-4D97-AF65-F5344CB8AC3E}">
        <p14:creationId xmlns:p14="http://schemas.microsoft.com/office/powerpoint/2010/main" val="161876904"/>
      </p:ext>
    </p:extLst>
  </p:cSld>
  <p:clrMapOvr>
    <a:masterClrMapping/>
  </p:clrMapOvr>
  <mc:AlternateContent xmlns:mc="http://schemas.openxmlformats.org/markup-compatibility/2006" xmlns:p14="http://schemas.microsoft.com/office/powerpoint/2010/main">
    <mc:Choice Requires="p14">
      <p:transition spd="slow" p14:dur="2000" advTm="50355"/>
    </mc:Choice>
    <mc:Fallback xmlns="">
      <p:transition spd="slow" advTm="5035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090"/>
            <a:ext cx="9144002" cy="834096"/>
          </a:xfrm>
          <a:prstGeom prst="rect">
            <a:avLst/>
          </a:prstGeom>
          <a:solidFill>
            <a:srgbClr val="1E3250"/>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34290" rIns="68580" bIns="34290" rtlCol="0" anchor="ctr"/>
          <a:lstStyle/>
          <a:p>
            <a:r>
              <a:rPr lang="en-US" sz="3000" b="1">
                <a:highlight>
                  <a:srgbClr val="1E3250"/>
                </a:highlight>
                <a:latin typeface="Roboto" panose="02000000000000000000" pitchFamily="2" charset="0"/>
                <a:ea typeface="Roboto" panose="02000000000000000000" pitchFamily="2" charset="0"/>
                <a:cs typeface="Verdana" panose="020B0604030504040204" pitchFamily="34" charset="0"/>
              </a:rPr>
              <a:t>Context</a:t>
            </a:r>
          </a:p>
        </p:txBody>
      </p:sp>
      <p:sp>
        <p:nvSpPr>
          <p:cNvPr id="13" name="Rectangle 16"/>
          <p:cNvSpPr>
            <a:spLocks noChangeArrowheads="1"/>
          </p:cNvSpPr>
          <p:nvPr/>
        </p:nvSpPr>
        <p:spPr bwMode="auto">
          <a:xfrm>
            <a:off x="0" y="15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
          <p:cNvSpPr>
            <a:spLocks noChangeArrowheads="1"/>
          </p:cNvSpPr>
          <p:nvPr/>
        </p:nvSpPr>
        <p:spPr bwMode="auto">
          <a:xfrm>
            <a:off x="0" y="897345"/>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5" name="Picture 4" descr="A close up of a logo&#10;&#10;Description generated with high confidence">
            <a:extLst>
              <a:ext uri="{FF2B5EF4-FFF2-40B4-BE49-F238E27FC236}">
                <a16:creationId xmlns:a16="http://schemas.microsoft.com/office/drawing/2014/main" id="{D1FA499C-1DEB-4B27-95FA-DA2DA0B63FF3}"/>
              </a:ext>
            </a:extLst>
          </p:cNvPr>
          <p:cNvPicPr>
            <a:picLocks noChangeAspect="1"/>
          </p:cNvPicPr>
          <p:nvPr/>
        </p:nvPicPr>
        <p:blipFill rotWithShape="1">
          <a:blip r:embed="rId3"/>
          <a:srcRect l="12159" t="7956" r="10678" b="9925"/>
          <a:stretch/>
        </p:blipFill>
        <p:spPr>
          <a:xfrm>
            <a:off x="69450" y="4481826"/>
            <a:ext cx="937549" cy="598658"/>
          </a:xfrm>
          <a:prstGeom prst="rect">
            <a:avLst/>
          </a:prstGeom>
        </p:spPr>
      </p:pic>
      <p:cxnSp>
        <p:nvCxnSpPr>
          <p:cNvPr id="7" name="Straight Connector 6">
            <a:extLst>
              <a:ext uri="{FF2B5EF4-FFF2-40B4-BE49-F238E27FC236}">
                <a16:creationId xmlns:a16="http://schemas.microsoft.com/office/drawing/2014/main" id="{86BC93F1-D093-4DDC-BAE2-470C2F8FE1C7}"/>
              </a:ext>
            </a:extLst>
          </p:cNvPr>
          <p:cNvCxnSpPr>
            <a:cxnSpLocks/>
          </p:cNvCxnSpPr>
          <p:nvPr/>
        </p:nvCxnSpPr>
        <p:spPr>
          <a:xfrm>
            <a:off x="115281" y="4421530"/>
            <a:ext cx="888982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Graphic 9" descr="Earth Globe Europe-Africa">
            <a:extLst>
              <a:ext uri="{FF2B5EF4-FFF2-40B4-BE49-F238E27FC236}">
                <a16:creationId xmlns:a16="http://schemas.microsoft.com/office/drawing/2014/main" id="{46A2A922-ADDA-4AA9-B245-C3330B16E0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133" y="1442148"/>
            <a:ext cx="1956217" cy="1956217"/>
          </a:xfrm>
          <a:prstGeom prst="rect">
            <a:avLst/>
          </a:prstGeom>
        </p:spPr>
      </p:pic>
      <p:sp>
        <p:nvSpPr>
          <p:cNvPr id="11" name="TextBox 10">
            <a:extLst>
              <a:ext uri="{FF2B5EF4-FFF2-40B4-BE49-F238E27FC236}">
                <a16:creationId xmlns:a16="http://schemas.microsoft.com/office/drawing/2014/main" id="{89454E9B-B9FD-43BA-884A-082C5ECD1D50}"/>
              </a:ext>
            </a:extLst>
          </p:cNvPr>
          <p:cNvSpPr txBox="1"/>
          <p:nvPr/>
        </p:nvSpPr>
        <p:spPr>
          <a:xfrm>
            <a:off x="200536" y="1484844"/>
            <a:ext cx="5495726" cy="1954381"/>
          </a:xfrm>
          <a:prstGeom prst="rect">
            <a:avLst/>
          </a:prstGeom>
          <a:noFill/>
        </p:spPr>
        <p:txBody>
          <a:bodyPr wrap="square" rtlCol="0">
            <a:spAutoFit/>
          </a:bodyPr>
          <a:lstStyle/>
          <a:p>
            <a:pPr marL="457200" indent="-457200" fontAlgn="base">
              <a:spcBef>
                <a:spcPct val="0"/>
              </a:spcBef>
              <a:spcAft>
                <a:spcPts val="3000"/>
              </a:spcAft>
              <a:buFont typeface="+mj-lt"/>
              <a:buAutoNum type="arabicPeriod"/>
            </a:pPr>
            <a:r>
              <a:rPr lang="en-US" sz="2400">
                <a:latin typeface="Roboto" panose="02000000000000000000" pitchFamily="2" charset="0"/>
                <a:ea typeface="Roboto" panose="02000000000000000000" pitchFamily="2" charset="0"/>
              </a:rPr>
              <a:t>Understand water-stressed and high-risk basins</a:t>
            </a:r>
          </a:p>
          <a:p>
            <a:pPr marL="457200" indent="-457200" fontAlgn="base">
              <a:spcBef>
                <a:spcPct val="0"/>
              </a:spcBef>
              <a:spcAft>
                <a:spcPts val="3000"/>
              </a:spcAft>
              <a:buFont typeface="+mj-lt"/>
              <a:buAutoNum type="arabicPeriod"/>
            </a:pPr>
            <a:r>
              <a:rPr lang="en-US" sz="2400">
                <a:latin typeface="Roboto" panose="02000000000000000000" pitchFamily="2" charset="0"/>
                <a:ea typeface="Roboto" panose="02000000000000000000" pitchFamily="2" charset="0"/>
              </a:rPr>
              <a:t>Assess risks and impacts along the value chain</a:t>
            </a:r>
          </a:p>
        </p:txBody>
      </p:sp>
      <p:pic>
        <p:nvPicPr>
          <p:cNvPr id="12" name="Picture 11" descr="A picture containing dark, sitting&#10;&#10;Description automatically generated">
            <a:extLst>
              <a:ext uri="{FF2B5EF4-FFF2-40B4-BE49-F238E27FC236}">
                <a16:creationId xmlns:a16="http://schemas.microsoft.com/office/drawing/2014/main" id="{85DBCF02-7A22-4970-B8FA-6D43936CF118}"/>
              </a:ext>
            </a:extLst>
          </p:cNvPr>
          <p:cNvPicPr>
            <a:picLocks noChangeAspect="1"/>
          </p:cNvPicPr>
          <p:nvPr/>
        </p:nvPicPr>
        <p:blipFill>
          <a:blip r:embed="rId6"/>
          <a:stretch>
            <a:fillRect/>
          </a:stretch>
        </p:blipFill>
        <p:spPr>
          <a:xfrm>
            <a:off x="7309754" y="4293313"/>
            <a:ext cx="1764796" cy="976578"/>
          </a:xfrm>
          <a:prstGeom prst="rect">
            <a:avLst/>
          </a:prstGeom>
        </p:spPr>
      </p:pic>
    </p:spTree>
    <p:extLst>
      <p:ext uri="{BB962C8B-B14F-4D97-AF65-F5344CB8AC3E}">
        <p14:creationId xmlns:p14="http://schemas.microsoft.com/office/powerpoint/2010/main" val="749277861"/>
      </p:ext>
    </p:extLst>
  </p:cSld>
  <p:clrMapOvr>
    <a:masterClrMapping/>
  </p:clrMapOvr>
  <mc:AlternateContent xmlns:mc="http://schemas.openxmlformats.org/markup-compatibility/2006" xmlns:p14="http://schemas.microsoft.com/office/powerpoint/2010/main">
    <mc:Choice Requires="p14">
      <p:transition spd="slow" p14:dur="2000" advTm="66984"/>
    </mc:Choice>
    <mc:Fallback xmlns="">
      <p:transition spd="slow" advTm="6698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090"/>
            <a:ext cx="9144002" cy="834096"/>
          </a:xfrm>
          <a:prstGeom prst="rect">
            <a:avLst/>
          </a:prstGeom>
          <a:solidFill>
            <a:srgbClr val="1E3250"/>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34290" rIns="68580" bIns="34290" rtlCol="0" anchor="ctr"/>
          <a:lstStyle/>
          <a:p>
            <a:r>
              <a:rPr lang="en-US" sz="3000" b="1">
                <a:highlight>
                  <a:srgbClr val="1E3250"/>
                </a:highlight>
                <a:latin typeface="Roboto" panose="02000000000000000000" pitchFamily="2" charset="0"/>
                <a:ea typeface="Roboto" panose="02000000000000000000" pitchFamily="2" charset="0"/>
                <a:cs typeface="Verdana" panose="020B0604030504040204" pitchFamily="34" charset="0"/>
              </a:rPr>
              <a:t>Strategy</a:t>
            </a:r>
          </a:p>
        </p:txBody>
      </p:sp>
      <p:sp>
        <p:nvSpPr>
          <p:cNvPr id="13" name="Rectangle 16"/>
          <p:cNvSpPr>
            <a:spLocks noChangeArrowheads="1"/>
          </p:cNvSpPr>
          <p:nvPr/>
        </p:nvSpPr>
        <p:spPr bwMode="auto">
          <a:xfrm>
            <a:off x="0" y="15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
          <p:cNvSpPr>
            <a:spLocks noChangeArrowheads="1"/>
          </p:cNvSpPr>
          <p:nvPr/>
        </p:nvSpPr>
        <p:spPr bwMode="auto">
          <a:xfrm>
            <a:off x="0" y="897345"/>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5" name="Picture 4" descr="A close up of a logo&#10;&#10;Description generated with high confidence">
            <a:extLst>
              <a:ext uri="{FF2B5EF4-FFF2-40B4-BE49-F238E27FC236}">
                <a16:creationId xmlns:a16="http://schemas.microsoft.com/office/drawing/2014/main" id="{D1FA499C-1DEB-4B27-95FA-DA2DA0B63FF3}"/>
              </a:ext>
            </a:extLst>
          </p:cNvPr>
          <p:cNvPicPr>
            <a:picLocks noChangeAspect="1"/>
          </p:cNvPicPr>
          <p:nvPr/>
        </p:nvPicPr>
        <p:blipFill rotWithShape="1">
          <a:blip r:embed="rId3"/>
          <a:srcRect l="12159" t="7956" r="10678" b="9925"/>
          <a:stretch/>
        </p:blipFill>
        <p:spPr>
          <a:xfrm>
            <a:off x="69450" y="4481826"/>
            <a:ext cx="937549" cy="598658"/>
          </a:xfrm>
          <a:prstGeom prst="rect">
            <a:avLst/>
          </a:prstGeom>
        </p:spPr>
      </p:pic>
      <p:cxnSp>
        <p:nvCxnSpPr>
          <p:cNvPr id="7" name="Straight Connector 6">
            <a:extLst>
              <a:ext uri="{FF2B5EF4-FFF2-40B4-BE49-F238E27FC236}">
                <a16:creationId xmlns:a16="http://schemas.microsoft.com/office/drawing/2014/main" id="{86BC93F1-D093-4DDC-BAE2-470C2F8FE1C7}"/>
              </a:ext>
            </a:extLst>
          </p:cNvPr>
          <p:cNvCxnSpPr>
            <a:cxnSpLocks/>
          </p:cNvCxnSpPr>
          <p:nvPr/>
        </p:nvCxnSpPr>
        <p:spPr>
          <a:xfrm>
            <a:off x="115281" y="4421530"/>
            <a:ext cx="888982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9454E9B-B9FD-43BA-884A-082C5ECD1D50}"/>
              </a:ext>
            </a:extLst>
          </p:cNvPr>
          <p:cNvSpPr txBox="1"/>
          <p:nvPr/>
        </p:nvSpPr>
        <p:spPr>
          <a:xfrm>
            <a:off x="793820" y="2106489"/>
            <a:ext cx="5495726" cy="830997"/>
          </a:xfrm>
          <a:prstGeom prst="rect">
            <a:avLst/>
          </a:prstGeom>
          <a:noFill/>
        </p:spPr>
        <p:txBody>
          <a:bodyPr wrap="square" rtlCol="0">
            <a:spAutoFit/>
          </a:bodyPr>
          <a:lstStyle/>
          <a:p>
            <a:r>
              <a:rPr lang="en-US" sz="2400">
                <a:latin typeface="Roboto" panose="02000000000000000000" pitchFamily="2" charset="0"/>
                <a:ea typeface="Roboto" panose="02000000000000000000" pitchFamily="2" charset="0"/>
                <a:cs typeface="Roboto" panose="02000000000000000000" pitchFamily="2" charset="0"/>
              </a:rPr>
              <a:t>Develop a comprehensive water stewardship plan for your company</a:t>
            </a:r>
          </a:p>
        </p:txBody>
      </p:sp>
      <p:pic>
        <p:nvPicPr>
          <p:cNvPr id="1026" name="Picture 2" descr="Image result for chess piece icon">
            <a:extLst>
              <a:ext uri="{FF2B5EF4-FFF2-40B4-BE49-F238E27FC236}">
                <a16:creationId xmlns:a16="http://schemas.microsoft.com/office/drawing/2014/main" id="{E97F9362-ED98-4AC0-B955-687A116A2A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9208" y="1492526"/>
            <a:ext cx="1815402" cy="18154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dark, sitting&#10;&#10;Description automatically generated">
            <a:extLst>
              <a:ext uri="{FF2B5EF4-FFF2-40B4-BE49-F238E27FC236}">
                <a16:creationId xmlns:a16="http://schemas.microsoft.com/office/drawing/2014/main" id="{80CE60D4-8703-4508-9CCE-5516F5321A49}"/>
              </a:ext>
            </a:extLst>
          </p:cNvPr>
          <p:cNvPicPr>
            <a:picLocks noChangeAspect="1"/>
          </p:cNvPicPr>
          <p:nvPr/>
        </p:nvPicPr>
        <p:blipFill>
          <a:blip r:embed="rId5"/>
          <a:stretch>
            <a:fillRect/>
          </a:stretch>
        </p:blipFill>
        <p:spPr>
          <a:xfrm>
            <a:off x="7309754" y="4293313"/>
            <a:ext cx="1764796" cy="976578"/>
          </a:xfrm>
          <a:prstGeom prst="rect">
            <a:avLst/>
          </a:prstGeom>
        </p:spPr>
      </p:pic>
    </p:spTree>
    <p:extLst>
      <p:ext uri="{BB962C8B-B14F-4D97-AF65-F5344CB8AC3E}">
        <p14:creationId xmlns:p14="http://schemas.microsoft.com/office/powerpoint/2010/main" val="1706220121"/>
      </p:ext>
    </p:extLst>
  </p:cSld>
  <p:clrMapOvr>
    <a:masterClrMapping/>
  </p:clrMapOvr>
  <mc:AlternateContent xmlns:mc="http://schemas.openxmlformats.org/markup-compatibility/2006" xmlns:p14="http://schemas.microsoft.com/office/powerpoint/2010/main">
    <mc:Choice Requires="p14">
      <p:transition spd="slow" p14:dur="2000" advTm="25059"/>
    </mc:Choice>
    <mc:Fallback xmlns="">
      <p:transition spd="slow" advTm="2505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090"/>
            <a:ext cx="9144002" cy="834096"/>
          </a:xfrm>
          <a:prstGeom prst="rect">
            <a:avLst/>
          </a:prstGeom>
          <a:solidFill>
            <a:srgbClr val="1E3250"/>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34290" rIns="68580" bIns="34290" rtlCol="0" anchor="ctr"/>
          <a:lstStyle/>
          <a:p>
            <a:r>
              <a:rPr lang="en-US" sz="3000" b="1">
                <a:highlight>
                  <a:srgbClr val="1E3250"/>
                </a:highlight>
                <a:latin typeface="Roboto" panose="02000000000000000000" pitchFamily="2" charset="0"/>
                <a:ea typeface="Roboto" panose="02000000000000000000" pitchFamily="2" charset="0"/>
                <a:cs typeface="Verdana" panose="020B0604030504040204" pitchFamily="34" charset="0"/>
              </a:rPr>
              <a:t>Engagement</a:t>
            </a:r>
          </a:p>
        </p:txBody>
      </p:sp>
      <p:sp>
        <p:nvSpPr>
          <p:cNvPr id="13" name="Rectangle 16"/>
          <p:cNvSpPr>
            <a:spLocks noChangeArrowheads="1"/>
          </p:cNvSpPr>
          <p:nvPr/>
        </p:nvSpPr>
        <p:spPr bwMode="auto">
          <a:xfrm>
            <a:off x="0" y="15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
          <p:cNvSpPr>
            <a:spLocks noChangeArrowheads="1"/>
          </p:cNvSpPr>
          <p:nvPr/>
        </p:nvSpPr>
        <p:spPr bwMode="auto">
          <a:xfrm>
            <a:off x="0" y="897345"/>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5" name="Picture 4" descr="A close up of a logo&#10;&#10;Description generated with high confidence">
            <a:extLst>
              <a:ext uri="{FF2B5EF4-FFF2-40B4-BE49-F238E27FC236}">
                <a16:creationId xmlns:a16="http://schemas.microsoft.com/office/drawing/2014/main" id="{D1FA499C-1DEB-4B27-95FA-DA2DA0B63FF3}"/>
              </a:ext>
            </a:extLst>
          </p:cNvPr>
          <p:cNvPicPr>
            <a:picLocks noChangeAspect="1"/>
          </p:cNvPicPr>
          <p:nvPr/>
        </p:nvPicPr>
        <p:blipFill rotWithShape="1">
          <a:blip r:embed="rId3"/>
          <a:srcRect l="12159" t="7956" r="10678" b="9925"/>
          <a:stretch/>
        </p:blipFill>
        <p:spPr>
          <a:xfrm>
            <a:off x="69450" y="4481826"/>
            <a:ext cx="937549" cy="598658"/>
          </a:xfrm>
          <a:prstGeom prst="rect">
            <a:avLst/>
          </a:prstGeom>
        </p:spPr>
      </p:pic>
      <p:cxnSp>
        <p:nvCxnSpPr>
          <p:cNvPr id="7" name="Straight Connector 6">
            <a:extLst>
              <a:ext uri="{FF2B5EF4-FFF2-40B4-BE49-F238E27FC236}">
                <a16:creationId xmlns:a16="http://schemas.microsoft.com/office/drawing/2014/main" id="{86BC93F1-D093-4DDC-BAE2-470C2F8FE1C7}"/>
              </a:ext>
            </a:extLst>
          </p:cNvPr>
          <p:cNvCxnSpPr>
            <a:cxnSpLocks/>
          </p:cNvCxnSpPr>
          <p:nvPr/>
        </p:nvCxnSpPr>
        <p:spPr>
          <a:xfrm>
            <a:off x="115281" y="4421530"/>
            <a:ext cx="888982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9454E9B-B9FD-43BA-884A-082C5ECD1D50}"/>
              </a:ext>
            </a:extLst>
          </p:cNvPr>
          <p:cNvSpPr txBox="1"/>
          <p:nvPr/>
        </p:nvSpPr>
        <p:spPr>
          <a:xfrm>
            <a:off x="206632" y="1484844"/>
            <a:ext cx="5495726" cy="1954381"/>
          </a:xfrm>
          <a:prstGeom prst="rect">
            <a:avLst/>
          </a:prstGeom>
          <a:noFill/>
        </p:spPr>
        <p:txBody>
          <a:bodyPr wrap="square" rtlCol="0">
            <a:spAutoFit/>
          </a:bodyPr>
          <a:lstStyle/>
          <a:p>
            <a:pPr marL="457200" indent="-457200" fontAlgn="base">
              <a:spcBef>
                <a:spcPct val="0"/>
              </a:spcBef>
              <a:spcAft>
                <a:spcPts val="3000"/>
              </a:spcAft>
              <a:buFont typeface="+mj-lt"/>
              <a:buAutoNum type="arabicPeriod"/>
            </a:pPr>
            <a:r>
              <a:rPr lang="en-US" sz="2400">
                <a:latin typeface="Roboto" panose="02000000000000000000" pitchFamily="2" charset="0"/>
                <a:ea typeface="Roboto" panose="02000000000000000000" pitchFamily="2" charset="0"/>
              </a:rPr>
              <a:t>Advance water security through collective action</a:t>
            </a:r>
          </a:p>
          <a:p>
            <a:pPr marL="457200" indent="-457200" fontAlgn="base">
              <a:spcBef>
                <a:spcPct val="0"/>
              </a:spcBef>
              <a:spcAft>
                <a:spcPts val="3000"/>
              </a:spcAft>
              <a:buFont typeface="+mj-lt"/>
              <a:buAutoNum type="arabicPeriod"/>
            </a:pPr>
            <a:r>
              <a:rPr lang="en-US" sz="2400">
                <a:latin typeface="Roboto" panose="02000000000000000000" pitchFamily="2" charset="0"/>
                <a:ea typeface="Roboto" panose="02000000000000000000" pitchFamily="2" charset="0"/>
              </a:rPr>
              <a:t>Facilitate improved performance in the value chain</a:t>
            </a:r>
          </a:p>
        </p:txBody>
      </p:sp>
      <p:pic>
        <p:nvPicPr>
          <p:cNvPr id="9" name="Graphic 8" descr="Handshake">
            <a:extLst>
              <a:ext uri="{FF2B5EF4-FFF2-40B4-BE49-F238E27FC236}">
                <a16:creationId xmlns:a16="http://schemas.microsoft.com/office/drawing/2014/main" id="{961C707D-AD7A-435E-A1DF-05C591AF17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0500" y="1454071"/>
            <a:ext cx="2213033" cy="2213033"/>
          </a:xfrm>
          <a:prstGeom prst="rect">
            <a:avLst/>
          </a:prstGeom>
        </p:spPr>
      </p:pic>
      <p:pic>
        <p:nvPicPr>
          <p:cNvPr id="10" name="Picture 9" descr="A picture containing dark, sitting&#10;&#10;Description automatically generated">
            <a:extLst>
              <a:ext uri="{FF2B5EF4-FFF2-40B4-BE49-F238E27FC236}">
                <a16:creationId xmlns:a16="http://schemas.microsoft.com/office/drawing/2014/main" id="{A6393B73-3B43-45CD-8A72-A74EC89883EB}"/>
              </a:ext>
            </a:extLst>
          </p:cNvPr>
          <p:cNvPicPr>
            <a:picLocks noChangeAspect="1"/>
          </p:cNvPicPr>
          <p:nvPr/>
        </p:nvPicPr>
        <p:blipFill>
          <a:blip r:embed="rId6"/>
          <a:stretch>
            <a:fillRect/>
          </a:stretch>
        </p:blipFill>
        <p:spPr>
          <a:xfrm>
            <a:off x="7309754" y="4293313"/>
            <a:ext cx="1764796" cy="976578"/>
          </a:xfrm>
          <a:prstGeom prst="rect">
            <a:avLst/>
          </a:prstGeom>
        </p:spPr>
      </p:pic>
    </p:spTree>
    <p:extLst>
      <p:ext uri="{BB962C8B-B14F-4D97-AF65-F5344CB8AC3E}">
        <p14:creationId xmlns:p14="http://schemas.microsoft.com/office/powerpoint/2010/main" val="1388355683"/>
      </p:ext>
    </p:extLst>
  </p:cSld>
  <p:clrMapOvr>
    <a:masterClrMapping/>
  </p:clrMapOvr>
  <mc:AlternateContent xmlns:mc="http://schemas.openxmlformats.org/markup-compatibility/2006" xmlns:p14="http://schemas.microsoft.com/office/powerpoint/2010/main">
    <mc:Choice Requires="p14">
      <p:transition spd="slow" p14:dur="2000" advTm="42041"/>
    </mc:Choice>
    <mc:Fallback xmlns="">
      <p:transition spd="slow" advTm="42041"/>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090"/>
            <a:ext cx="9144002" cy="834096"/>
          </a:xfrm>
          <a:prstGeom prst="rect">
            <a:avLst/>
          </a:prstGeom>
          <a:solidFill>
            <a:srgbClr val="1E3250"/>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34290" rIns="68580" bIns="34290" rtlCol="0" anchor="ctr"/>
          <a:lstStyle/>
          <a:p>
            <a:r>
              <a:rPr lang="en-US" sz="3000" b="1">
                <a:highlight>
                  <a:srgbClr val="1E3250"/>
                </a:highlight>
                <a:latin typeface="Roboto" panose="02000000000000000000" pitchFamily="2" charset="0"/>
                <a:ea typeface="Roboto" panose="02000000000000000000" pitchFamily="2" charset="0"/>
                <a:cs typeface="Verdana" panose="020B0604030504040204" pitchFamily="34" charset="0"/>
              </a:rPr>
              <a:t>Communication</a:t>
            </a:r>
          </a:p>
        </p:txBody>
      </p:sp>
      <p:sp>
        <p:nvSpPr>
          <p:cNvPr id="13" name="Rectangle 16"/>
          <p:cNvSpPr>
            <a:spLocks noChangeArrowheads="1"/>
          </p:cNvSpPr>
          <p:nvPr/>
        </p:nvSpPr>
        <p:spPr bwMode="auto">
          <a:xfrm>
            <a:off x="0" y="15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
          <p:cNvSpPr>
            <a:spLocks noChangeArrowheads="1"/>
          </p:cNvSpPr>
          <p:nvPr/>
        </p:nvSpPr>
        <p:spPr bwMode="auto">
          <a:xfrm>
            <a:off x="0" y="897345"/>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5" name="Picture 4" descr="A close up of a logo&#10;&#10;Description generated with high confidence">
            <a:extLst>
              <a:ext uri="{FF2B5EF4-FFF2-40B4-BE49-F238E27FC236}">
                <a16:creationId xmlns:a16="http://schemas.microsoft.com/office/drawing/2014/main" id="{D1FA499C-1DEB-4B27-95FA-DA2DA0B63FF3}"/>
              </a:ext>
            </a:extLst>
          </p:cNvPr>
          <p:cNvPicPr>
            <a:picLocks noChangeAspect="1"/>
          </p:cNvPicPr>
          <p:nvPr/>
        </p:nvPicPr>
        <p:blipFill rotWithShape="1">
          <a:blip r:embed="rId3"/>
          <a:srcRect l="12159" t="7956" r="10678" b="9925"/>
          <a:stretch/>
        </p:blipFill>
        <p:spPr>
          <a:xfrm>
            <a:off x="69450" y="4481826"/>
            <a:ext cx="937549" cy="598658"/>
          </a:xfrm>
          <a:prstGeom prst="rect">
            <a:avLst/>
          </a:prstGeom>
        </p:spPr>
      </p:pic>
      <p:cxnSp>
        <p:nvCxnSpPr>
          <p:cNvPr id="7" name="Straight Connector 6">
            <a:extLst>
              <a:ext uri="{FF2B5EF4-FFF2-40B4-BE49-F238E27FC236}">
                <a16:creationId xmlns:a16="http://schemas.microsoft.com/office/drawing/2014/main" id="{86BC93F1-D093-4DDC-BAE2-470C2F8FE1C7}"/>
              </a:ext>
            </a:extLst>
          </p:cNvPr>
          <p:cNvCxnSpPr>
            <a:cxnSpLocks/>
          </p:cNvCxnSpPr>
          <p:nvPr/>
        </p:nvCxnSpPr>
        <p:spPr>
          <a:xfrm>
            <a:off x="115281" y="4421530"/>
            <a:ext cx="888982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9454E9B-B9FD-43BA-884A-082C5ECD1D50}"/>
              </a:ext>
            </a:extLst>
          </p:cNvPr>
          <p:cNvSpPr txBox="1"/>
          <p:nvPr/>
        </p:nvSpPr>
        <p:spPr>
          <a:xfrm>
            <a:off x="528177" y="1896825"/>
            <a:ext cx="5495726" cy="830997"/>
          </a:xfrm>
          <a:prstGeom prst="rect">
            <a:avLst/>
          </a:prstGeom>
          <a:noFill/>
        </p:spPr>
        <p:txBody>
          <a:bodyPr wrap="square" rtlCol="0">
            <a:spAutoFit/>
          </a:bodyPr>
          <a:lstStyle/>
          <a:p>
            <a:pPr fontAlgn="base">
              <a:spcBef>
                <a:spcPct val="0"/>
              </a:spcBef>
              <a:spcAft>
                <a:spcPts val="3000"/>
              </a:spcAft>
            </a:pPr>
            <a:r>
              <a:rPr lang="en-US" sz="2400">
                <a:latin typeface="Roboto" panose="02000000000000000000" pitchFamily="2" charset="0"/>
                <a:ea typeface="Roboto" panose="02000000000000000000" pitchFamily="2" charset="0"/>
              </a:rPr>
              <a:t>Achieve meaningful and inclusive dialogue with stakeholders</a:t>
            </a:r>
          </a:p>
        </p:txBody>
      </p:sp>
      <p:pic>
        <p:nvPicPr>
          <p:cNvPr id="10" name="Graphic 9" descr="Chat">
            <a:extLst>
              <a:ext uri="{FF2B5EF4-FFF2-40B4-BE49-F238E27FC236}">
                <a16:creationId xmlns:a16="http://schemas.microsoft.com/office/drawing/2014/main" id="{326DE815-53D8-450F-9A65-F19B4749BA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23903" y="1502709"/>
            <a:ext cx="2138082" cy="2138082"/>
          </a:xfrm>
          <a:prstGeom prst="rect">
            <a:avLst/>
          </a:prstGeom>
        </p:spPr>
      </p:pic>
      <p:pic>
        <p:nvPicPr>
          <p:cNvPr id="12" name="Picture 11" descr="A picture containing dark, sitting&#10;&#10;Description automatically generated">
            <a:extLst>
              <a:ext uri="{FF2B5EF4-FFF2-40B4-BE49-F238E27FC236}">
                <a16:creationId xmlns:a16="http://schemas.microsoft.com/office/drawing/2014/main" id="{70C4FE56-6623-48F1-988F-1E04AA73FC3D}"/>
              </a:ext>
            </a:extLst>
          </p:cNvPr>
          <p:cNvPicPr>
            <a:picLocks noChangeAspect="1"/>
          </p:cNvPicPr>
          <p:nvPr/>
        </p:nvPicPr>
        <p:blipFill>
          <a:blip r:embed="rId6"/>
          <a:stretch>
            <a:fillRect/>
          </a:stretch>
        </p:blipFill>
        <p:spPr>
          <a:xfrm>
            <a:off x="7309754" y="4293313"/>
            <a:ext cx="1764796" cy="976578"/>
          </a:xfrm>
          <a:prstGeom prst="rect">
            <a:avLst/>
          </a:prstGeom>
        </p:spPr>
      </p:pic>
    </p:spTree>
    <p:extLst>
      <p:ext uri="{BB962C8B-B14F-4D97-AF65-F5344CB8AC3E}">
        <p14:creationId xmlns:p14="http://schemas.microsoft.com/office/powerpoint/2010/main" val="131433911"/>
      </p:ext>
    </p:extLst>
  </p:cSld>
  <p:clrMapOvr>
    <a:masterClrMapping/>
  </p:clrMapOvr>
  <mc:AlternateContent xmlns:mc="http://schemas.openxmlformats.org/markup-compatibility/2006" xmlns:p14="http://schemas.microsoft.com/office/powerpoint/2010/main">
    <mc:Choice Requires="p14">
      <p:transition spd="slow" p14:dur="2000" advTm="15818"/>
    </mc:Choice>
    <mc:Fallback xmlns="">
      <p:transition spd="slow" advTm="1581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090"/>
            <a:ext cx="9144002" cy="5154590"/>
          </a:xfrm>
          <a:prstGeom prst="rect">
            <a:avLst/>
          </a:prstGeom>
          <a:solidFill>
            <a:srgbClr val="1E3250"/>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34290" rIns="68580" bIns="34290" rtlCol="0" anchor="ctr"/>
          <a:lstStyle/>
          <a:p>
            <a:r>
              <a:rPr lang="en-US" sz="3000" b="1" dirty="0">
                <a:highlight>
                  <a:srgbClr val="1E3250"/>
                </a:highlight>
                <a:latin typeface="Roboto" panose="02000000000000000000" pitchFamily="2" charset="0"/>
                <a:ea typeface="Roboto" panose="02000000000000000000" pitchFamily="2" charset="0"/>
                <a:cs typeface="Verdana" panose="020B0604030504040204" pitchFamily="34" charset="0"/>
              </a:rPr>
              <a:t>4. The CEO Water Mandate</a:t>
            </a:r>
          </a:p>
          <a:p>
            <a:r>
              <a:rPr lang="en-US" sz="2400" dirty="0">
                <a:highlight>
                  <a:srgbClr val="1E3250"/>
                </a:highlight>
                <a:latin typeface="Roboto Light" pitchFamily="2" charset="0"/>
                <a:ea typeface="Roboto Light" pitchFamily="2" charset="0"/>
                <a:cs typeface="Verdana" panose="020B0604030504040204" pitchFamily="34" charset="0"/>
              </a:rPr>
              <a:t>Supporting your water goals</a:t>
            </a:r>
          </a:p>
        </p:txBody>
      </p:sp>
      <p:sp>
        <p:nvSpPr>
          <p:cNvPr id="13" name="Rectangle 16"/>
          <p:cNvSpPr>
            <a:spLocks noChangeArrowheads="1"/>
          </p:cNvSpPr>
          <p:nvPr/>
        </p:nvSpPr>
        <p:spPr bwMode="auto">
          <a:xfrm>
            <a:off x="0" y="15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
          <p:cNvSpPr>
            <a:spLocks noChangeArrowheads="1"/>
          </p:cNvSpPr>
          <p:nvPr/>
        </p:nvSpPr>
        <p:spPr bwMode="auto">
          <a:xfrm>
            <a:off x="0" y="897345"/>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1354545"/>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2586195"/>
      </p:ext>
    </p:extLst>
  </p:cSld>
  <p:clrMapOvr>
    <a:masterClrMapping/>
  </p:clrMapOvr>
  <mc:AlternateContent xmlns:mc="http://schemas.openxmlformats.org/markup-compatibility/2006" xmlns:p14="http://schemas.microsoft.com/office/powerpoint/2010/main">
    <mc:Choice Requires="p14">
      <p:transition spd="slow" p14:dur="2000" advTm="15713"/>
    </mc:Choice>
    <mc:Fallback xmlns="">
      <p:transition spd="slow" advTm="1571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090"/>
            <a:ext cx="9144002" cy="834096"/>
          </a:xfrm>
          <a:prstGeom prst="rect">
            <a:avLst/>
          </a:prstGeom>
          <a:solidFill>
            <a:srgbClr val="1E3250"/>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34290" rIns="68580" bIns="34290" rtlCol="0" anchor="ctr"/>
          <a:lstStyle/>
          <a:p>
            <a:r>
              <a:rPr lang="en-US" sz="3000" b="1">
                <a:highlight>
                  <a:srgbClr val="1E3250"/>
                </a:highlight>
                <a:latin typeface="Roboto" panose="02000000000000000000" pitchFamily="2" charset="0"/>
                <a:ea typeface="Roboto" panose="02000000000000000000" pitchFamily="2" charset="0"/>
                <a:cs typeface="Verdana" panose="020B0604030504040204" pitchFamily="34" charset="0"/>
              </a:rPr>
              <a:t>What is the CEO Water Mandate?</a:t>
            </a:r>
          </a:p>
        </p:txBody>
      </p:sp>
      <p:sp>
        <p:nvSpPr>
          <p:cNvPr id="13" name="Rectangle 16"/>
          <p:cNvSpPr>
            <a:spLocks noChangeArrowheads="1"/>
          </p:cNvSpPr>
          <p:nvPr/>
        </p:nvSpPr>
        <p:spPr bwMode="auto">
          <a:xfrm>
            <a:off x="0" y="15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
          <p:cNvSpPr>
            <a:spLocks noChangeArrowheads="1"/>
          </p:cNvSpPr>
          <p:nvPr/>
        </p:nvSpPr>
        <p:spPr bwMode="auto">
          <a:xfrm>
            <a:off x="0" y="897345"/>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1354545"/>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5" name="Picture 4" descr="A close up of a logo&#10;&#10;Description generated with high confidence">
            <a:extLst>
              <a:ext uri="{FF2B5EF4-FFF2-40B4-BE49-F238E27FC236}">
                <a16:creationId xmlns:a16="http://schemas.microsoft.com/office/drawing/2014/main" id="{D1FA499C-1DEB-4B27-95FA-DA2DA0B63FF3}"/>
              </a:ext>
            </a:extLst>
          </p:cNvPr>
          <p:cNvPicPr>
            <a:picLocks noChangeAspect="1"/>
          </p:cNvPicPr>
          <p:nvPr/>
        </p:nvPicPr>
        <p:blipFill rotWithShape="1">
          <a:blip r:embed="rId3"/>
          <a:srcRect l="12159" t="7956" r="10678" b="9925"/>
          <a:stretch/>
        </p:blipFill>
        <p:spPr>
          <a:xfrm>
            <a:off x="69450" y="4481826"/>
            <a:ext cx="937549" cy="598658"/>
          </a:xfrm>
          <a:prstGeom prst="rect">
            <a:avLst/>
          </a:prstGeom>
        </p:spPr>
      </p:pic>
      <p:cxnSp>
        <p:nvCxnSpPr>
          <p:cNvPr id="7" name="Straight Connector 6">
            <a:extLst>
              <a:ext uri="{FF2B5EF4-FFF2-40B4-BE49-F238E27FC236}">
                <a16:creationId xmlns:a16="http://schemas.microsoft.com/office/drawing/2014/main" id="{86BC93F1-D093-4DDC-BAE2-470C2F8FE1C7}"/>
              </a:ext>
            </a:extLst>
          </p:cNvPr>
          <p:cNvCxnSpPr>
            <a:cxnSpLocks/>
          </p:cNvCxnSpPr>
          <p:nvPr/>
        </p:nvCxnSpPr>
        <p:spPr>
          <a:xfrm>
            <a:off x="115281" y="4421530"/>
            <a:ext cx="888982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F0C1063-399C-4C79-A9CC-C023A2369C4A}"/>
              </a:ext>
            </a:extLst>
          </p:cNvPr>
          <p:cNvSpPr txBox="1"/>
          <p:nvPr/>
        </p:nvSpPr>
        <p:spPr>
          <a:xfrm>
            <a:off x="206479" y="1211637"/>
            <a:ext cx="8468597" cy="3077766"/>
          </a:xfrm>
          <a:prstGeom prst="rect">
            <a:avLst/>
          </a:prstGeom>
          <a:noFill/>
        </p:spPr>
        <p:txBody>
          <a:bodyPr wrap="square" rtlCol="0">
            <a:spAutoFit/>
          </a:bodyPr>
          <a:lstStyle/>
          <a:p>
            <a:pPr marL="342900" indent="-342900">
              <a:spcAft>
                <a:spcPts val="3000"/>
              </a:spcAft>
              <a:buFont typeface="Arial" panose="020B0604020202020204" pitchFamily="34" charset="0"/>
              <a:buChar char="•"/>
            </a:pPr>
            <a:r>
              <a:rPr lang="en-US" sz="2400">
                <a:latin typeface="Roboto" panose="02000000000000000000" pitchFamily="2" charset="0"/>
                <a:ea typeface="Roboto" panose="02000000000000000000" pitchFamily="2" charset="0"/>
                <a:cs typeface="Roboto" panose="02000000000000000000" pitchFamily="2" charset="0"/>
              </a:rPr>
              <a:t>UN Global Compact water stewardship commitment platform for both </a:t>
            </a:r>
            <a:r>
              <a:rPr lang="en-US" sz="2400" b="1">
                <a:latin typeface="Roboto" panose="02000000000000000000" pitchFamily="2" charset="0"/>
                <a:ea typeface="Roboto" panose="02000000000000000000" pitchFamily="2" charset="0"/>
                <a:cs typeface="Roboto" panose="02000000000000000000" pitchFamily="2" charset="0"/>
              </a:rPr>
              <a:t>“leaders and learners”</a:t>
            </a:r>
          </a:p>
          <a:p>
            <a:pPr marL="342900" indent="-342900">
              <a:spcAft>
                <a:spcPts val="3000"/>
              </a:spcAft>
              <a:buFont typeface="Arial" panose="020B0604020202020204" pitchFamily="34" charset="0"/>
              <a:buChar char="•"/>
            </a:pPr>
            <a:r>
              <a:rPr lang="en-US" sz="2400">
                <a:latin typeface="Roboto" panose="02000000000000000000" pitchFamily="2" charset="0"/>
                <a:ea typeface="Roboto" panose="02000000000000000000" pitchFamily="2" charset="0"/>
                <a:cs typeface="Roboto" panose="02000000000000000000" pitchFamily="2" charset="0"/>
              </a:rPr>
              <a:t>Commit to action, access resources, and collaborate with partners</a:t>
            </a:r>
          </a:p>
          <a:p>
            <a:pPr marL="342900" indent="-342900">
              <a:spcAft>
                <a:spcPts val="3000"/>
              </a:spcAft>
              <a:buFont typeface="Arial" panose="020B0604020202020204" pitchFamily="34" charset="0"/>
              <a:buChar char="•"/>
            </a:pPr>
            <a:r>
              <a:rPr lang="en-US" sz="2400">
                <a:latin typeface="Roboto" panose="02000000000000000000" pitchFamily="2" charset="0"/>
                <a:ea typeface="Roboto" panose="02000000000000000000" pitchFamily="2" charset="0"/>
                <a:cs typeface="Roboto" panose="02000000000000000000" pitchFamily="2" charset="0"/>
              </a:rPr>
              <a:t>Deeper engagement via the Action Platform and the Water Resilience Coalition</a:t>
            </a:r>
          </a:p>
        </p:txBody>
      </p:sp>
      <p:pic>
        <p:nvPicPr>
          <p:cNvPr id="10" name="Picture 9" descr="A picture containing dark, sitting&#10;&#10;Description automatically generated">
            <a:extLst>
              <a:ext uri="{FF2B5EF4-FFF2-40B4-BE49-F238E27FC236}">
                <a16:creationId xmlns:a16="http://schemas.microsoft.com/office/drawing/2014/main" id="{906A652C-5B8B-40B8-878C-5FDB9A57E98E}"/>
              </a:ext>
            </a:extLst>
          </p:cNvPr>
          <p:cNvPicPr>
            <a:picLocks noChangeAspect="1"/>
          </p:cNvPicPr>
          <p:nvPr/>
        </p:nvPicPr>
        <p:blipFill>
          <a:blip r:embed="rId4"/>
          <a:stretch>
            <a:fillRect/>
          </a:stretch>
        </p:blipFill>
        <p:spPr>
          <a:xfrm>
            <a:off x="7309754" y="4293313"/>
            <a:ext cx="1764796" cy="976578"/>
          </a:xfrm>
          <a:prstGeom prst="rect">
            <a:avLst/>
          </a:prstGeom>
        </p:spPr>
      </p:pic>
    </p:spTree>
    <p:extLst>
      <p:ext uri="{BB962C8B-B14F-4D97-AF65-F5344CB8AC3E}">
        <p14:creationId xmlns:p14="http://schemas.microsoft.com/office/powerpoint/2010/main" val="1697284098"/>
      </p:ext>
    </p:extLst>
  </p:cSld>
  <p:clrMapOvr>
    <a:masterClrMapping/>
  </p:clrMapOvr>
  <mc:AlternateContent xmlns:mc="http://schemas.openxmlformats.org/markup-compatibility/2006" xmlns:p14="http://schemas.microsoft.com/office/powerpoint/2010/main">
    <mc:Choice Requires="p14">
      <p:transition spd="slow" p14:dur="2000" advTm="51812"/>
    </mc:Choice>
    <mc:Fallback xmlns="">
      <p:transition spd="slow" advTm="5181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Image result for De Beers Group of Companies logo">
            <a:extLst>
              <a:ext uri="{FF2B5EF4-FFF2-40B4-BE49-F238E27FC236}">
                <a16:creationId xmlns:a16="http://schemas.microsoft.com/office/drawing/2014/main" id="{A5159FBB-2045-4390-92E1-2293838BC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4864" y="3579141"/>
            <a:ext cx="1428972" cy="9364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mage result for Calvin Klein logo">
            <a:extLst>
              <a:ext uri="{FF2B5EF4-FFF2-40B4-BE49-F238E27FC236}">
                <a16:creationId xmlns:a16="http://schemas.microsoft.com/office/drawing/2014/main" id="{4F4B7DD4-00DD-4B30-ACD5-A27F03437E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45" y="428014"/>
            <a:ext cx="2742367" cy="15433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abercrombie fitch logo">
            <a:extLst>
              <a:ext uri="{FF2B5EF4-FFF2-40B4-BE49-F238E27FC236}">
                <a16:creationId xmlns:a16="http://schemas.microsoft.com/office/drawing/2014/main" id="{D21EE698-9CAD-48DB-8264-8363427B92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4078" y="479189"/>
            <a:ext cx="1494628" cy="14946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heineken nv logo">
            <a:extLst>
              <a:ext uri="{FF2B5EF4-FFF2-40B4-BE49-F238E27FC236}">
                <a16:creationId xmlns:a16="http://schemas.microsoft.com/office/drawing/2014/main" id="{BAA6A671-43CA-42FB-B085-02FBF6ED11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6514" y="3188276"/>
            <a:ext cx="1443023" cy="1443023"/>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microsoft logo">
            <a:extLst>
              <a:ext uri="{FF2B5EF4-FFF2-40B4-BE49-F238E27FC236}">
                <a16:creationId xmlns:a16="http://schemas.microsoft.com/office/drawing/2014/main" id="{F22A5D29-D50D-4BC4-8AE2-551F9CBD0D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571" y="2427870"/>
            <a:ext cx="1928865" cy="1084987"/>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Image result for danone">
            <a:extLst>
              <a:ext uri="{FF2B5EF4-FFF2-40B4-BE49-F238E27FC236}">
                <a16:creationId xmlns:a16="http://schemas.microsoft.com/office/drawing/2014/main" id="{69EAB799-5EE9-4510-BC8B-4E56E5BABDB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9024" y="1796144"/>
            <a:ext cx="1058661" cy="10586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1090"/>
            <a:ext cx="9144002" cy="827693"/>
          </a:xfrm>
          <a:prstGeom prst="rect">
            <a:avLst/>
          </a:prstGeom>
          <a:solidFill>
            <a:srgbClr val="1E3250"/>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34290" rIns="68580" bIns="34290" rtlCol="0" anchor="ctr"/>
          <a:lstStyle/>
          <a:p>
            <a:r>
              <a:rPr lang="en-US" sz="3000" b="1" dirty="0">
                <a:highlight>
                  <a:srgbClr val="1E3250"/>
                </a:highlight>
                <a:latin typeface="Roboto" panose="02000000000000000000" pitchFamily="2" charset="0"/>
                <a:ea typeface="Roboto" panose="02000000000000000000" pitchFamily="2" charset="0"/>
                <a:cs typeface="Verdana" panose="020B0604030504040204" pitchFamily="34" charset="0"/>
              </a:rPr>
              <a:t>175+ businesses have endorsed the Mandate.</a:t>
            </a:r>
          </a:p>
        </p:txBody>
      </p:sp>
      <p:sp>
        <p:nvSpPr>
          <p:cNvPr id="13" name="Rectangle 16"/>
          <p:cNvSpPr>
            <a:spLocks noChangeArrowheads="1"/>
          </p:cNvSpPr>
          <p:nvPr/>
        </p:nvSpPr>
        <p:spPr bwMode="auto">
          <a:xfrm>
            <a:off x="0" y="15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
          <p:cNvSpPr>
            <a:spLocks noChangeArrowheads="1"/>
          </p:cNvSpPr>
          <p:nvPr/>
        </p:nvSpPr>
        <p:spPr bwMode="auto">
          <a:xfrm>
            <a:off x="0" y="897345"/>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5" name="Picture 4" descr="A close up of a logo&#10;&#10;Description generated with high confidence">
            <a:extLst>
              <a:ext uri="{FF2B5EF4-FFF2-40B4-BE49-F238E27FC236}">
                <a16:creationId xmlns:a16="http://schemas.microsoft.com/office/drawing/2014/main" id="{D1FA499C-1DEB-4B27-95FA-DA2DA0B63FF3}"/>
              </a:ext>
            </a:extLst>
          </p:cNvPr>
          <p:cNvPicPr>
            <a:picLocks noChangeAspect="1"/>
          </p:cNvPicPr>
          <p:nvPr/>
        </p:nvPicPr>
        <p:blipFill rotWithShape="1">
          <a:blip r:embed="rId9"/>
          <a:srcRect l="12159" t="7956" r="10678" b="9925"/>
          <a:stretch/>
        </p:blipFill>
        <p:spPr>
          <a:xfrm>
            <a:off x="69450" y="4481826"/>
            <a:ext cx="937549" cy="598658"/>
          </a:xfrm>
          <a:prstGeom prst="rect">
            <a:avLst/>
          </a:prstGeom>
        </p:spPr>
      </p:pic>
      <p:cxnSp>
        <p:nvCxnSpPr>
          <p:cNvPr id="7" name="Straight Connector 6">
            <a:extLst>
              <a:ext uri="{FF2B5EF4-FFF2-40B4-BE49-F238E27FC236}">
                <a16:creationId xmlns:a16="http://schemas.microsoft.com/office/drawing/2014/main" id="{86BC93F1-D093-4DDC-BAE2-470C2F8FE1C7}"/>
              </a:ext>
            </a:extLst>
          </p:cNvPr>
          <p:cNvCxnSpPr>
            <a:cxnSpLocks/>
          </p:cNvCxnSpPr>
          <p:nvPr/>
        </p:nvCxnSpPr>
        <p:spPr>
          <a:xfrm>
            <a:off x="115281" y="4421530"/>
            <a:ext cx="888982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Unilever">
            <a:extLst>
              <a:ext uri="{FF2B5EF4-FFF2-40B4-BE49-F238E27FC236}">
                <a16:creationId xmlns:a16="http://schemas.microsoft.com/office/drawing/2014/main" id="{17066771-DE41-4854-A0C9-9ECDFF623F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9707" y="2767921"/>
            <a:ext cx="1362649" cy="102198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general mills logo">
            <a:extLst>
              <a:ext uri="{FF2B5EF4-FFF2-40B4-BE49-F238E27FC236}">
                <a16:creationId xmlns:a16="http://schemas.microsoft.com/office/drawing/2014/main" id="{2306AEF5-99A9-4EA3-A87A-B335A616D80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38215" y="3355964"/>
            <a:ext cx="837497" cy="48768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coca cola logo">
            <a:extLst>
              <a:ext uri="{FF2B5EF4-FFF2-40B4-BE49-F238E27FC236}">
                <a16:creationId xmlns:a16="http://schemas.microsoft.com/office/drawing/2014/main" id="{9B6D790A-655A-4AA4-BF72-77058B49E54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38215" y="1654548"/>
            <a:ext cx="1269014" cy="42146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nike logo">
            <a:extLst>
              <a:ext uri="{FF2B5EF4-FFF2-40B4-BE49-F238E27FC236}">
                <a16:creationId xmlns:a16="http://schemas.microsoft.com/office/drawing/2014/main" id="{7F9F058D-6711-4E3B-9595-A5665838267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26704" y="1500439"/>
            <a:ext cx="927123" cy="4944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orbia">
            <a:extLst>
              <a:ext uri="{FF2B5EF4-FFF2-40B4-BE49-F238E27FC236}">
                <a16:creationId xmlns:a16="http://schemas.microsoft.com/office/drawing/2014/main" id="{F740E960-243C-4720-A857-B07D7B29F1C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47000" y="3789696"/>
            <a:ext cx="1274929" cy="5482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etafim logo">
            <a:extLst>
              <a:ext uri="{FF2B5EF4-FFF2-40B4-BE49-F238E27FC236}">
                <a16:creationId xmlns:a16="http://schemas.microsoft.com/office/drawing/2014/main" id="{C9DF48E1-F09B-4F8B-893D-91D2DBB344B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44631" y="1984026"/>
            <a:ext cx="1617618" cy="8986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agricola chapi logo">
            <a:extLst>
              <a:ext uri="{FF2B5EF4-FFF2-40B4-BE49-F238E27FC236}">
                <a16:creationId xmlns:a16="http://schemas.microsoft.com/office/drawing/2014/main" id="{E1C72BAC-A464-4532-8A94-F50A1BD8FFE4}"/>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22571" b="22335"/>
          <a:stretch/>
        </p:blipFill>
        <p:spPr bwMode="auto">
          <a:xfrm>
            <a:off x="6493102" y="3133912"/>
            <a:ext cx="1070511" cy="5897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ab inbev logo">
            <a:extLst>
              <a:ext uri="{FF2B5EF4-FFF2-40B4-BE49-F238E27FC236}">
                <a16:creationId xmlns:a16="http://schemas.microsoft.com/office/drawing/2014/main" id="{C9F1966D-FCB0-46F9-BE8A-226F3DD2A36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78557" y="943345"/>
            <a:ext cx="1467048" cy="6403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Banco do Brasil logo">
            <a:extLst>
              <a:ext uri="{FF2B5EF4-FFF2-40B4-BE49-F238E27FC236}">
                <a16:creationId xmlns:a16="http://schemas.microsoft.com/office/drawing/2014/main" id="{6F12834D-C490-4FEF-8387-1F156D9F4F4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07205" y="3473947"/>
            <a:ext cx="1072037" cy="107203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bayer logo">
            <a:extLst>
              <a:ext uri="{FF2B5EF4-FFF2-40B4-BE49-F238E27FC236}">
                <a16:creationId xmlns:a16="http://schemas.microsoft.com/office/drawing/2014/main" id="{3C31BB98-25EE-4CEE-8ECD-A6B4EB64933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14189" y="1034456"/>
            <a:ext cx="738167" cy="73816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bhp logo">
            <a:extLst>
              <a:ext uri="{FF2B5EF4-FFF2-40B4-BE49-F238E27FC236}">
                <a16:creationId xmlns:a16="http://schemas.microsoft.com/office/drawing/2014/main" id="{837E3399-2B1B-44DE-97BD-7B9569F33E1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96514" y="2890092"/>
            <a:ext cx="929325" cy="35624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braskem logo">
            <a:extLst>
              <a:ext uri="{FF2B5EF4-FFF2-40B4-BE49-F238E27FC236}">
                <a16:creationId xmlns:a16="http://schemas.microsoft.com/office/drawing/2014/main" id="{079E00E2-2405-4AD7-8DE8-B82E452D1EB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97715" y="2232427"/>
            <a:ext cx="1551382" cy="47058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glaxosmithkline logo">
            <a:extLst>
              <a:ext uri="{FF2B5EF4-FFF2-40B4-BE49-F238E27FC236}">
                <a16:creationId xmlns:a16="http://schemas.microsoft.com/office/drawing/2014/main" id="{7EAC7365-F159-492C-96CE-702DE534849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37641" y="2979267"/>
            <a:ext cx="912962" cy="68091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nestlelogo">
            <a:extLst>
              <a:ext uri="{FF2B5EF4-FFF2-40B4-BE49-F238E27FC236}">
                <a16:creationId xmlns:a16="http://schemas.microsoft.com/office/drawing/2014/main" id="{7957AF24-F23E-4BD8-8857-0CACE0B7536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702591" y="1469554"/>
            <a:ext cx="921747" cy="92174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Grupo Rotoplas logo">
            <a:extLst>
              <a:ext uri="{FF2B5EF4-FFF2-40B4-BE49-F238E27FC236}">
                <a16:creationId xmlns:a16="http://schemas.microsoft.com/office/drawing/2014/main" id="{88F8C877-675B-4A43-9920-B9B19F10011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466835" y="2383971"/>
            <a:ext cx="1243488" cy="4669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llergan logo">
            <a:extLst>
              <a:ext uri="{FF2B5EF4-FFF2-40B4-BE49-F238E27FC236}">
                <a16:creationId xmlns:a16="http://schemas.microsoft.com/office/drawing/2014/main" id="{47C88C11-B2B4-4BD9-BA15-199D4C520A2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66570" y="3898716"/>
            <a:ext cx="1431176" cy="3843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Image result for diageo logo">
            <a:extLst>
              <a:ext uri="{FF2B5EF4-FFF2-40B4-BE49-F238E27FC236}">
                <a16:creationId xmlns:a16="http://schemas.microsoft.com/office/drawing/2014/main" id="{0BDD8FF4-BFA7-4834-8A0C-E74659D4FA4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1412" y="3428806"/>
            <a:ext cx="1289140" cy="2790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Image result for firmenich logo">
            <a:extLst>
              <a:ext uri="{FF2B5EF4-FFF2-40B4-BE49-F238E27FC236}">
                <a16:creationId xmlns:a16="http://schemas.microsoft.com/office/drawing/2014/main" id="{448930DE-7BE5-41CC-B429-AB232A09D267}"/>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7679" y="1437681"/>
            <a:ext cx="1374198" cy="4457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Image result for Grupo Nutresa logo">
            <a:extLst>
              <a:ext uri="{FF2B5EF4-FFF2-40B4-BE49-F238E27FC236}">
                <a16:creationId xmlns:a16="http://schemas.microsoft.com/office/drawing/2014/main" id="{B751D1F2-2B33-4EEA-8B93-2E451EC66ABD}"/>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022855" y="1625219"/>
            <a:ext cx="726797" cy="9385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descr="Image result for Keurig Dr Pepper logo">
            <a:extLst>
              <a:ext uri="{FF2B5EF4-FFF2-40B4-BE49-F238E27FC236}">
                <a16:creationId xmlns:a16="http://schemas.microsoft.com/office/drawing/2014/main" id="{2EDA77F3-841F-49AD-B463-3D510DC157E2}"/>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637171" y="2884566"/>
            <a:ext cx="1359691" cy="41640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2" descr="Image result for levi strauss logo">
            <a:extLst>
              <a:ext uri="{FF2B5EF4-FFF2-40B4-BE49-F238E27FC236}">
                <a16:creationId xmlns:a16="http://schemas.microsoft.com/office/drawing/2014/main" id="{2650C067-1251-44E7-AFEA-C9C61D88427F}"/>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91976" y="2068735"/>
            <a:ext cx="1210605" cy="49643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A picture containing dark, sitting&#10;&#10;Description automatically generated">
            <a:extLst>
              <a:ext uri="{FF2B5EF4-FFF2-40B4-BE49-F238E27FC236}">
                <a16:creationId xmlns:a16="http://schemas.microsoft.com/office/drawing/2014/main" id="{8FFF2806-42EB-40A8-ADA3-C650B0E2034E}"/>
              </a:ext>
            </a:extLst>
          </p:cNvPr>
          <p:cNvPicPr>
            <a:picLocks noChangeAspect="1"/>
          </p:cNvPicPr>
          <p:nvPr/>
        </p:nvPicPr>
        <p:blipFill>
          <a:blip r:embed="rId31"/>
          <a:stretch>
            <a:fillRect/>
          </a:stretch>
        </p:blipFill>
        <p:spPr>
          <a:xfrm>
            <a:off x="7309754" y="4293313"/>
            <a:ext cx="1764796" cy="976578"/>
          </a:xfrm>
          <a:prstGeom prst="rect">
            <a:avLst/>
          </a:prstGeom>
        </p:spPr>
      </p:pic>
    </p:spTree>
    <p:extLst>
      <p:ext uri="{BB962C8B-B14F-4D97-AF65-F5344CB8AC3E}">
        <p14:creationId xmlns:p14="http://schemas.microsoft.com/office/powerpoint/2010/main" val="119782184"/>
      </p:ext>
    </p:extLst>
  </p:cSld>
  <p:clrMapOvr>
    <a:masterClrMapping/>
  </p:clrMapOvr>
  <mc:AlternateContent xmlns:mc="http://schemas.openxmlformats.org/markup-compatibility/2006" xmlns:p14="http://schemas.microsoft.com/office/powerpoint/2010/main">
    <mc:Choice Requires="p14">
      <p:transition spd="slow" p14:dur="2000" advTm="14286"/>
    </mc:Choice>
    <mc:Fallback xmlns="">
      <p:transition spd="slow" advTm="1428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090"/>
            <a:ext cx="9144002" cy="834096"/>
          </a:xfrm>
          <a:prstGeom prst="rect">
            <a:avLst/>
          </a:prstGeom>
          <a:solidFill>
            <a:srgbClr val="1E3250"/>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34290" rIns="68580" bIns="34290" rtlCol="0" anchor="ctr"/>
          <a:lstStyle/>
          <a:p>
            <a:pPr>
              <a:spcAft>
                <a:spcPts val="3000"/>
              </a:spcAft>
            </a:pPr>
            <a:r>
              <a:rPr lang="en-US" sz="3200" b="1" dirty="0">
                <a:latin typeface="Roboto" panose="02000000000000000000" pitchFamily="2" charset="0"/>
                <a:ea typeface="Roboto" panose="02000000000000000000" pitchFamily="2" charset="0"/>
                <a:cs typeface="Roboto" panose="02000000000000000000" pitchFamily="2" charset="0"/>
              </a:rPr>
              <a:t>The Mandate’s 6 commitment areas</a:t>
            </a:r>
          </a:p>
        </p:txBody>
      </p:sp>
      <p:sp>
        <p:nvSpPr>
          <p:cNvPr id="13" name="Rectangle 16"/>
          <p:cNvSpPr>
            <a:spLocks noChangeArrowheads="1"/>
          </p:cNvSpPr>
          <p:nvPr/>
        </p:nvSpPr>
        <p:spPr bwMode="auto">
          <a:xfrm>
            <a:off x="0" y="15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
          <p:cNvSpPr>
            <a:spLocks noChangeArrowheads="1"/>
          </p:cNvSpPr>
          <p:nvPr/>
        </p:nvSpPr>
        <p:spPr bwMode="auto">
          <a:xfrm>
            <a:off x="0" y="897345"/>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5" name="Picture 4" descr="A close up of a logo&#10;&#10;Description generated with high confidence">
            <a:extLst>
              <a:ext uri="{FF2B5EF4-FFF2-40B4-BE49-F238E27FC236}">
                <a16:creationId xmlns:a16="http://schemas.microsoft.com/office/drawing/2014/main" id="{D1FA499C-1DEB-4B27-95FA-DA2DA0B63FF3}"/>
              </a:ext>
            </a:extLst>
          </p:cNvPr>
          <p:cNvPicPr>
            <a:picLocks noChangeAspect="1"/>
          </p:cNvPicPr>
          <p:nvPr/>
        </p:nvPicPr>
        <p:blipFill rotWithShape="1">
          <a:blip r:embed="rId3"/>
          <a:srcRect l="12159" t="7956" r="10678" b="9925"/>
          <a:stretch/>
        </p:blipFill>
        <p:spPr>
          <a:xfrm>
            <a:off x="69450" y="4481826"/>
            <a:ext cx="937549" cy="598658"/>
          </a:xfrm>
          <a:prstGeom prst="rect">
            <a:avLst/>
          </a:prstGeom>
        </p:spPr>
      </p:pic>
      <p:cxnSp>
        <p:nvCxnSpPr>
          <p:cNvPr id="7" name="Straight Connector 6">
            <a:extLst>
              <a:ext uri="{FF2B5EF4-FFF2-40B4-BE49-F238E27FC236}">
                <a16:creationId xmlns:a16="http://schemas.microsoft.com/office/drawing/2014/main" id="{86BC93F1-D093-4DDC-BAE2-470C2F8FE1C7}"/>
              </a:ext>
            </a:extLst>
          </p:cNvPr>
          <p:cNvCxnSpPr>
            <a:cxnSpLocks/>
          </p:cNvCxnSpPr>
          <p:nvPr/>
        </p:nvCxnSpPr>
        <p:spPr>
          <a:xfrm>
            <a:off x="115281" y="4421530"/>
            <a:ext cx="888982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dark, sitting&#10;&#10;Description automatically generated">
            <a:extLst>
              <a:ext uri="{FF2B5EF4-FFF2-40B4-BE49-F238E27FC236}">
                <a16:creationId xmlns:a16="http://schemas.microsoft.com/office/drawing/2014/main" id="{906A652C-5B8B-40B8-878C-5FDB9A57E98E}"/>
              </a:ext>
            </a:extLst>
          </p:cNvPr>
          <p:cNvPicPr>
            <a:picLocks noChangeAspect="1"/>
          </p:cNvPicPr>
          <p:nvPr/>
        </p:nvPicPr>
        <p:blipFill>
          <a:blip r:embed="rId4"/>
          <a:stretch>
            <a:fillRect/>
          </a:stretch>
        </p:blipFill>
        <p:spPr>
          <a:xfrm>
            <a:off x="7309754" y="4293313"/>
            <a:ext cx="1764796" cy="976578"/>
          </a:xfrm>
          <a:prstGeom prst="rect">
            <a:avLst/>
          </a:prstGeom>
        </p:spPr>
      </p:pic>
      <p:sp>
        <p:nvSpPr>
          <p:cNvPr id="9" name="TextBox 8">
            <a:extLst>
              <a:ext uri="{FF2B5EF4-FFF2-40B4-BE49-F238E27FC236}">
                <a16:creationId xmlns:a16="http://schemas.microsoft.com/office/drawing/2014/main" id="{54409DB1-69C8-4FE7-881A-E7A1B05ED828}"/>
              </a:ext>
            </a:extLst>
          </p:cNvPr>
          <p:cNvSpPr txBox="1"/>
          <p:nvPr/>
        </p:nvSpPr>
        <p:spPr>
          <a:xfrm>
            <a:off x="206479" y="975585"/>
            <a:ext cx="8468597" cy="3347840"/>
          </a:xfrm>
          <a:prstGeom prst="rect">
            <a:avLst/>
          </a:prstGeom>
          <a:noFill/>
        </p:spPr>
        <p:txBody>
          <a:bodyPr wrap="square" rtlCol="0">
            <a:spAutoFit/>
          </a:bodyPr>
          <a:lstStyle/>
          <a:p>
            <a:pPr marL="800100" lvl="1" indent="-457200">
              <a:lnSpc>
                <a:spcPct val="150000"/>
              </a:lnSpc>
              <a:buFont typeface="+mj-lt"/>
              <a:buAutoNum type="arabicPeriod"/>
            </a:pPr>
            <a:r>
              <a:rPr lang="en-US" sz="2400" dirty="0">
                <a:latin typeface="Roboto" panose="02000000000000000000" pitchFamily="2" charset="0"/>
                <a:ea typeface="Roboto" panose="02000000000000000000" pitchFamily="2" charset="0"/>
                <a:cs typeface="Roboto" panose="02000000000000000000" pitchFamily="2" charset="0"/>
              </a:rPr>
              <a:t>Direct Operations</a:t>
            </a:r>
          </a:p>
          <a:p>
            <a:pPr marL="800100" lvl="1" indent="-457200">
              <a:lnSpc>
                <a:spcPct val="150000"/>
              </a:lnSpc>
              <a:buFont typeface="+mj-lt"/>
              <a:buAutoNum type="arabicPeriod"/>
            </a:pPr>
            <a:r>
              <a:rPr lang="en-US" sz="2400" dirty="0">
                <a:latin typeface="Roboto" panose="02000000000000000000" pitchFamily="2" charset="0"/>
                <a:ea typeface="Roboto" panose="02000000000000000000" pitchFamily="2" charset="0"/>
                <a:cs typeface="Roboto" panose="02000000000000000000" pitchFamily="2" charset="0"/>
              </a:rPr>
              <a:t>Supply Chain &amp; Watershed Management</a:t>
            </a:r>
          </a:p>
          <a:p>
            <a:pPr marL="800100" lvl="1" indent="-457200">
              <a:lnSpc>
                <a:spcPct val="150000"/>
              </a:lnSpc>
              <a:buFont typeface="+mj-lt"/>
              <a:buAutoNum type="arabicPeriod"/>
            </a:pPr>
            <a:r>
              <a:rPr lang="en-US" sz="2400" dirty="0">
                <a:latin typeface="Roboto" panose="02000000000000000000" pitchFamily="2" charset="0"/>
                <a:ea typeface="Roboto" panose="02000000000000000000" pitchFamily="2" charset="0"/>
                <a:cs typeface="Roboto" panose="02000000000000000000" pitchFamily="2" charset="0"/>
              </a:rPr>
              <a:t>Collective Action</a:t>
            </a:r>
          </a:p>
          <a:p>
            <a:pPr marL="800100" lvl="1" indent="-457200">
              <a:lnSpc>
                <a:spcPct val="150000"/>
              </a:lnSpc>
              <a:buFont typeface="+mj-lt"/>
              <a:buAutoNum type="arabicPeriod"/>
            </a:pPr>
            <a:r>
              <a:rPr lang="en-US" sz="2400" dirty="0">
                <a:latin typeface="Roboto" panose="02000000000000000000" pitchFamily="2" charset="0"/>
                <a:ea typeface="Roboto" panose="02000000000000000000" pitchFamily="2" charset="0"/>
                <a:cs typeface="Roboto" panose="02000000000000000000" pitchFamily="2" charset="0"/>
              </a:rPr>
              <a:t>Public Policy</a:t>
            </a:r>
          </a:p>
          <a:p>
            <a:pPr marL="800100" lvl="1" indent="-457200">
              <a:lnSpc>
                <a:spcPct val="150000"/>
              </a:lnSpc>
              <a:buFont typeface="+mj-lt"/>
              <a:buAutoNum type="arabicPeriod"/>
            </a:pPr>
            <a:r>
              <a:rPr lang="en-US" sz="2400" dirty="0">
                <a:latin typeface="Roboto" panose="02000000000000000000" pitchFamily="2" charset="0"/>
                <a:ea typeface="Roboto" panose="02000000000000000000" pitchFamily="2" charset="0"/>
                <a:cs typeface="Roboto" panose="02000000000000000000" pitchFamily="2" charset="0"/>
              </a:rPr>
              <a:t>Community Engagement</a:t>
            </a:r>
          </a:p>
          <a:p>
            <a:pPr marL="800100" lvl="1" indent="-457200">
              <a:lnSpc>
                <a:spcPct val="150000"/>
              </a:lnSpc>
              <a:buFont typeface="+mj-lt"/>
              <a:buAutoNum type="arabicPeriod"/>
            </a:pPr>
            <a:r>
              <a:rPr lang="en-US" sz="2400" dirty="0">
                <a:latin typeface="Roboto" panose="02000000000000000000" pitchFamily="2" charset="0"/>
                <a:ea typeface="Roboto" panose="02000000000000000000" pitchFamily="2" charset="0"/>
                <a:cs typeface="Roboto" panose="02000000000000000000" pitchFamily="2" charset="0"/>
              </a:rPr>
              <a:t>Transparency</a:t>
            </a:r>
          </a:p>
        </p:txBody>
      </p:sp>
    </p:spTree>
    <p:extLst>
      <p:ext uri="{BB962C8B-B14F-4D97-AF65-F5344CB8AC3E}">
        <p14:creationId xmlns:p14="http://schemas.microsoft.com/office/powerpoint/2010/main" val="3350573383"/>
      </p:ext>
    </p:extLst>
  </p:cSld>
  <p:clrMapOvr>
    <a:masterClrMapping/>
  </p:clrMapOvr>
  <mc:AlternateContent xmlns:mc="http://schemas.openxmlformats.org/markup-compatibility/2006" xmlns:p14="http://schemas.microsoft.com/office/powerpoint/2010/main">
    <mc:Choice Requires="p14">
      <p:transition spd="slow" p14:dur="2000" advTm="51812"/>
    </mc:Choice>
    <mc:Fallback xmlns="">
      <p:transition spd="slow" advTm="5181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090"/>
            <a:ext cx="9144002" cy="5154590"/>
          </a:xfrm>
          <a:prstGeom prst="rect">
            <a:avLst/>
          </a:prstGeom>
          <a:solidFill>
            <a:srgbClr val="1E3250"/>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34290" rIns="68580" bIns="34290" rtlCol="0" anchor="ctr"/>
          <a:lstStyle/>
          <a:p>
            <a:r>
              <a:rPr lang="en-US" sz="3000" b="1">
                <a:highlight>
                  <a:srgbClr val="1E3250"/>
                </a:highlight>
                <a:latin typeface="Roboto" panose="02000000000000000000" pitchFamily="2" charset="0"/>
                <a:ea typeface="Roboto" panose="02000000000000000000" pitchFamily="2" charset="0"/>
                <a:cs typeface="Verdana" panose="020B0604030504040204" pitchFamily="34" charset="0"/>
              </a:rPr>
              <a:t>1. The world water crisis</a:t>
            </a:r>
          </a:p>
          <a:p>
            <a:pPr lvl="0"/>
            <a:r>
              <a:rPr lang="en-US" sz="2400">
                <a:solidFill>
                  <a:prstClr val="white"/>
                </a:solidFill>
                <a:highlight>
                  <a:srgbClr val="1E3250"/>
                </a:highlight>
                <a:latin typeface="Roboto Light" pitchFamily="2" charset="0"/>
                <a:ea typeface="Roboto Light" pitchFamily="2" charset="0"/>
                <a:cs typeface="Verdana" panose="020B0604030504040204" pitchFamily="34" charset="0"/>
              </a:rPr>
              <a:t>Water scarcity, pollution, climate change, and more</a:t>
            </a:r>
          </a:p>
        </p:txBody>
      </p:sp>
      <p:sp>
        <p:nvSpPr>
          <p:cNvPr id="13" name="Rectangle 16"/>
          <p:cNvSpPr>
            <a:spLocks noChangeArrowheads="1"/>
          </p:cNvSpPr>
          <p:nvPr/>
        </p:nvSpPr>
        <p:spPr bwMode="auto">
          <a:xfrm>
            <a:off x="0" y="15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
          <p:cNvSpPr>
            <a:spLocks noChangeArrowheads="1"/>
          </p:cNvSpPr>
          <p:nvPr/>
        </p:nvSpPr>
        <p:spPr bwMode="auto">
          <a:xfrm>
            <a:off x="0" y="897345"/>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1354545"/>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99624311"/>
      </p:ext>
    </p:extLst>
  </p:cSld>
  <p:clrMapOvr>
    <a:masterClrMapping/>
  </p:clrMapOvr>
  <mc:AlternateContent xmlns:mc="http://schemas.openxmlformats.org/markup-compatibility/2006" xmlns:p14="http://schemas.microsoft.com/office/powerpoint/2010/main">
    <mc:Choice Requires="p14">
      <p:transition spd="slow" p14:dur="2000" advTm="9633"/>
    </mc:Choice>
    <mc:Fallback xmlns="">
      <p:transition spd="slow" advTm="9633"/>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090"/>
            <a:ext cx="9144002" cy="834096"/>
          </a:xfrm>
          <a:prstGeom prst="rect">
            <a:avLst/>
          </a:prstGeom>
          <a:solidFill>
            <a:srgbClr val="1E3250"/>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34290" rIns="68580" bIns="34290" rtlCol="0" anchor="ctr"/>
          <a:lstStyle/>
          <a:p>
            <a:r>
              <a:rPr lang="en-US" sz="3000" b="1" dirty="0">
                <a:highlight>
                  <a:srgbClr val="1E3250"/>
                </a:highlight>
                <a:latin typeface="Roboto" panose="02000000000000000000" pitchFamily="2" charset="0"/>
                <a:ea typeface="Roboto" panose="02000000000000000000" pitchFamily="2" charset="0"/>
                <a:cs typeface="Verdana" panose="020B0604030504040204" pitchFamily="34" charset="0"/>
              </a:rPr>
              <a:t>The Mandate’s Water Resilience Coalition</a:t>
            </a:r>
          </a:p>
        </p:txBody>
      </p:sp>
      <p:sp>
        <p:nvSpPr>
          <p:cNvPr id="13" name="Rectangle 16"/>
          <p:cNvSpPr>
            <a:spLocks noChangeArrowheads="1"/>
          </p:cNvSpPr>
          <p:nvPr/>
        </p:nvSpPr>
        <p:spPr bwMode="auto">
          <a:xfrm>
            <a:off x="0" y="15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
          <p:cNvSpPr>
            <a:spLocks noChangeArrowheads="1"/>
          </p:cNvSpPr>
          <p:nvPr/>
        </p:nvSpPr>
        <p:spPr bwMode="auto">
          <a:xfrm>
            <a:off x="0" y="897345"/>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1354545"/>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5" name="Picture 4" descr="A close up of a logo&#10;&#10;Description generated with high confidence">
            <a:extLst>
              <a:ext uri="{FF2B5EF4-FFF2-40B4-BE49-F238E27FC236}">
                <a16:creationId xmlns:a16="http://schemas.microsoft.com/office/drawing/2014/main" id="{D1FA499C-1DEB-4B27-95FA-DA2DA0B63FF3}"/>
              </a:ext>
            </a:extLst>
          </p:cNvPr>
          <p:cNvPicPr>
            <a:picLocks noChangeAspect="1"/>
          </p:cNvPicPr>
          <p:nvPr/>
        </p:nvPicPr>
        <p:blipFill rotWithShape="1">
          <a:blip r:embed="rId3"/>
          <a:srcRect l="12159" t="7956" r="10678" b="9925"/>
          <a:stretch/>
        </p:blipFill>
        <p:spPr>
          <a:xfrm>
            <a:off x="69450" y="4481826"/>
            <a:ext cx="937549" cy="598658"/>
          </a:xfrm>
          <a:prstGeom prst="rect">
            <a:avLst/>
          </a:prstGeom>
        </p:spPr>
      </p:pic>
      <p:cxnSp>
        <p:nvCxnSpPr>
          <p:cNvPr id="7" name="Straight Connector 6">
            <a:extLst>
              <a:ext uri="{FF2B5EF4-FFF2-40B4-BE49-F238E27FC236}">
                <a16:creationId xmlns:a16="http://schemas.microsoft.com/office/drawing/2014/main" id="{86BC93F1-D093-4DDC-BAE2-470C2F8FE1C7}"/>
              </a:ext>
            </a:extLst>
          </p:cNvPr>
          <p:cNvCxnSpPr>
            <a:cxnSpLocks/>
          </p:cNvCxnSpPr>
          <p:nvPr/>
        </p:nvCxnSpPr>
        <p:spPr>
          <a:xfrm>
            <a:off x="115281" y="4421530"/>
            <a:ext cx="888982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15D1BCF-B25B-4593-B19D-9E85F110354A}"/>
              </a:ext>
            </a:extLst>
          </p:cNvPr>
          <p:cNvSpPr txBox="1"/>
          <p:nvPr/>
        </p:nvSpPr>
        <p:spPr>
          <a:xfrm>
            <a:off x="206479" y="1111053"/>
            <a:ext cx="8468597" cy="2339102"/>
          </a:xfrm>
          <a:prstGeom prst="rect">
            <a:avLst/>
          </a:prstGeom>
          <a:noFill/>
        </p:spPr>
        <p:txBody>
          <a:bodyPr wrap="square" rtlCol="0">
            <a:spAutoFit/>
          </a:bodyPr>
          <a:lstStyle/>
          <a:p>
            <a:pPr marL="342900" indent="-342900">
              <a:spcAft>
                <a:spcPts val="30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Industry-driven, CEO-led coalition </a:t>
            </a:r>
          </a:p>
          <a:p>
            <a:pPr marL="342900" indent="-342900">
              <a:spcAft>
                <a:spcPts val="30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Goal: elevate global water stress to the top of the corporate agenda</a:t>
            </a:r>
          </a:p>
          <a:p>
            <a:pPr marL="342900" indent="-342900">
              <a:spcAft>
                <a:spcPts val="3000"/>
              </a:spcAft>
              <a:buFont typeface="Arial" panose="020B0604020202020204" pitchFamily="34" charset="0"/>
              <a:buChar char="•"/>
            </a:pPr>
            <a:r>
              <a:rPr lang="en-US" sz="2400" b="1" dirty="0">
                <a:latin typeface="Roboto" panose="02000000000000000000" pitchFamily="2" charset="0"/>
                <a:ea typeface="Roboto" panose="02000000000000000000" pitchFamily="2" charset="0"/>
                <a:cs typeface="Roboto" panose="02000000000000000000" pitchFamily="2" charset="0"/>
              </a:rPr>
              <a:t>Ambitious, quantifiable 2050 goals </a:t>
            </a:r>
          </a:p>
        </p:txBody>
      </p:sp>
      <p:pic>
        <p:nvPicPr>
          <p:cNvPr id="10" name="Picture 9" descr="A picture containing dark, sitting&#10;&#10;Description automatically generated">
            <a:extLst>
              <a:ext uri="{FF2B5EF4-FFF2-40B4-BE49-F238E27FC236}">
                <a16:creationId xmlns:a16="http://schemas.microsoft.com/office/drawing/2014/main" id="{C2C95FDF-F63C-479A-8503-2C0D15AF0643}"/>
              </a:ext>
            </a:extLst>
          </p:cNvPr>
          <p:cNvPicPr>
            <a:picLocks noChangeAspect="1"/>
          </p:cNvPicPr>
          <p:nvPr/>
        </p:nvPicPr>
        <p:blipFill>
          <a:blip r:embed="rId4"/>
          <a:stretch>
            <a:fillRect/>
          </a:stretch>
        </p:blipFill>
        <p:spPr>
          <a:xfrm>
            <a:off x="7309754" y="4293313"/>
            <a:ext cx="1764796" cy="976578"/>
          </a:xfrm>
          <a:prstGeom prst="rect">
            <a:avLst/>
          </a:prstGeom>
        </p:spPr>
      </p:pic>
    </p:spTree>
    <p:extLst>
      <p:ext uri="{BB962C8B-B14F-4D97-AF65-F5344CB8AC3E}">
        <p14:creationId xmlns:p14="http://schemas.microsoft.com/office/powerpoint/2010/main" val="4064085817"/>
      </p:ext>
    </p:extLst>
  </p:cSld>
  <p:clrMapOvr>
    <a:masterClrMapping/>
  </p:clrMapOvr>
  <mc:AlternateContent xmlns:mc="http://schemas.openxmlformats.org/markup-compatibility/2006" xmlns:p14="http://schemas.microsoft.com/office/powerpoint/2010/main">
    <mc:Choice Requires="p14">
      <p:transition spd="slow" p14:dur="2000" advTm="44648"/>
    </mc:Choice>
    <mc:Fallback xmlns="">
      <p:transition spd="slow" advTm="44648"/>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090"/>
            <a:ext cx="9144002" cy="834096"/>
          </a:xfrm>
          <a:prstGeom prst="rect">
            <a:avLst/>
          </a:prstGeom>
          <a:solidFill>
            <a:srgbClr val="1E3250"/>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34290" rIns="68580" bIns="34290" rtlCol="0" anchor="ctr"/>
          <a:lstStyle/>
          <a:p>
            <a:r>
              <a:rPr lang="en-US" sz="3000" b="1" dirty="0">
                <a:highlight>
                  <a:srgbClr val="1E3250"/>
                </a:highlight>
                <a:latin typeface="Roboto" panose="02000000000000000000" pitchFamily="2" charset="0"/>
                <a:ea typeface="Roboto" panose="02000000000000000000" pitchFamily="2" charset="0"/>
                <a:cs typeface="Verdana" panose="020B0604030504040204" pitchFamily="34" charset="0"/>
              </a:rPr>
              <a:t>The Mandate hosts and develops resources.</a:t>
            </a:r>
          </a:p>
        </p:txBody>
      </p:sp>
      <p:sp>
        <p:nvSpPr>
          <p:cNvPr id="13" name="Rectangle 16"/>
          <p:cNvSpPr>
            <a:spLocks noChangeArrowheads="1"/>
          </p:cNvSpPr>
          <p:nvPr/>
        </p:nvSpPr>
        <p:spPr bwMode="auto">
          <a:xfrm>
            <a:off x="0" y="15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
          <p:cNvSpPr>
            <a:spLocks noChangeArrowheads="1"/>
          </p:cNvSpPr>
          <p:nvPr/>
        </p:nvSpPr>
        <p:spPr bwMode="auto">
          <a:xfrm>
            <a:off x="0" y="897345"/>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1354545"/>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5" name="Picture 4" descr="A close up of a logo&#10;&#10;Description generated with high confidence">
            <a:extLst>
              <a:ext uri="{FF2B5EF4-FFF2-40B4-BE49-F238E27FC236}">
                <a16:creationId xmlns:a16="http://schemas.microsoft.com/office/drawing/2014/main" id="{D1FA499C-1DEB-4B27-95FA-DA2DA0B63FF3}"/>
              </a:ext>
            </a:extLst>
          </p:cNvPr>
          <p:cNvPicPr>
            <a:picLocks noChangeAspect="1"/>
          </p:cNvPicPr>
          <p:nvPr/>
        </p:nvPicPr>
        <p:blipFill rotWithShape="1">
          <a:blip r:embed="rId3"/>
          <a:srcRect l="12159" t="7956" r="10678" b="9925"/>
          <a:stretch/>
        </p:blipFill>
        <p:spPr>
          <a:xfrm>
            <a:off x="69450" y="4481826"/>
            <a:ext cx="937549" cy="598658"/>
          </a:xfrm>
          <a:prstGeom prst="rect">
            <a:avLst/>
          </a:prstGeom>
        </p:spPr>
      </p:pic>
      <p:cxnSp>
        <p:nvCxnSpPr>
          <p:cNvPr id="7" name="Straight Connector 6">
            <a:extLst>
              <a:ext uri="{FF2B5EF4-FFF2-40B4-BE49-F238E27FC236}">
                <a16:creationId xmlns:a16="http://schemas.microsoft.com/office/drawing/2014/main" id="{86BC93F1-D093-4DDC-BAE2-470C2F8FE1C7}"/>
              </a:ext>
            </a:extLst>
          </p:cNvPr>
          <p:cNvCxnSpPr>
            <a:cxnSpLocks/>
          </p:cNvCxnSpPr>
          <p:nvPr/>
        </p:nvCxnSpPr>
        <p:spPr>
          <a:xfrm>
            <a:off x="115281" y="4421530"/>
            <a:ext cx="888982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5B4F029-737C-4CF2-A3BF-D34278103AD6}"/>
              </a:ext>
            </a:extLst>
          </p:cNvPr>
          <p:cNvSpPr txBox="1"/>
          <p:nvPr/>
        </p:nvSpPr>
        <p:spPr>
          <a:xfrm>
            <a:off x="206479" y="1211637"/>
            <a:ext cx="8468597" cy="2723823"/>
          </a:xfrm>
          <a:prstGeom prst="rect">
            <a:avLst/>
          </a:prstGeom>
          <a:noFill/>
        </p:spPr>
        <p:txBody>
          <a:bodyPr wrap="square" rtlCol="0">
            <a:spAutoFit/>
          </a:bodyPr>
          <a:lstStyle/>
          <a:p>
            <a:pPr marL="342900" indent="-342900">
              <a:spcAft>
                <a:spcPts val="30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Water Stewardship Toolbox </a:t>
            </a:r>
          </a:p>
          <a:p>
            <a:pPr marL="342900" indent="-342900">
              <a:spcAft>
                <a:spcPts val="30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Water Stewardship University</a:t>
            </a:r>
          </a:p>
          <a:p>
            <a:pPr marL="342900" indent="-342900">
              <a:spcAft>
                <a:spcPts val="30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Water Action Hub</a:t>
            </a:r>
          </a:p>
          <a:p>
            <a:pPr marL="342900" indent="-342900">
              <a:spcAft>
                <a:spcPts val="30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Biweekly Mandate newsletter</a:t>
            </a:r>
          </a:p>
        </p:txBody>
      </p:sp>
      <p:pic>
        <p:nvPicPr>
          <p:cNvPr id="11" name="Picture 10" descr="A picture containing dark, sitting&#10;&#10;Description automatically generated">
            <a:extLst>
              <a:ext uri="{FF2B5EF4-FFF2-40B4-BE49-F238E27FC236}">
                <a16:creationId xmlns:a16="http://schemas.microsoft.com/office/drawing/2014/main" id="{6AEFB36A-23C3-4D3D-AC2B-31AD1F9F4AFE}"/>
              </a:ext>
            </a:extLst>
          </p:cNvPr>
          <p:cNvPicPr>
            <a:picLocks noChangeAspect="1"/>
          </p:cNvPicPr>
          <p:nvPr/>
        </p:nvPicPr>
        <p:blipFill>
          <a:blip r:embed="rId4"/>
          <a:stretch>
            <a:fillRect/>
          </a:stretch>
        </p:blipFill>
        <p:spPr>
          <a:xfrm>
            <a:off x="7309754" y="4293313"/>
            <a:ext cx="1764796" cy="976578"/>
          </a:xfrm>
          <a:prstGeom prst="rect">
            <a:avLst/>
          </a:prstGeom>
        </p:spPr>
      </p:pic>
    </p:spTree>
    <p:extLst>
      <p:ext uri="{BB962C8B-B14F-4D97-AF65-F5344CB8AC3E}">
        <p14:creationId xmlns:p14="http://schemas.microsoft.com/office/powerpoint/2010/main" val="852913979"/>
      </p:ext>
    </p:extLst>
  </p:cSld>
  <p:clrMapOvr>
    <a:masterClrMapping/>
  </p:clrMapOvr>
  <mc:AlternateContent xmlns:mc="http://schemas.openxmlformats.org/markup-compatibility/2006" xmlns:p14="http://schemas.microsoft.com/office/powerpoint/2010/main">
    <mc:Choice Requires="p14">
      <p:transition spd="slow" p14:dur="2000" advTm="63131"/>
    </mc:Choice>
    <mc:Fallback xmlns="">
      <p:transition spd="slow" advTm="6313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E3250"/>
        </a:solidFill>
        <a:effectLst/>
      </p:bgPr>
    </p:bg>
    <p:spTree>
      <p:nvGrpSpPr>
        <p:cNvPr id="1" name=""/>
        <p:cNvGrpSpPr/>
        <p:nvPr/>
      </p:nvGrpSpPr>
      <p:grpSpPr>
        <a:xfrm>
          <a:off x="0" y="0"/>
          <a:ext cx="0" cy="0"/>
          <a:chOff x="0" y="0"/>
          <a:chExt cx="0" cy="0"/>
        </a:xfrm>
      </p:grpSpPr>
      <p:sp>
        <p:nvSpPr>
          <p:cNvPr id="3" name="Rectangle 2"/>
          <p:cNvSpPr/>
          <p:nvPr/>
        </p:nvSpPr>
        <p:spPr>
          <a:xfrm>
            <a:off x="0" y="-11090"/>
            <a:ext cx="9144002" cy="834096"/>
          </a:xfrm>
          <a:prstGeom prst="rect">
            <a:avLst/>
          </a:prstGeom>
          <a:solidFill>
            <a:srgbClr val="1E3250"/>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34290" rIns="68580" bIns="34290" rtlCol="0" anchor="ctr"/>
          <a:lstStyle/>
          <a:p>
            <a:r>
              <a:rPr lang="en-US" sz="3000" b="1" dirty="0">
                <a:highlight>
                  <a:srgbClr val="1E3250"/>
                </a:highlight>
                <a:latin typeface="Roboto" panose="02000000000000000000" pitchFamily="2" charset="0"/>
                <a:ea typeface="Roboto" panose="02000000000000000000" pitchFamily="2" charset="0"/>
                <a:cs typeface="Verdana" panose="020B0604030504040204" pitchFamily="34" charset="0"/>
              </a:rPr>
              <a:t>Water Stewardship Toolbox</a:t>
            </a:r>
          </a:p>
        </p:txBody>
      </p:sp>
      <p:sp>
        <p:nvSpPr>
          <p:cNvPr id="13" name="Rectangle 16"/>
          <p:cNvSpPr>
            <a:spLocks noChangeArrowheads="1"/>
          </p:cNvSpPr>
          <p:nvPr/>
        </p:nvSpPr>
        <p:spPr bwMode="auto">
          <a:xfrm>
            <a:off x="0" y="15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
          <p:cNvSpPr>
            <a:spLocks noChangeArrowheads="1"/>
          </p:cNvSpPr>
          <p:nvPr/>
        </p:nvSpPr>
        <p:spPr bwMode="auto">
          <a:xfrm>
            <a:off x="0" y="897345"/>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1354545"/>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cxnSp>
        <p:nvCxnSpPr>
          <p:cNvPr id="7" name="Straight Connector 6">
            <a:extLst>
              <a:ext uri="{FF2B5EF4-FFF2-40B4-BE49-F238E27FC236}">
                <a16:creationId xmlns:a16="http://schemas.microsoft.com/office/drawing/2014/main" id="{86BC93F1-D093-4DDC-BAE2-470C2F8FE1C7}"/>
              </a:ext>
            </a:extLst>
          </p:cNvPr>
          <p:cNvCxnSpPr>
            <a:cxnSpLocks/>
          </p:cNvCxnSpPr>
          <p:nvPr/>
        </p:nvCxnSpPr>
        <p:spPr>
          <a:xfrm>
            <a:off x="115281" y="4421530"/>
            <a:ext cx="888982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A0933E6-2011-4538-9C8C-293013E8EA43}"/>
              </a:ext>
            </a:extLst>
          </p:cNvPr>
          <p:cNvPicPr>
            <a:picLocks noChangeAspect="1"/>
          </p:cNvPicPr>
          <p:nvPr/>
        </p:nvPicPr>
        <p:blipFill>
          <a:blip r:embed="rId3"/>
          <a:stretch>
            <a:fillRect/>
          </a:stretch>
        </p:blipFill>
        <p:spPr>
          <a:xfrm>
            <a:off x="0" y="897535"/>
            <a:ext cx="9144000" cy="3523995"/>
          </a:xfrm>
          <a:prstGeom prst="rect">
            <a:avLst/>
          </a:prstGeom>
        </p:spPr>
      </p:pic>
      <p:sp>
        <p:nvSpPr>
          <p:cNvPr id="6" name="TextBox 5">
            <a:extLst>
              <a:ext uri="{FF2B5EF4-FFF2-40B4-BE49-F238E27FC236}">
                <a16:creationId xmlns:a16="http://schemas.microsoft.com/office/drawing/2014/main" id="{7F56FAE5-B995-4B7D-A2D7-C8BFA6E4A01E}"/>
              </a:ext>
            </a:extLst>
          </p:cNvPr>
          <p:cNvSpPr txBox="1"/>
          <p:nvPr/>
        </p:nvSpPr>
        <p:spPr>
          <a:xfrm>
            <a:off x="5622325" y="4496059"/>
            <a:ext cx="4569028" cy="369332"/>
          </a:xfrm>
          <a:prstGeom prst="rect">
            <a:avLst/>
          </a:prstGeom>
          <a:noFill/>
        </p:spPr>
        <p:txBody>
          <a:bodyPr wrap="square" rtlCol="0">
            <a:spAutoFit/>
          </a:bodyPr>
          <a:lstStyle/>
          <a:p>
            <a:r>
              <a:rPr lang="en-US" sz="1800" dirty="0">
                <a:solidFill>
                  <a:schemeClr val="bg1"/>
                </a:solidFill>
                <a:latin typeface="Roboto" panose="020B0604020202020204" charset="0"/>
                <a:ea typeface="Roboto" panose="020B0604020202020204" charset="0"/>
                <a:hlinkClick r:id="rId4">
                  <a:extLst>
                    <a:ext uri="{A12FA001-AC4F-418D-AE19-62706E023703}">
                      <ahyp:hlinkClr xmlns:ahyp="http://schemas.microsoft.com/office/drawing/2018/hyperlinkcolor" val="tx"/>
                    </a:ext>
                  </a:extLst>
                </a:hlinkClick>
              </a:rPr>
              <a:t>ceowatermandate.org/toolbox</a:t>
            </a:r>
            <a:endParaRPr lang="en-US" sz="1800" dirty="0">
              <a:solidFill>
                <a:schemeClr val="bg1"/>
              </a:solidFill>
              <a:latin typeface="Roboto" panose="020B0604020202020204" charset="0"/>
              <a:ea typeface="Roboto" panose="020B0604020202020204" charset="0"/>
            </a:endParaRPr>
          </a:p>
        </p:txBody>
      </p:sp>
    </p:spTree>
    <p:extLst>
      <p:ext uri="{BB962C8B-B14F-4D97-AF65-F5344CB8AC3E}">
        <p14:creationId xmlns:p14="http://schemas.microsoft.com/office/powerpoint/2010/main" val="41348626"/>
      </p:ext>
    </p:extLst>
  </p:cSld>
  <p:clrMapOvr>
    <a:masterClrMapping/>
  </p:clrMapOvr>
  <mc:AlternateContent xmlns:mc="http://schemas.openxmlformats.org/markup-compatibility/2006" xmlns:p14="http://schemas.microsoft.com/office/powerpoint/2010/main">
    <mc:Choice Requires="p14">
      <p:transition spd="slow" p14:dur="2000" advTm="63131"/>
    </mc:Choice>
    <mc:Fallback xmlns="">
      <p:transition spd="slow" advTm="63131"/>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E3250"/>
        </a:solidFill>
        <a:effectLst/>
      </p:bgPr>
    </p:bg>
    <p:spTree>
      <p:nvGrpSpPr>
        <p:cNvPr id="1" name=""/>
        <p:cNvGrpSpPr/>
        <p:nvPr/>
      </p:nvGrpSpPr>
      <p:grpSpPr>
        <a:xfrm>
          <a:off x="0" y="0"/>
          <a:ext cx="0" cy="0"/>
          <a:chOff x="0" y="0"/>
          <a:chExt cx="0" cy="0"/>
        </a:xfrm>
      </p:grpSpPr>
      <p:sp>
        <p:nvSpPr>
          <p:cNvPr id="3" name="Rectangle 2"/>
          <p:cNvSpPr/>
          <p:nvPr/>
        </p:nvSpPr>
        <p:spPr>
          <a:xfrm>
            <a:off x="0" y="-11090"/>
            <a:ext cx="9144002" cy="834096"/>
          </a:xfrm>
          <a:prstGeom prst="rect">
            <a:avLst/>
          </a:prstGeom>
          <a:solidFill>
            <a:srgbClr val="1E3250"/>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34290" rIns="68580" bIns="34290" rtlCol="0" anchor="ctr"/>
          <a:lstStyle/>
          <a:p>
            <a:r>
              <a:rPr lang="en-US" sz="3000" b="1" dirty="0">
                <a:highlight>
                  <a:srgbClr val="1E3250"/>
                </a:highlight>
                <a:latin typeface="Roboto" panose="02000000000000000000" pitchFamily="2" charset="0"/>
                <a:ea typeface="Roboto" panose="02000000000000000000" pitchFamily="2" charset="0"/>
                <a:cs typeface="Verdana" panose="020B0604030504040204" pitchFamily="34" charset="0"/>
              </a:rPr>
              <a:t>Water Stewardship University</a:t>
            </a:r>
          </a:p>
        </p:txBody>
      </p:sp>
      <p:sp>
        <p:nvSpPr>
          <p:cNvPr id="13" name="Rectangle 16"/>
          <p:cNvSpPr>
            <a:spLocks noChangeArrowheads="1"/>
          </p:cNvSpPr>
          <p:nvPr/>
        </p:nvSpPr>
        <p:spPr bwMode="auto">
          <a:xfrm>
            <a:off x="0" y="15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
          <p:cNvSpPr>
            <a:spLocks noChangeArrowheads="1"/>
          </p:cNvSpPr>
          <p:nvPr/>
        </p:nvSpPr>
        <p:spPr bwMode="auto">
          <a:xfrm>
            <a:off x="0" y="897345"/>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1354545"/>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cxnSp>
        <p:nvCxnSpPr>
          <p:cNvPr id="7" name="Straight Connector 6">
            <a:extLst>
              <a:ext uri="{FF2B5EF4-FFF2-40B4-BE49-F238E27FC236}">
                <a16:creationId xmlns:a16="http://schemas.microsoft.com/office/drawing/2014/main" id="{86BC93F1-D093-4DDC-BAE2-470C2F8FE1C7}"/>
              </a:ext>
            </a:extLst>
          </p:cNvPr>
          <p:cNvCxnSpPr>
            <a:cxnSpLocks/>
          </p:cNvCxnSpPr>
          <p:nvPr/>
        </p:nvCxnSpPr>
        <p:spPr>
          <a:xfrm>
            <a:off x="115281" y="4421530"/>
            <a:ext cx="888982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B84C0C0-A659-4635-BA9F-9C41577979A9}"/>
              </a:ext>
            </a:extLst>
          </p:cNvPr>
          <p:cNvSpPr txBox="1"/>
          <p:nvPr/>
        </p:nvSpPr>
        <p:spPr>
          <a:xfrm>
            <a:off x="5474044" y="4542927"/>
            <a:ext cx="4569028" cy="369332"/>
          </a:xfrm>
          <a:prstGeom prst="rect">
            <a:avLst/>
          </a:prstGeom>
          <a:noFill/>
        </p:spPr>
        <p:txBody>
          <a:bodyPr wrap="square" rtlCol="0">
            <a:spAutoFit/>
          </a:bodyPr>
          <a:lstStyle/>
          <a:p>
            <a:r>
              <a:rPr lang="en-US" sz="1800" dirty="0">
                <a:solidFill>
                  <a:schemeClr val="bg1"/>
                </a:solidFill>
                <a:latin typeface="Roboto" panose="020B0604020202020204" charset="0"/>
                <a:ea typeface="Roboto" panose="020B0604020202020204" charset="0"/>
                <a:hlinkClick r:id="rId3">
                  <a:extLst>
                    <a:ext uri="{A12FA001-AC4F-418D-AE19-62706E023703}">
                      <ahyp:hlinkClr xmlns:ahyp="http://schemas.microsoft.com/office/drawing/2018/hyperlinkcolor" val="tx"/>
                    </a:ext>
                  </a:extLst>
                </a:hlinkClick>
              </a:rPr>
              <a:t>ceowatermandate.org/university</a:t>
            </a:r>
            <a:endParaRPr lang="en-US" sz="1800" dirty="0">
              <a:solidFill>
                <a:schemeClr val="bg1"/>
              </a:solidFill>
              <a:latin typeface="Roboto" panose="020B0604020202020204" charset="0"/>
              <a:ea typeface="Roboto" panose="020B0604020202020204" charset="0"/>
            </a:endParaRPr>
          </a:p>
        </p:txBody>
      </p:sp>
      <p:pic>
        <p:nvPicPr>
          <p:cNvPr id="9" name="Picture 8">
            <a:extLst>
              <a:ext uri="{FF2B5EF4-FFF2-40B4-BE49-F238E27FC236}">
                <a16:creationId xmlns:a16="http://schemas.microsoft.com/office/drawing/2014/main" id="{CEA546F2-8590-4D09-BC66-151133E48BDB}"/>
              </a:ext>
            </a:extLst>
          </p:cNvPr>
          <p:cNvPicPr>
            <a:picLocks noChangeAspect="1"/>
          </p:cNvPicPr>
          <p:nvPr/>
        </p:nvPicPr>
        <p:blipFill rotWithShape="1">
          <a:blip r:embed="rId4"/>
          <a:srcRect b="4999"/>
          <a:stretch/>
        </p:blipFill>
        <p:spPr>
          <a:xfrm>
            <a:off x="0" y="883943"/>
            <a:ext cx="9144000" cy="3537587"/>
          </a:xfrm>
          <a:prstGeom prst="rect">
            <a:avLst/>
          </a:prstGeom>
        </p:spPr>
      </p:pic>
    </p:spTree>
    <p:extLst>
      <p:ext uri="{BB962C8B-B14F-4D97-AF65-F5344CB8AC3E}">
        <p14:creationId xmlns:p14="http://schemas.microsoft.com/office/powerpoint/2010/main" val="1133568905"/>
      </p:ext>
    </p:extLst>
  </p:cSld>
  <p:clrMapOvr>
    <a:masterClrMapping/>
  </p:clrMapOvr>
  <mc:AlternateContent xmlns:mc="http://schemas.openxmlformats.org/markup-compatibility/2006" xmlns:p14="http://schemas.microsoft.com/office/powerpoint/2010/main">
    <mc:Choice Requires="p14">
      <p:transition spd="slow" p14:dur="2000" advTm="63131"/>
    </mc:Choice>
    <mc:Fallback xmlns="">
      <p:transition spd="slow" advTm="63131"/>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E3250"/>
        </a:solidFill>
        <a:effectLst/>
      </p:bgPr>
    </p:bg>
    <p:spTree>
      <p:nvGrpSpPr>
        <p:cNvPr id="1" name=""/>
        <p:cNvGrpSpPr/>
        <p:nvPr/>
      </p:nvGrpSpPr>
      <p:grpSpPr>
        <a:xfrm>
          <a:off x="0" y="0"/>
          <a:ext cx="0" cy="0"/>
          <a:chOff x="0" y="0"/>
          <a:chExt cx="0" cy="0"/>
        </a:xfrm>
      </p:grpSpPr>
      <p:sp>
        <p:nvSpPr>
          <p:cNvPr id="3" name="Rectangle 2"/>
          <p:cNvSpPr/>
          <p:nvPr/>
        </p:nvSpPr>
        <p:spPr>
          <a:xfrm>
            <a:off x="0" y="-11090"/>
            <a:ext cx="9144002" cy="834096"/>
          </a:xfrm>
          <a:prstGeom prst="rect">
            <a:avLst/>
          </a:prstGeom>
          <a:solidFill>
            <a:srgbClr val="1E3250"/>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34290" rIns="68580" bIns="34290" rtlCol="0" anchor="ctr"/>
          <a:lstStyle/>
          <a:p>
            <a:r>
              <a:rPr lang="en-US" sz="3000" b="1" dirty="0">
                <a:highlight>
                  <a:srgbClr val="1E3250"/>
                </a:highlight>
                <a:latin typeface="Roboto" panose="02000000000000000000" pitchFamily="2" charset="0"/>
                <a:ea typeface="Roboto" panose="02000000000000000000" pitchFamily="2" charset="0"/>
                <a:cs typeface="Verdana" panose="020B0604030504040204" pitchFamily="34" charset="0"/>
              </a:rPr>
              <a:t>Water Action Hub: Connect to new partners.</a:t>
            </a:r>
          </a:p>
        </p:txBody>
      </p:sp>
      <p:sp>
        <p:nvSpPr>
          <p:cNvPr id="13" name="Rectangle 16"/>
          <p:cNvSpPr>
            <a:spLocks noChangeArrowheads="1"/>
          </p:cNvSpPr>
          <p:nvPr/>
        </p:nvSpPr>
        <p:spPr bwMode="auto">
          <a:xfrm>
            <a:off x="0" y="15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
          <p:cNvSpPr>
            <a:spLocks noChangeArrowheads="1"/>
          </p:cNvSpPr>
          <p:nvPr/>
        </p:nvSpPr>
        <p:spPr bwMode="auto">
          <a:xfrm>
            <a:off x="0" y="897345"/>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1354545"/>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cxnSp>
        <p:nvCxnSpPr>
          <p:cNvPr id="7" name="Straight Connector 6">
            <a:extLst>
              <a:ext uri="{FF2B5EF4-FFF2-40B4-BE49-F238E27FC236}">
                <a16:creationId xmlns:a16="http://schemas.microsoft.com/office/drawing/2014/main" id="{86BC93F1-D093-4DDC-BAE2-470C2F8FE1C7}"/>
              </a:ext>
            </a:extLst>
          </p:cNvPr>
          <p:cNvCxnSpPr>
            <a:cxnSpLocks/>
          </p:cNvCxnSpPr>
          <p:nvPr/>
        </p:nvCxnSpPr>
        <p:spPr>
          <a:xfrm>
            <a:off x="115281" y="4421530"/>
            <a:ext cx="888982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B84C0C0-A659-4635-BA9F-9C41577979A9}"/>
              </a:ext>
            </a:extLst>
          </p:cNvPr>
          <p:cNvSpPr txBox="1"/>
          <p:nvPr/>
        </p:nvSpPr>
        <p:spPr>
          <a:xfrm>
            <a:off x="6731462" y="4529616"/>
            <a:ext cx="2273642" cy="369332"/>
          </a:xfrm>
          <a:prstGeom prst="rect">
            <a:avLst/>
          </a:prstGeom>
          <a:noFill/>
        </p:spPr>
        <p:txBody>
          <a:bodyPr wrap="square" rtlCol="0">
            <a:spAutoFit/>
          </a:bodyPr>
          <a:lstStyle/>
          <a:p>
            <a:r>
              <a:rPr lang="en-US" sz="1800" dirty="0">
                <a:solidFill>
                  <a:schemeClr val="bg1"/>
                </a:solidFill>
                <a:latin typeface="Roboto" panose="020B0604020202020204" charset="0"/>
                <a:ea typeface="Roboto" panose="020B0604020202020204" charset="0"/>
                <a:hlinkClick r:id="rId3">
                  <a:extLst>
                    <a:ext uri="{A12FA001-AC4F-418D-AE19-62706E023703}">
                      <ahyp:hlinkClr xmlns:ahyp="http://schemas.microsoft.com/office/drawing/2018/hyperlinkcolor" val="tx"/>
                    </a:ext>
                  </a:extLst>
                </a:hlinkClick>
              </a:rPr>
              <a:t>wateractionhub.org</a:t>
            </a:r>
            <a:endParaRPr lang="en-US" sz="1800" dirty="0">
              <a:solidFill>
                <a:schemeClr val="bg1"/>
              </a:solidFill>
              <a:latin typeface="Roboto" panose="020B0604020202020204" charset="0"/>
              <a:ea typeface="Roboto" panose="020B0604020202020204" charset="0"/>
            </a:endParaRPr>
          </a:p>
        </p:txBody>
      </p:sp>
      <p:pic>
        <p:nvPicPr>
          <p:cNvPr id="4" name="Picture 3">
            <a:extLst>
              <a:ext uri="{FF2B5EF4-FFF2-40B4-BE49-F238E27FC236}">
                <a16:creationId xmlns:a16="http://schemas.microsoft.com/office/drawing/2014/main" id="{C9299F82-FD92-40CE-8F21-3F7449BFF8FE}"/>
              </a:ext>
            </a:extLst>
          </p:cNvPr>
          <p:cNvPicPr>
            <a:picLocks noChangeAspect="1"/>
          </p:cNvPicPr>
          <p:nvPr/>
        </p:nvPicPr>
        <p:blipFill rotWithShape="1">
          <a:blip r:embed="rId4"/>
          <a:srcRect t="25627" b="-1"/>
          <a:stretch/>
        </p:blipFill>
        <p:spPr>
          <a:xfrm>
            <a:off x="0" y="897346"/>
            <a:ext cx="9144000" cy="3557930"/>
          </a:xfrm>
          <a:prstGeom prst="rect">
            <a:avLst/>
          </a:prstGeom>
        </p:spPr>
      </p:pic>
    </p:spTree>
    <p:extLst>
      <p:ext uri="{BB962C8B-B14F-4D97-AF65-F5344CB8AC3E}">
        <p14:creationId xmlns:p14="http://schemas.microsoft.com/office/powerpoint/2010/main" val="966048470"/>
      </p:ext>
    </p:extLst>
  </p:cSld>
  <p:clrMapOvr>
    <a:masterClrMapping/>
  </p:clrMapOvr>
  <mc:AlternateContent xmlns:mc="http://schemas.openxmlformats.org/markup-compatibility/2006" xmlns:p14="http://schemas.microsoft.com/office/powerpoint/2010/main">
    <mc:Choice Requires="p14">
      <p:transition spd="slow" p14:dur="2000" advTm="63131"/>
    </mc:Choice>
    <mc:Fallback xmlns="">
      <p:transition spd="slow" advTm="6313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011" y="444186"/>
            <a:ext cx="2682466" cy="684803"/>
          </a:xfrm>
          <a:prstGeom prst="rect">
            <a:avLst/>
          </a:prstGeom>
          <a:noFill/>
        </p:spPr>
        <p:txBody>
          <a:bodyPr wrap="none" lIns="68580" tIns="34290" rIns="68580" bIns="34290" rtlCol="0">
            <a:spAutoFit/>
          </a:bodyPr>
          <a:lstStyle/>
          <a:p>
            <a:r>
              <a:rPr lang="en-US" sz="4000" b="1">
                <a:solidFill>
                  <a:srgbClr val="1E3250"/>
                </a:solidFill>
                <a:latin typeface="Roboto" panose="02000000000000000000" pitchFamily="2" charset="0"/>
                <a:ea typeface="Roboto" panose="02000000000000000000" pitchFamily="2" charset="0"/>
                <a:cs typeface="Arial" panose="020B0604020202020204" pitchFamily="34" charset="0"/>
              </a:rPr>
              <a:t>Thank you!</a:t>
            </a:r>
          </a:p>
        </p:txBody>
      </p:sp>
      <p:sp>
        <p:nvSpPr>
          <p:cNvPr id="6" name="Rectangle 5"/>
          <p:cNvSpPr/>
          <p:nvPr/>
        </p:nvSpPr>
        <p:spPr>
          <a:xfrm>
            <a:off x="0" y="3322823"/>
            <a:ext cx="9143999" cy="1820677"/>
          </a:xfrm>
          <a:prstGeom prst="rect">
            <a:avLst/>
          </a:prstGeom>
          <a:solidFill>
            <a:srgbClr val="1E32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1"/>
            <a:r>
              <a:rPr lang="en-US" sz="2700" b="1" dirty="0">
                <a:latin typeface="Roboto" panose="02000000000000000000" pitchFamily="2" charset="0"/>
                <a:ea typeface="Roboto" panose="02000000000000000000" pitchFamily="2" charset="0"/>
                <a:cs typeface="Verdana" panose="020B0604030504040204" pitchFamily="34" charset="0"/>
              </a:rPr>
              <a:t>NAME</a:t>
            </a:r>
            <a:endParaRPr lang="en-US" sz="1600" b="1" dirty="0">
              <a:latin typeface="Roboto" panose="02000000000000000000" pitchFamily="2" charset="0"/>
              <a:ea typeface="Roboto" panose="02000000000000000000" pitchFamily="2" charset="0"/>
              <a:cs typeface="Verdana" panose="020B0604030504040204" pitchFamily="34" charset="0"/>
            </a:endParaRPr>
          </a:p>
          <a:p>
            <a:pPr lvl="1">
              <a:spcAft>
                <a:spcPts val="900"/>
              </a:spcAft>
            </a:pPr>
            <a:r>
              <a:rPr lang="en-US" sz="2100" dirty="0">
                <a:latin typeface="Roboto" panose="02000000000000000000" pitchFamily="2" charset="0"/>
                <a:ea typeface="Roboto" panose="02000000000000000000" pitchFamily="2" charset="0"/>
                <a:cs typeface="Verdana" panose="020B0604030504040204" pitchFamily="34" charset="0"/>
              </a:rPr>
              <a:t>Pacific Institute / CEO Water Mandate</a:t>
            </a:r>
          </a:p>
          <a:p>
            <a:pPr lvl="1"/>
            <a:r>
              <a:rPr lang="en-US" dirty="0">
                <a:solidFill>
                  <a:srgbClr val="AECFE6"/>
                </a:solidFill>
                <a:latin typeface="Roboto" panose="02000000000000000000" pitchFamily="2" charset="0"/>
                <a:ea typeface="Roboto" panose="02000000000000000000" pitchFamily="2" charset="0"/>
                <a:cs typeface="Verdana" panose="020B0604030504040204" pitchFamily="34" charset="0"/>
              </a:rPr>
              <a:t>Email</a:t>
            </a:r>
          </a:p>
          <a:p>
            <a:pPr lvl="1"/>
            <a:endParaRPr lang="en-US" dirty="0">
              <a:solidFill>
                <a:schemeClr val="bg1">
                  <a:lumMod val="95000"/>
                </a:schemeClr>
              </a:solidFill>
              <a:latin typeface="Roboto" panose="02000000000000000000" pitchFamily="2" charset="0"/>
              <a:ea typeface="Roboto" panose="02000000000000000000" pitchFamily="2" charset="0"/>
              <a:cs typeface="Verdana" panose="020B0604030504040204" pitchFamily="34" charset="0"/>
            </a:endParaRPr>
          </a:p>
        </p:txBody>
      </p:sp>
      <p:pic>
        <p:nvPicPr>
          <p:cNvPr id="5" name="Picture 4">
            <a:extLst>
              <a:ext uri="{FF2B5EF4-FFF2-40B4-BE49-F238E27FC236}">
                <a16:creationId xmlns:a16="http://schemas.microsoft.com/office/drawing/2014/main" id="{1808F486-D358-405F-A284-5A0D816CBAC1}"/>
              </a:ext>
            </a:extLst>
          </p:cNvPr>
          <p:cNvPicPr>
            <a:picLocks noChangeAspect="1"/>
          </p:cNvPicPr>
          <p:nvPr/>
        </p:nvPicPr>
        <p:blipFill rotWithShape="1">
          <a:blip r:embed="rId3"/>
          <a:srcRect t="57048"/>
          <a:stretch/>
        </p:blipFill>
        <p:spPr>
          <a:xfrm>
            <a:off x="0" y="1632030"/>
            <a:ext cx="9144000" cy="1690793"/>
          </a:xfrm>
          <a:prstGeom prst="rect">
            <a:avLst/>
          </a:prstGeom>
        </p:spPr>
      </p:pic>
    </p:spTree>
    <p:extLst>
      <p:ext uri="{BB962C8B-B14F-4D97-AF65-F5344CB8AC3E}">
        <p14:creationId xmlns:p14="http://schemas.microsoft.com/office/powerpoint/2010/main" val="654045151"/>
      </p:ext>
    </p:extLst>
  </p:cSld>
  <p:clrMapOvr>
    <a:masterClrMapping/>
  </p:clrMapOvr>
  <mc:AlternateContent xmlns:mc="http://schemas.openxmlformats.org/markup-compatibility/2006" xmlns:p14="http://schemas.microsoft.com/office/powerpoint/2010/main">
    <mc:Choice Requires="p14">
      <p:transition spd="slow" p14:dur="2000" advTm="48020"/>
    </mc:Choice>
    <mc:Fallback xmlns="">
      <p:transition spd="slow" advTm="4802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E0A09DB2-772D-4F81-950B-33F9BA851D9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176" b="22648"/>
          <a:stretch/>
        </p:blipFill>
        <p:spPr bwMode="auto">
          <a:xfrm>
            <a:off x="20" y="10"/>
            <a:ext cx="9143980" cy="51434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67C0040-72DD-491F-BC6F-4EBC0F9D74EB}"/>
              </a:ext>
            </a:extLst>
          </p:cNvPr>
          <p:cNvSpPr txBox="1"/>
          <p:nvPr/>
        </p:nvSpPr>
        <p:spPr>
          <a:xfrm>
            <a:off x="4759681" y="4654479"/>
            <a:ext cx="4256283" cy="369332"/>
          </a:xfrm>
          <a:prstGeom prst="rect">
            <a:avLst/>
          </a:prstGeom>
          <a:noFill/>
        </p:spPr>
        <p:txBody>
          <a:bodyPr wrap="square" rtlCol="0">
            <a:spAutoFit/>
          </a:bodyPr>
          <a:lstStyle/>
          <a:p>
            <a:pPr algn="r">
              <a:spcAft>
                <a:spcPts val="3000"/>
              </a:spcAft>
            </a:pPr>
            <a:r>
              <a:rPr lang="en-US" sz="1800" b="1" i="1">
                <a:latin typeface="Roboto" panose="02000000000000000000" pitchFamily="2" charset="0"/>
                <a:ea typeface="Roboto" panose="02000000000000000000" pitchFamily="2" charset="0"/>
                <a:cs typeface="Roboto" panose="02000000000000000000" pitchFamily="2" charset="0"/>
              </a:rPr>
              <a:t>2014</a:t>
            </a:r>
          </a:p>
        </p:txBody>
      </p:sp>
      <p:sp>
        <p:nvSpPr>
          <p:cNvPr id="8" name="TextBox 7">
            <a:extLst>
              <a:ext uri="{FF2B5EF4-FFF2-40B4-BE49-F238E27FC236}">
                <a16:creationId xmlns:a16="http://schemas.microsoft.com/office/drawing/2014/main" id="{F92E59BF-B9EE-4F45-ACA3-F68052D5BB29}"/>
              </a:ext>
            </a:extLst>
          </p:cNvPr>
          <p:cNvSpPr txBox="1"/>
          <p:nvPr/>
        </p:nvSpPr>
        <p:spPr>
          <a:xfrm>
            <a:off x="128037" y="4654478"/>
            <a:ext cx="4256283" cy="369332"/>
          </a:xfrm>
          <a:prstGeom prst="rect">
            <a:avLst/>
          </a:prstGeom>
          <a:noFill/>
        </p:spPr>
        <p:txBody>
          <a:bodyPr wrap="square" rtlCol="0">
            <a:spAutoFit/>
          </a:bodyPr>
          <a:lstStyle/>
          <a:p>
            <a:pPr algn="r">
              <a:spcAft>
                <a:spcPts val="3000"/>
              </a:spcAft>
            </a:pPr>
            <a:r>
              <a:rPr lang="en-US" sz="1800" b="1" i="1">
                <a:solidFill>
                  <a:schemeClr val="bg1"/>
                </a:solidFill>
                <a:latin typeface="Roboto" panose="02000000000000000000" pitchFamily="2" charset="0"/>
                <a:ea typeface="Roboto" panose="02000000000000000000" pitchFamily="2" charset="0"/>
                <a:cs typeface="Roboto" panose="02000000000000000000" pitchFamily="2" charset="0"/>
              </a:rPr>
              <a:t>Aral Sea 1989</a:t>
            </a:r>
          </a:p>
        </p:txBody>
      </p:sp>
      <p:sp>
        <p:nvSpPr>
          <p:cNvPr id="11" name="TextBox 10">
            <a:extLst>
              <a:ext uri="{FF2B5EF4-FFF2-40B4-BE49-F238E27FC236}">
                <a16:creationId xmlns:a16="http://schemas.microsoft.com/office/drawing/2014/main" id="{2F23D5EC-541D-4716-81ED-2F1BE52C5BA4}"/>
              </a:ext>
            </a:extLst>
          </p:cNvPr>
          <p:cNvSpPr txBox="1"/>
          <p:nvPr/>
        </p:nvSpPr>
        <p:spPr>
          <a:xfrm>
            <a:off x="5663183" y="3829761"/>
            <a:ext cx="3352780" cy="830997"/>
          </a:xfrm>
          <a:prstGeom prst="rect">
            <a:avLst/>
          </a:prstGeom>
          <a:noFill/>
        </p:spPr>
        <p:txBody>
          <a:bodyPr wrap="square" rtlCol="0">
            <a:spAutoFit/>
          </a:bodyPr>
          <a:lstStyle/>
          <a:p>
            <a:pPr algn="r">
              <a:spcAft>
                <a:spcPts val="3000"/>
              </a:spcAft>
            </a:pPr>
            <a:r>
              <a:rPr lang="en-US" sz="2400" b="1">
                <a:latin typeface="Roboto" panose="02000000000000000000" pitchFamily="2" charset="0"/>
                <a:ea typeface="Roboto" panose="02000000000000000000" pitchFamily="2" charset="0"/>
                <a:cs typeface="Roboto" panose="02000000000000000000" pitchFamily="2" charset="0"/>
              </a:rPr>
              <a:t>Water use is increasing.</a:t>
            </a:r>
            <a:endParaRPr lang="en-US" sz="2400" b="1" i="1">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535332379"/>
      </p:ext>
    </p:extLst>
  </p:cSld>
  <p:clrMapOvr>
    <a:masterClrMapping/>
  </p:clrMapOvr>
  <mc:AlternateContent xmlns:mc="http://schemas.openxmlformats.org/markup-compatibility/2006" xmlns:p14="http://schemas.microsoft.com/office/powerpoint/2010/main">
    <mc:Choice Requires="p14">
      <p:transition spd="slow" p14:dur="2000" advTm="38502"/>
    </mc:Choice>
    <mc:Fallback xmlns="">
      <p:transition spd="slow" advTm="3850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3654FA4-7CC5-4A17-88B7-BA48C87246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8" cy="55563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7242558-8967-4BC4-ABFB-E2F0561ACA60}"/>
              </a:ext>
            </a:extLst>
          </p:cNvPr>
          <p:cNvSpPr/>
          <p:nvPr/>
        </p:nvSpPr>
        <p:spPr>
          <a:xfrm>
            <a:off x="-383459" y="4589598"/>
            <a:ext cx="9527459" cy="59115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ectangle 3">
            <a:extLst>
              <a:ext uri="{FF2B5EF4-FFF2-40B4-BE49-F238E27FC236}">
                <a16:creationId xmlns:a16="http://schemas.microsoft.com/office/drawing/2014/main" id="{7F785C14-0210-4AAE-9482-9FE42D376AE6}"/>
              </a:ext>
            </a:extLst>
          </p:cNvPr>
          <p:cNvSpPr/>
          <p:nvPr/>
        </p:nvSpPr>
        <p:spPr>
          <a:xfrm>
            <a:off x="-147485" y="4665568"/>
            <a:ext cx="9055509" cy="461665"/>
          </a:xfrm>
          <a:prstGeom prst="rect">
            <a:avLst/>
          </a:prstGeom>
        </p:spPr>
        <p:txBody>
          <a:bodyPr wrap="square">
            <a:spAutoFit/>
          </a:bodyPr>
          <a:lstStyle/>
          <a:p>
            <a:r>
              <a:rPr lang="en-US" sz="2400" b="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1.7 billion people worldwide live in water-stressed areas.</a:t>
            </a:r>
          </a:p>
        </p:txBody>
      </p:sp>
    </p:spTree>
    <p:extLst>
      <p:ext uri="{BB962C8B-B14F-4D97-AF65-F5344CB8AC3E}">
        <p14:creationId xmlns:p14="http://schemas.microsoft.com/office/powerpoint/2010/main" val="2430804978"/>
      </p:ext>
    </p:extLst>
  </p:cSld>
  <p:clrMapOvr>
    <a:masterClrMapping/>
  </p:clrMapOvr>
  <mc:AlternateContent xmlns:mc="http://schemas.openxmlformats.org/markup-compatibility/2006" xmlns:p14="http://schemas.microsoft.com/office/powerpoint/2010/main">
    <mc:Choice Requires="p14">
      <p:transition spd="slow" p14:dur="2000" advTm="13478"/>
    </mc:Choice>
    <mc:Fallback xmlns="">
      <p:transition spd="slow" advTm="1347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aerial photography of river through valley">
            <a:extLst>
              <a:ext uri="{FF2B5EF4-FFF2-40B4-BE49-F238E27FC236}">
                <a16:creationId xmlns:a16="http://schemas.microsoft.com/office/drawing/2014/main" id="{8687E223-223A-4D44-92BE-B748BDD375C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2709" b="12291"/>
          <a:stretch/>
        </p:blipFill>
        <p:spPr bwMode="auto">
          <a:xfrm>
            <a:off x="20" y="0"/>
            <a:ext cx="9143980" cy="5143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20986CF-93C8-4135-B566-4BEFD04A88AC}"/>
              </a:ext>
            </a:extLst>
          </p:cNvPr>
          <p:cNvSpPr txBox="1"/>
          <p:nvPr/>
        </p:nvSpPr>
        <p:spPr>
          <a:xfrm>
            <a:off x="173736" y="3768171"/>
            <a:ext cx="3877056" cy="1200329"/>
          </a:xfrm>
          <a:prstGeom prst="rect">
            <a:avLst/>
          </a:prstGeom>
          <a:noFill/>
        </p:spPr>
        <p:txBody>
          <a:bodyPr wrap="square" rtlCol="0">
            <a:spAutoFit/>
          </a:bodyPr>
          <a:lstStyle/>
          <a:p>
            <a:pPr>
              <a:spcAft>
                <a:spcPts val="3000"/>
              </a:spcAft>
            </a:pPr>
            <a:r>
              <a:rPr lang="en-US" sz="2400" b="1">
                <a:solidFill>
                  <a:schemeClr val="bg1"/>
                </a:solidFill>
                <a:latin typeface="Roboto" panose="02000000000000000000" pitchFamily="2" charset="0"/>
                <a:ea typeface="Roboto" panose="02000000000000000000" pitchFamily="2" charset="0"/>
                <a:cs typeface="Roboto" panose="02000000000000000000" pitchFamily="2" charset="0"/>
              </a:rPr>
              <a:t>80% of wastewater is discharged without treatment.</a:t>
            </a:r>
            <a:endParaRPr lang="en-US" sz="2400" b="1" i="1">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82259078"/>
      </p:ext>
    </p:extLst>
  </p:cSld>
  <p:clrMapOvr>
    <a:masterClrMapping/>
  </p:clrMapOvr>
  <mc:AlternateContent xmlns:mc="http://schemas.openxmlformats.org/markup-compatibility/2006" xmlns:p14="http://schemas.microsoft.com/office/powerpoint/2010/main">
    <mc:Choice Requires="p14">
      <p:transition spd="slow" p14:dur="2000" advTm="28041"/>
    </mc:Choice>
    <mc:Fallback xmlns="">
      <p:transition spd="slow" advTm="2804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11091"/>
            <a:ext cx="9230497" cy="976577"/>
          </a:xfrm>
          <a:prstGeom prst="rect">
            <a:avLst/>
          </a:prstGeom>
          <a:solidFill>
            <a:srgbClr val="1E3250"/>
          </a:solidFill>
          <a:ln>
            <a:noFill/>
          </a:ln>
        </p:spPr>
        <p:style>
          <a:lnRef idx="2">
            <a:schemeClr val="accent1">
              <a:shade val="50000"/>
            </a:schemeClr>
          </a:lnRef>
          <a:fillRef idx="1">
            <a:schemeClr val="accent1"/>
          </a:fillRef>
          <a:effectRef idx="0">
            <a:schemeClr val="accent1"/>
          </a:effectRef>
          <a:fontRef idx="minor">
            <a:schemeClr val="lt1"/>
          </a:fontRef>
        </p:style>
        <p:txBody>
          <a:bodyPr lIns="205740" tIns="34290" rIns="68580" bIns="34290" rtlCol="0" anchor="ctr"/>
          <a:lstStyle/>
          <a:p>
            <a:r>
              <a:rPr lang="en-US" sz="3000" b="1" dirty="0">
                <a:highlight>
                  <a:srgbClr val="1E3250"/>
                </a:highlight>
                <a:latin typeface="Roboto" panose="02000000000000000000" pitchFamily="2" charset="0"/>
                <a:ea typeface="Roboto" panose="02000000000000000000" pitchFamily="2" charset="0"/>
                <a:cs typeface="Verdana" panose="020B0604030504040204" pitchFamily="34" charset="0"/>
              </a:rPr>
              <a:t>Billions of people lack access to drinking water, sanitation, and hygiene (WASH).</a:t>
            </a:r>
          </a:p>
        </p:txBody>
      </p:sp>
      <p:sp>
        <p:nvSpPr>
          <p:cNvPr id="13" name="Rectangle 16"/>
          <p:cNvSpPr>
            <a:spLocks noChangeArrowheads="1"/>
          </p:cNvSpPr>
          <p:nvPr/>
        </p:nvSpPr>
        <p:spPr bwMode="auto">
          <a:xfrm>
            <a:off x="0" y="158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21"/>
          <p:cNvSpPr>
            <a:spLocks noChangeArrowheads="1"/>
          </p:cNvSpPr>
          <p:nvPr/>
        </p:nvSpPr>
        <p:spPr bwMode="auto">
          <a:xfrm>
            <a:off x="0" y="897345"/>
            <a:ext cx="401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22"/>
          <p:cNvSpPr>
            <a:spLocks noChangeArrowheads="1"/>
          </p:cNvSpPr>
          <p:nvPr/>
        </p:nvSpPr>
        <p:spPr bwMode="auto">
          <a:xfrm>
            <a:off x="0" y="1354545"/>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pic>
        <p:nvPicPr>
          <p:cNvPr id="5" name="Picture 4" descr="A close up of a logo&#10;&#10;Description generated with high confidence">
            <a:extLst>
              <a:ext uri="{FF2B5EF4-FFF2-40B4-BE49-F238E27FC236}">
                <a16:creationId xmlns:a16="http://schemas.microsoft.com/office/drawing/2014/main" id="{D1FA499C-1DEB-4B27-95FA-DA2DA0B63FF3}"/>
              </a:ext>
            </a:extLst>
          </p:cNvPr>
          <p:cNvPicPr>
            <a:picLocks noChangeAspect="1"/>
          </p:cNvPicPr>
          <p:nvPr/>
        </p:nvPicPr>
        <p:blipFill rotWithShape="1">
          <a:blip r:embed="rId3"/>
          <a:srcRect l="12159" t="7956" r="10678" b="9925"/>
          <a:stretch/>
        </p:blipFill>
        <p:spPr>
          <a:xfrm>
            <a:off x="69450" y="4481826"/>
            <a:ext cx="937549" cy="598658"/>
          </a:xfrm>
          <a:prstGeom prst="rect">
            <a:avLst/>
          </a:prstGeom>
        </p:spPr>
      </p:pic>
      <p:cxnSp>
        <p:nvCxnSpPr>
          <p:cNvPr id="7" name="Straight Connector 6">
            <a:extLst>
              <a:ext uri="{FF2B5EF4-FFF2-40B4-BE49-F238E27FC236}">
                <a16:creationId xmlns:a16="http://schemas.microsoft.com/office/drawing/2014/main" id="{86BC93F1-D093-4DDC-BAE2-470C2F8FE1C7}"/>
              </a:ext>
            </a:extLst>
          </p:cNvPr>
          <p:cNvCxnSpPr>
            <a:cxnSpLocks/>
          </p:cNvCxnSpPr>
          <p:nvPr/>
        </p:nvCxnSpPr>
        <p:spPr>
          <a:xfrm>
            <a:off x="115281" y="4421530"/>
            <a:ext cx="888982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F0C1063-399C-4C79-A9CC-C023A2369C4A}"/>
              </a:ext>
            </a:extLst>
          </p:cNvPr>
          <p:cNvSpPr txBox="1"/>
          <p:nvPr/>
        </p:nvSpPr>
        <p:spPr>
          <a:xfrm>
            <a:off x="401072" y="1211637"/>
            <a:ext cx="8274004" cy="2131353"/>
          </a:xfrm>
          <a:prstGeom prst="rect">
            <a:avLst/>
          </a:prstGeom>
          <a:noFill/>
        </p:spPr>
        <p:txBody>
          <a:bodyPr wrap="square" rtlCol="0">
            <a:spAutoFit/>
          </a:bodyPr>
          <a:lstStyle/>
          <a:p>
            <a:pPr marL="342900" indent="-342900">
              <a:spcAft>
                <a:spcPts val="5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40% of households lack soap and water</a:t>
            </a:r>
          </a:p>
          <a:p>
            <a:pPr marL="342900" indent="-342900">
              <a:spcAft>
                <a:spcPts val="5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50% of schools lack soap and water for students</a:t>
            </a:r>
          </a:p>
          <a:p>
            <a:pPr marL="342900" indent="-342900">
              <a:spcAft>
                <a:spcPts val="500"/>
              </a:spcAft>
              <a:buFont typeface="Arial" panose="020B0604020202020204" pitchFamily="34" charset="0"/>
              <a:buChar char="•"/>
            </a:pPr>
            <a:r>
              <a:rPr lang="en-US" sz="2400" dirty="0">
                <a:latin typeface="Roboto" panose="02000000000000000000" pitchFamily="2" charset="0"/>
                <a:ea typeface="Roboto" panose="02000000000000000000" pitchFamily="2" charset="0"/>
                <a:cs typeface="Roboto" panose="02000000000000000000" pitchFamily="2" charset="0"/>
              </a:rPr>
              <a:t>40% of healthcare facilities lack soap and water or hand sanitizer at points of care (WHO/UNICEF)</a:t>
            </a:r>
          </a:p>
          <a:p>
            <a:pPr marL="342900" indent="-342900">
              <a:spcAft>
                <a:spcPts val="500"/>
              </a:spcAft>
              <a:buFontTx/>
              <a:buChar char="-"/>
            </a:pPr>
            <a:endParaRPr lang="en-US" sz="2400" dirty="0">
              <a:latin typeface="Roboto" panose="02000000000000000000" pitchFamily="2" charset="0"/>
              <a:ea typeface="Roboto" panose="02000000000000000000" pitchFamily="2" charset="0"/>
              <a:cs typeface="Roboto" panose="02000000000000000000" pitchFamily="2" charset="0"/>
            </a:endParaRPr>
          </a:p>
        </p:txBody>
      </p:sp>
      <p:pic>
        <p:nvPicPr>
          <p:cNvPr id="10" name="Picture 9" descr="A picture containing dark, sitting&#10;&#10;Description automatically generated">
            <a:extLst>
              <a:ext uri="{FF2B5EF4-FFF2-40B4-BE49-F238E27FC236}">
                <a16:creationId xmlns:a16="http://schemas.microsoft.com/office/drawing/2014/main" id="{920FBFD8-7865-4661-B59C-4CBE7791140A}"/>
              </a:ext>
            </a:extLst>
          </p:cNvPr>
          <p:cNvPicPr>
            <a:picLocks noChangeAspect="1"/>
          </p:cNvPicPr>
          <p:nvPr/>
        </p:nvPicPr>
        <p:blipFill>
          <a:blip r:embed="rId4"/>
          <a:stretch>
            <a:fillRect/>
          </a:stretch>
        </p:blipFill>
        <p:spPr>
          <a:xfrm>
            <a:off x="7309754" y="4293313"/>
            <a:ext cx="1764796" cy="976578"/>
          </a:xfrm>
          <a:prstGeom prst="rect">
            <a:avLst/>
          </a:prstGeom>
        </p:spPr>
      </p:pic>
    </p:spTree>
    <p:extLst>
      <p:ext uri="{BB962C8B-B14F-4D97-AF65-F5344CB8AC3E}">
        <p14:creationId xmlns:p14="http://schemas.microsoft.com/office/powerpoint/2010/main" val="1248077046"/>
      </p:ext>
    </p:extLst>
  </p:cSld>
  <p:clrMapOvr>
    <a:masterClrMapping/>
  </p:clrMapOvr>
  <mc:AlternateContent xmlns:mc="http://schemas.openxmlformats.org/markup-compatibility/2006" xmlns:p14="http://schemas.microsoft.com/office/powerpoint/2010/main">
    <mc:Choice Requires="p14">
      <p:transition spd="slow" p14:dur="2000" advTm="22780"/>
    </mc:Choice>
    <mc:Fallback xmlns="">
      <p:transition spd="slow" advTm="2278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wef top 5 global risks">
            <a:extLst>
              <a:ext uri="{FF2B5EF4-FFF2-40B4-BE49-F238E27FC236}">
                <a16:creationId xmlns:a16="http://schemas.microsoft.com/office/drawing/2014/main" id="{7E89DA42-64B1-4315-A718-8974F33651E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266" r="2290" b="1"/>
          <a:stretch/>
        </p:blipFill>
        <p:spPr bwMode="auto">
          <a:xfrm>
            <a:off x="20" y="10"/>
            <a:ext cx="9143980" cy="5143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672497"/>
      </p:ext>
    </p:extLst>
  </p:cSld>
  <p:clrMapOvr>
    <a:masterClrMapping/>
  </p:clrMapOvr>
  <mc:AlternateContent xmlns:mc="http://schemas.openxmlformats.org/markup-compatibility/2006" xmlns:p14="http://schemas.microsoft.com/office/powerpoint/2010/main">
    <mc:Choice Requires="p14">
      <p:transition spd="slow" p14:dur="2000" advTm="12722"/>
    </mc:Choice>
    <mc:Fallback xmlns="">
      <p:transition spd="slow" advTm="1272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E325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FE64C0-AB44-423D-A2A5-5B38C1256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57612" cy="4764024"/>
          </a:xfrm>
          <a:prstGeom prst="rect">
            <a:avLst/>
          </a:prstGeom>
        </p:spPr>
      </p:pic>
      <p:sp>
        <p:nvSpPr>
          <p:cNvPr id="3" name="TextBox 2">
            <a:extLst>
              <a:ext uri="{FF2B5EF4-FFF2-40B4-BE49-F238E27FC236}">
                <a16:creationId xmlns:a16="http://schemas.microsoft.com/office/drawing/2014/main" id="{86512147-0050-414D-A6C1-7557D44E8826}"/>
              </a:ext>
            </a:extLst>
          </p:cNvPr>
          <p:cNvSpPr txBox="1"/>
          <p:nvPr/>
        </p:nvSpPr>
        <p:spPr>
          <a:xfrm>
            <a:off x="0" y="4764024"/>
            <a:ext cx="2483372" cy="307777"/>
          </a:xfrm>
          <a:prstGeom prst="rect">
            <a:avLst/>
          </a:prstGeom>
          <a:noFill/>
        </p:spPr>
        <p:txBody>
          <a:bodyPr wrap="none" rtlCol="0">
            <a:spAutoFit/>
          </a:bodyPr>
          <a:lstStyle/>
          <a:p>
            <a:r>
              <a:rPr lang="en-US">
                <a:solidFill>
                  <a:schemeClr val="bg1"/>
                </a:solidFill>
                <a:latin typeface="Roboto Light"/>
              </a:rPr>
              <a:t>Source: National Geographic</a:t>
            </a:r>
          </a:p>
        </p:txBody>
      </p:sp>
    </p:spTree>
    <p:extLst>
      <p:ext uri="{BB962C8B-B14F-4D97-AF65-F5344CB8AC3E}">
        <p14:creationId xmlns:p14="http://schemas.microsoft.com/office/powerpoint/2010/main" val="526612484"/>
      </p:ext>
    </p:extLst>
  </p:cSld>
  <p:clrMapOvr>
    <a:masterClrMapping/>
  </p:clrMapOvr>
  <mc:AlternateContent xmlns:mc="http://schemas.openxmlformats.org/markup-compatibility/2006" xmlns:p14="http://schemas.microsoft.com/office/powerpoint/2010/main">
    <mc:Choice Requires="p14">
      <p:transition spd="slow" p14:dur="2000" advTm="69783"/>
    </mc:Choice>
    <mc:Fallback xmlns="">
      <p:transition spd="slow" advTm="69783"/>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C780A667E35F41B6150BBD16529FD4" ma:contentTypeVersion="12" ma:contentTypeDescription="Create a new document." ma:contentTypeScope="" ma:versionID="516927cb9daf94f4e9afc3efdf13654d">
  <xsd:schema xmlns:xsd="http://www.w3.org/2001/XMLSchema" xmlns:xs="http://www.w3.org/2001/XMLSchema" xmlns:p="http://schemas.microsoft.com/office/2006/metadata/properties" xmlns:ns2="f509661b-9655-48c0-83b4-c5f2b7e3459b" xmlns:ns3="10476468-d035-4ea3-87a1-4faf4d754cc2" targetNamespace="http://schemas.microsoft.com/office/2006/metadata/properties" ma:root="true" ma:fieldsID="5f08d8c86f0022d891ad995fb44f984d" ns2:_="" ns3:_="">
    <xsd:import namespace="f509661b-9655-48c0-83b4-c5f2b7e3459b"/>
    <xsd:import namespace="10476468-d035-4ea3-87a1-4faf4d754cc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09661b-9655-48c0-83b4-c5f2b7e345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476468-d035-4ea3-87a1-4faf4d754cc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6B658F-9C1E-4076-A805-04B4D66F56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09661b-9655-48c0-83b4-c5f2b7e3459b"/>
    <ds:schemaRef ds:uri="10476468-d035-4ea3-87a1-4faf4d754c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7FCD95-67E2-4355-8BCB-8FCA50670F3B}">
  <ds:schemaRefs>
    <ds:schemaRef ds:uri="http://schemas.microsoft.com/sharepoint/v3/contenttype/forms"/>
  </ds:schemaRefs>
</ds:datastoreItem>
</file>

<file path=customXml/itemProps3.xml><?xml version="1.0" encoding="utf-8"?>
<ds:datastoreItem xmlns:ds="http://schemas.openxmlformats.org/officeDocument/2006/customXml" ds:itemID="{D8C4010A-6D92-4B7E-934F-FF4E12A2EF7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2903</TotalTime>
  <Words>2819</Words>
  <Application>Microsoft Macintosh PowerPoint</Application>
  <PresentationFormat>On-screen Show (16:9)</PresentationFormat>
  <Paragraphs>296</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Open Sans</vt:lpstr>
      <vt:lpstr>Roboto</vt:lpstr>
      <vt:lpstr>Roboto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Lillian Holmes</dc:creator>
  <cp:lastModifiedBy>Joseph Ferrell</cp:lastModifiedBy>
  <cp:revision>6</cp:revision>
  <dcterms:created xsi:type="dcterms:W3CDTF">2020-03-03T07:00:21Z</dcterms:created>
  <dcterms:modified xsi:type="dcterms:W3CDTF">2020-07-20T18:46:37Z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0x0101006FC780A667E35F41B6150BBD16529FD4</vt:lpwstr>
  </property>
</Properties>
</file>