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6224" r:id="rId2"/>
    <p:sldMasterId id="2147485046" r:id="rId3"/>
    <p:sldMasterId id="2147486307" r:id="rId4"/>
  </p:sldMasterIdLst>
  <p:notesMasterIdLst>
    <p:notesMasterId r:id="rId35"/>
  </p:notesMasterIdLst>
  <p:sldIdLst>
    <p:sldId id="2145705818" r:id="rId5"/>
    <p:sldId id="2145705911" r:id="rId6"/>
    <p:sldId id="2145705815" r:id="rId7"/>
    <p:sldId id="2145705912" r:id="rId8"/>
    <p:sldId id="2145705878" r:id="rId9"/>
    <p:sldId id="2145705914" r:id="rId10"/>
    <p:sldId id="2145705824" r:id="rId11"/>
    <p:sldId id="2145705915" r:id="rId12"/>
    <p:sldId id="2145705891" r:id="rId13"/>
    <p:sldId id="2145705836" r:id="rId14"/>
    <p:sldId id="2145705917" r:id="rId15"/>
    <p:sldId id="2145705916" r:id="rId16"/>
    <p:sldId id="2145705913" r:id="rId17"/>
    <p:sldId id="2145705919" r:id="rId18"/>
    <p:sldId id="2145705921" r:id="rId19"/>
    <p:sldId id="2145705929" r:id="rId20"/>
    <p:sldId id="2145705922" r:id="rId21"/>
    <p:sldId id="2145705928" r:id="rId22"/>
    <p:sldId id="2145705854" r:id="rId23"/>
    <p:sldId id="2145705860" r:id="rId24"/>
    <p:sldId id="2145705923" r:id="rId25"/>
    <p:sldId id="2145705931" r:id="rId26"/>
    <p:sldId id="2145705920" r:id="rId27"/>
    <p:sldId id="2145705893" r:id="rId28"/>
    <p:sldId id="2145705924" r:id="rId29"/>
    <p:sldId id="2145705930" r:id="rId30"/>
    <p:sldId id="2145705925" r:id="rId31"/>
    <p:sldId id="2145705926" r:id="rId32"/>
    <p:sldId id="2145705927" r:id="rId33"/>
    <p:sldId id="299" r:id="rId34"/>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52A915-A731-7AD2-EA99-292F5772AC89}" name="Mark Cassalia" initials="MC" userId="S::mcassalia@pacinst.org::ed32aa2b-91ea-430d-a4c7-1ca48816a682" providerId="AD"/>
  <p188:author id="{65508AFB-2AF4-5241-FACB-13D6B6CD6BD1}" name="Giuliana Moreira" initials="GM" userId="06803fc3248e867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2" autoAdjust="0"/>
    <p:restoredTop sz="82956" autoAdjust="0"/>
  </p:normalViewPr>
  <p:slideViewPr>
    <p:cSldViewPr snapToGrid="0" snapToObjects="1">
      <p:cViewPr varScale="1">
        <p:scale>
          <a:sx n="94" d="100"/>
          <a:sy n="94" d="100"/>
        </p:scale>
        <p:origin x="848"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69CFB-BB2C-0241-9D01-87C322F1DC7A}" type="datetimeFigureOut">
              <a:rPr lang="en-US" smtClean="0"/>
              <a:t>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0146-5328-9B4C-81FD-C8F169288C1F}" type="slidenum">
              <a:rPr lang="en-US" smtClean="0"/>
              <a:t>‹#›</a:t>
            </a:fld>
            <a:endParaRPr lang="en-US"/>
          </a:p>
        </p:txBody>
      </p:sp>
    </p:spTree>
    <p:extLst>
      <p:ext uri="{BB962C8B-B14F-4D97-AF65-F5344CB8AC3E}">
        <p14:creationId xmlns:p14="http://schemas.microsoft.com/office/powerpoint/2010/main" val="241785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40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captured our learnings from 2022 in a new report to be released in February </a:t>
            </a:r>
          </a:p>
          <a:p>
            <a:endParaRPr lang="en-US" dirty="0"/>
          </a:p>
          <a:p>
            <a:r>
              <a:rPr lang="en-US" dirty="0"/>
              <a:t>In the next 3 slides we share highlights of the key messages</a:t>
            </a:r>
          </a:p>
        </p:txBody>
      </p:sp>
      <p:sp>
        <p:nvSpPr>
          <p:cNvPr id="4" name="Slide Number Placeholder 3"/>
          <p:cNvSpPr>
            <a:spLocks noGrp="1"/>
          </p:cNvSpPr>
          <p:nvPr>
            <p:ph type="sldNum" sz="quarter" idx="5"/>
          </p:nvPr>
        </p:nvSpPr>
        <p:spPr/>
        <p:txBody>
          <a:bodyPr/>
          <a:lstStyle/>
          <a:p>
            <a:fld id="{87A30146-5328-9B4C-81FD-C8F169288C1F}" type="slidenum">
              <a:rPr lang="en-US" smtClean="0"/>
              <a:t>10</a:t>
            </a:fld>
            <a:endParaRPr lang="en-US"/>
          </a:p>
        </p:txBody>
      </p:sp>
    </p:spTree>
    <p:extLst>
      <p:ext uri="{BB962C8B-B14F-4D97-AF65-F5344CB8AC3E}">
        <p14:creationId xmlns:p14="http://schemas.microsoft.com/office/powerpoint/2010/main" val="79643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1" dirty="0">
                <a:solidFill>
                  <a:srgbClr val="005180"/>
                </a:solidFill>
                <a:effectLst/>
                <a:latin typeface="Helvetica Neue" panose="02000503000000020004" pitchFamily="2" charset="0"/>
                <a:ea typeface="Times New Roman" panose="02020603050405020304" pitchFamily="18" charset="0"/>
                <a:cs typeface="AppleSystemUIFont"/>
              </a:rPr>
              <a:t>In 2023 global governments and stakeholders will come together on the important occasion of UN Water Conference </a:t>
            </a:r>
          </a:p>
          <a:p>
            <a:r>
              <a:rPr lang="en-GB" sz="1800" b="1" i="1" dirty="0">
                <a:solidFill>
                  <a:srgbClr val="005180"/>
                </a:solidFill>
                <a:effectLst/>
                <a:latin typeface="Helvetica Neue" panose="02000503000000020004" pitchFamily="2" charset="0"/>
                <a:ea typeface="Times New Roman" panose="02020603050405020304" pitchFamily="18" charset="0"/>
                <a:cs typeface="AppleSystemUIFont"/>
              </a:rPr>
              <a:t>and the expectations are high to forge much more ambitious commitments to game changing actions for the water action decade to 2030.</a:t>
            </a:r>
            <a:endParaRPr lang="en-CH" sz="1800" dirty="0">
              <a:effectLst/>
              <a:latin typeface="Times New Roman" panose="02020603050405020304" pitchFamily="18" charset="0"/>
              <a:ea typeface="Times New Roman" panose="02020603050405020304" pitchFamily="18" charset="0"/>
            </a:endParaRPr>
          </a:p>
          <a:p>
            <a:r>
              <a:rPr lang="en-GB" sz="1800" i="1" dirty="0">
                <a:effectLst/>
                <a:latin typeface="Helvetica Neue" panose="02000503000000020004" pitchFamily="2" charset="0"/>
                <a:ea typeface="Times New Roman" panose="02020603050405020304" pitchFamily="18" charset="0"/>
                <a:cs typeface="AppleSystemUIFont"/>
              </a:rPr>
              <a:t> </a:t>
            </a:r>
            <a:endParaRPr lang="en-CH" sz="1800" dirty="0">
              <a:effectLst/>
              <a:latin typeface="Times New Roman" panose="02020603050405020304" pitchFamily="18" charset="0"/>
              <a:ea typeface="Times New Roman" panose="02020603050405020304" pitchFamily="18" charset="0"/>
            </a:endParaRPr>
          </a:p>
          <a:p>
            <a:r>
              <a:rPr lang="en-GB" sz="1800" dirty="0">
                <a:effectLst/>
                <a:latin typeface="Helvetica Neue" panose="02000503000000020004" pitchFamily="2" charset="0"/>
                <a:ea typeface="Times New Roman" panose="02020603050405020304" pitchFamily="18" charset="0"/>
                <a:cs typeface="AppleSystemUIFont"/>
              </a:rPr>
              <a:t>It is recognized that progress on the global goals to achieve universal access to safely managed and climate resilient water, sanitation and hygiene (WASH) still lag behind 2030 targets and that at least a 4x acceleration will be required to reach basic access - according to the JMP 2020 – and even higher rates of acceleration for </a:t>
            </a:r>
            <a:r>
              <a:rPr lang="fr-CH" sz="1800" dirty="0" err="1">
                <a:effectLst/>
                <a:latin typeface="Helvetica Neue" panose="02000503000000020004" pitchFamily="2" charset="0"/>
                <a:ea typeface="Times New Roman" panose="02020603050405020304" pitchFamily="18" charset="0"/>
                <a:cs typeface="AppleSystemUIFont"/>
              </a:rPr>
              <a:t>safely</a:t>
            </a:r>
            <a:r>
              <a:rPr lang="fr-CH" sz="1800" dirty="0">
                <a:effectLst/>
                <a:latin typeface="Helvetica Neue" panose="02000503000000020004" pitchFamily="2" charset="0"/>
                <a:ea typeface="Times New Roman" panose="02020603050405020304" pitchFamily="18" charset="0"/>
                <a:cs typeface="AppleSystemUIFont"/>
              </a:rPr>
              <a:t> </a:t>
            </a:r>
            <a:r>
              <a:rPr lang="fr-CH" sz="1800" dirty="0" err="1">
                <a:effectLst/>
                <a:latin typeface="Helvetica Neue" panose="02000503000000020004" pitchFamily="2" charset="0"/>
                <a:ea typeface="Times New Roman" panose="02020603050405020304" pitchFamily="18" charset="0"/>
                <a:cs typeface="AppleSystemUIFont"/>
              </a:rPr>
              <a:t>managed</a:t>
            </a:r>
            <a:r>
              <a:rPr lang="fr-CH" sz="1800" dirty="0">
                <a:effectLst/>
                <a:latin typeface="Helvetica Neue" panose="02000503000000020004" pitchFamily="2" charset="0"/>
                <a:ea typeface="Times New Roman" panose="02020603050405020304" pitchFamily="18" charset="0"/>
                <a:cs typeface="AppleSystemUIFont"/>
              </a:rPr>
              <a:t> water </a:t>
            </a:r>
            <a:r>
              <a:rPr lang="fr-CH" sz="1800" dirty="0" err="1">
                <a:effectLst/>
                <a:latin typeface="Helvetica Neue" panose="02000503000000020004" pitchFamily="2" charset="0"/>
                <a:ea typeface="Times New Roman" panose="02020603050405020304" pitchFamily="18" charset="0"/>
                <a:cs typeface="AppleSystemUIFont"/>
              </a:rPr>
              <a:t>snitation</a:t>
            </a:r>
            <a:r>
              <a:rPr lang="fr-CH" sz="1800" dirty="0">
                <a:effectLst/>
                <a:latin typeface="Helvetica Neue" panose="02000503000000020004" pitchFamily="2" charset="0"/>
                <a:ea typeface="Times New Roman" panose="02020603050405020304" pitchFamily="18" charset="0"/>
                <a:cs typeface="AppleSystemUIFont"/>
              </a:rPr>
              <a:t> and </a:t>
            </a:r>
            <a:r>
              <a:rPr lang="fr-CH" sz="1800" dirty="0" err="1">
                <a:effectLst/>
                <a:latin typeface="Helvetica Neue" panose="02000503000000020004" pitchFamily="2" charset="0"/>
                <a:ea typeface="Times New Roman" panose="02020603050405020304" pitchFamily="18" charset="0"/>
                <a:cs typeface="AppleSystemUIFont"/>
              </a:rPr>
              <a:t>hygiene</a:t>
            </a:r>
            <a:r>
              <a:rPr lang="fr-CH" sz="1800" dirty="0">
                <a:effectLst/>
                <a:latin typeface="Helvetica Neue" panose="02000503000000020004" pitchFamily="2" charset="0"/>
                <a:ea typeface="Times New Roman" panose="02020603050405020304" pitchFamily="18" charset="0"/>
                <a:cs typeface="AppleSystemUIFont"/>
              </a:rPr>
              <a:t> </a:t>
            </a:r>
            <a:endParaRPr lang="en-CH" sz="1800" dirty="0">
              <a:effectLst/>
              <a:latin typeface="Times New Roman" panose="02020603050405020304" pitchFamily="18" charset="0"/>
              <a:ea typeface="Times New Roman" panose="02020603050405020304" pitchFamily="18" charset="0"/>
            </a:endParaRPr>
          </a:p>
          <a:p>
            <a:r>
              <a:rPr lang="en-GB" sz="1800" dirty="0">
                <a:effectLst/>
                <a:latin typeface="Helvetica Neue" panose="02000503000000020004" pitchFamily="2" charset="0"/>
                <a:ea typeface="Times New Roman" panose="02020603050405020304" pitchFamily="18" charset="0"/>
                <a:cs typeface="AppleSystemUIFont"/>
              </a:rPr>
              <a:t> </a:t>
            </a:r>
            <a:endParaRPr lang="en-CH" sz="1800" dirty="0">
              <a:effectLst/>
              <a:latin typeface="Times New Roman" panose="02020603050405020304" pitchFamily="18" charset="0"/>
              <a:ea typeface="Times New Roman" panose="02020603050405020304" pitchFamily="18" charset="0"/>
            </a:endParaRPr>
          </a:p>
          <a:p>
            <a:r>
              <a:rPr lang="en-GB" sz="1800" dirty="0">
                <a:solidFill>
                  <a:srgbClr val="F00078"/>
                </a:solidFill>
                <a:effectLst/>
                <a:latin typeface="Helvetica Neue" panose="02000503000000020004" pitchFamily="2" charset="0"/>
                <a:ea typeface="Times New Roman" panose="02020603050405020304" pitchFamily="18" charset="0"/>
                <a:cs typeface="AppleSystemUIFont"/>
              </a:rPr>
              <a:t>There are now higher expectations on business to bring climate resilient solutions, to increase investments, and to extend corporate responsibility, traceability and accountability for WASH access beyond workplace operations to supply chains and employee homes</a:t>
            </a:r>
            <a:r>
              <a:rPr lang="en-US" sz="1800" dirty="0">
                <a:solidFill>
                  <a:srgbClr val="F00078"/>
                </a:solidFill>
                <a:effectLst/>
                <a:latin typeface="Times New Roman" panose="02020603050405020304" pitchFamily="18" charset="0"/>
                <a:ea typeface="Times New Roman" panose="02020603050405020304" pitchFamily="18" charset="0"/>
                <a:cs typeface="AppleSystemUIFont"/>
              </a:rPr>
              <a:t> and communities.</a:t>
            </a:r>
            <a:endParaRPr lang="en-US" dirty="0">
              <a:effectLst/>
            </a:endParaRPr>
          </a:p>
          <a:p>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11</a:t>
            </a:fld>
            <a:endParaRPr lang="en-US"/>
          </a:p>
        </p:txBody>
      </p:sp>
    </p:spTree>
    <p:extLst>
      <p:ext uri="{BB962C8B-B14F-4D97-AF65-F5344CB8AC3E}">
        <p14:creationId xmlns:p14="http://schemas.microsoft.com/office/powerpoint/2010/main" val="83666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Helvetica Neue" panose="02000503000000020004" pitchFamily="2" charset="0"/>
                <a:ea typeface="Times New Roman" panose="02020603050405020304" pitchFamily="18" charset="0"/>
                <a:cs typeface="Calibri" panose="020F0502020204030204" pitchFamily="34" charset="0"/>
              </a:rPr>
              <a:t>What is the status of WASH </a:t>
            </a:r>
            <a:r>
              <a:rPr lang="en-US" sz="1800" dirty="0" err="1">
                <a:effectLst/>
                <a:latin typeface="Helvetica Neue" panose="02000503000000020004" pitchFamily="2" charset="0"/>
                <a:ea typeface="Times New Roman" panose="02020603050405020304" pitchFamily="18" charset="0"/>
                <a:cs typeface="Calibri" panose="020F0502020204030204" pitchFamily="34" charset="0"/>
              </a:rPr>
              <a:t>acess</a:t>
            </a:r>
            <a:r>
              <a:rPr lang="en-US" sz="1800" dirty="0">
                <a:effectLst/>
                <a:latin typeface="Helvetica Neue" panose="02000503000000020004" pitchFamily="2" charset="0"/>
                <a:ea typeface="Times New Roman" panose="02020603050405020304" pitchFamily="18" charset="0"/>
                <a:cs typeface="Calibri" panose="020F0502020204030204" pitchFamily="34" charset="0"/>
              </a:rPr>
              <a:t> from a  business </a:t>
            </a:r>
            <a:r>
              <a:rPr lang="en-US" sz="1800" dirty="0" err="1">
                <a:effectLst/>
                <a:latin typeface="Helvetica Neue" panose="02000503000000020004" pitchFamily="2" charset="0"/>
                <a:ea typeface="Times New Roman" panose="02020603050405020304" pitchFamily="18" charset="0"/>
                <a:cs typeface="Calibri" panose="020F0502020204030204" pitchFamily="34" charset="0"/>
              </a:rPr>
              <a:t>prespective</a:t>
            </a:r>
            <a:r>
              <a:rPr lang="en-US" sz="1800" dirty="0">
                <a:effectLst/>
                <a:latin typeface="Helvetica Neue" panose="02000503000000020004" pitchFamily="2" charset="0"/>
                <a:ea typeface="Times New Roman" panose="02020603050405020304" pitchFamily="18" charset="0"/>
                <a:cs typeface="Calibri" panose="020F0502020204030204" pitchFamily="34" charset="0"/>
              </a:rPr>
              <a:t> in 2023?</a:t>
            </a:r>
          </a:p>
          <a:p>
            <a:endParaRPr lang="en-US" sz="1800" dirty="0">
              <a:effectLst/>
              <a:latin typeface="Helvetica Neue" panose="02000503000000020004" pitchFamily="2" charset="0"/>
              <a:ea typeface="Times New Roman" panose="02020603050405020304" pitchFamily="18" charset="0"/>
              <a:cs typeface="Calibri" panose="020F0502020204030204" pitchFamily="34" charset="0"/>
            </a:endParaRPr>
          </a:p>
          <a:p>
            <a:r>
              <a:rPr lang="en-US" sz="1800" dirty="0">
                <a:effectLst/>
                <a:latin typeface="Helvetica Neue" panose="02000503000000020004" pitchFamily="2" charset="0"/>
                <a:ea typeface="Times New Roman" panose="02020603050405020304" pitchFamily="18" charset="0"/>
                <a:cs typeface="Calibri" panose="020F0502020204030204" pitchFamily="34" charset="0"/>
              </a:rPr>
              <a:t>More businesses are recognizing their exposure to </a:t>
            </a:r>
            <a:endParaRPr lang="en-CH"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Neue" panose="02000503000000020004" pitchFamily="2" charset="0"/>
                <a:ea typeface="Times New Roman" panose="02020603050405020304" pitchFamily="18" charset="0"/>
                <a:cs typeface="Calibri" panose="020F0502020204030204" pitchFamily="34" charset="0"/>
              </a:rPr>
              <a:t>Unsafe and unreliable drinking water, sanitation and hygiene services for workers at work or at home, and the material impacts on business </a:t>
            </a:r>
            <a:r>
              <a:rPr lang="en-US" sz="1800" dirty="0" err="1">
                <a:effectLst/>
                <a:latin typeface="Helvetica Neue" panose="02000503000000020004" pitchFamily="2" charset="0"/>
                <a:ea typeface="Times New Roman" panose="02020603050405020304" pitchFamily="18" charset="0"/>
                <a:cs typeface="Calibri" panose="020F0502020204030204" pitchFamily="34" charset="0"/>
              </a:rPr>
              <a:t>continutity</a:t>
            </a:r>
            <a:r>
              <a:rPr lang="en-US" sz="1800" dirty="0">
                <a:effectLst/>
                <a:latin typeface="Helvetica Neue" panose="02000503000000020004" pitchFamily="2" charset="0"/>
                <a:ea typeface="Times New Roman" panose="02020603050405020304" pitchFamily="18" charset="0"/>
                <a:cs typeface="Calibri" panose="020F0502020204030204" pitchFamily="34" charset="0"/>
              </a:rPr>
              <a:t> and growth</a:t>
            </a:r>
            <a:r>
              <a:rPr lang="en-US" sz="1800" dirty="0">
                <a:effectLst/>
                <a:latin typeface="Helvetica Neue" panose="02000503000000020004" pitchFamily="2" charset="0"/>
                <a:ea typeface="Times New Roman" panose="02020603050405020304" pitchFamily="18" charset="0"/>
                <a:cs typeface="AppleSystemUIFon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Neue" panose="02000503000000020004" pitchFamily="2" charset="0"/>
                <a:ea typeface="Times New Roman" panose="02020603050405020304" pitchFamily="18" charset="0"/>
                <a:cs typeface="AppleSystemUIFont"/>
              </a:rPr>
              <a:t>via productivity losses, security of business-critical raw materials, in addition to potential reputation, trust and license to operate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Neue" panose="02000503000000020004" pitchFamily="2" charset="0"/>
                <a:ea typeface="Times New Roman" panose="02020603050405020304" pitchFamily="18" charset="0"/>
                <a:cs typeface="Calibri" panose="020F0502020204030204" pitchFamily="34" charset="0"/>
              </a:rPr>
              <a:t>And that Climate change is already disrupting the quality and quantity of water supplies and the sustainability of sanitation and hygiene behaviors, especially for the most vulnerable.  Setting back progress, causing need for re-investment.</a:t>
            </a:r>
            <a:r>
              <a:rPr lang="en-US" sz="1800" dirty="0">
                <a:effectLst/>
                <a:latin typeface="Times New Roman" panose="02020603050405020304" pitchFamily="18"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800" dirty="0">
              <a:effectLst/>
              <a:latin typeface="Times New Roman" panose="02020603050405020304" pitchFamily="18" charset="0"/>
              <a:ea typeface="Times New Roman" panose="02020603050405020304" pitchFamily="18" charset="0"/>
            </a:endParaRPr>
          </a:p>
          <a:p>
            <a:endParaRPr lang="en-US" sz="1800" dirty="0">
              <a:effectLst/>
              <a:latin typeface="Helvetica Neue" panose="02000503000000020004" pitchFamily="2" charset="0"/>
              <a:ea typeface="Times New Roman" panose="02020603050405020304" pitchFamily="18" charset="0"/>
              <a:cs typeface="AppleSystemUIFont"/>
            </a:endParaRPr>
          </a:p>
          <a:p>
            <a:r>
              <a:rPr lang="en-US" sz="1800" dirty="0">
                <a:effectLst/>
                <a:latin typeface="Helvetica Neue" panose="02000503000000020004" pitchFamily="2" charset="0"/>
                <a:ea typeface="Times New Roman" panose="02020603050405020304" pitchFamily="18" charset="0"/>
                <a:cs typeface="Calibri" panose="020F0502020204030204" pitchFamily="34" charset="0"/>
              </a:rPr>
              <a:t>New mandatory sustainability reporting laws such as the EU CRBD now in place in 2023, are increasing pressure on businesses to provide more disclosure on exposure to risks due to lack of access to WASH and the actions businesses are taking to mitigate these risks.</a:t>
            </a:r>
            <a:r>
              <a:rPr lang="en-US" sz="1800" dirty="0">
                <a:effectLst/>
                <a:latin typeface="Helvetica Neue" panose="02000503000000020004" pitchFamily="2" charset="0"/>
                <a:ea typeface="Times New Roman" panose="02020603050405020304" pitchFamily="18" charset="0"/>
                <a:cs typeface="AppleSystemUIFont"/>
              </a:rPr>
              <a:t>  </a:t>
            </a:r>
            <a:r>
              <a:rPr lang="en-US" sz="1800" dirty="0">
                <a:solidFill>
                  <a:srgbClr val="F00078"/>
                </a:solidFill>
                <a:effectLst/>
                <a:latin typeface="Helvetica Neue" panose="02000503000000020004" pitchFamily="2" charset="0"/>
                <a:ea typeface="Times New Roman" panose="02020603050405020304" pitchFamily="18" charset="0"/>
                <a:cs typeface="AppleSystemUIFont"/>
              </a:rPr>
              <a:t>The price of WASH risk has been calculated at $6 Billion amongst just 10 global companies (CDP 2022). </a:t>
            </a:r>
            <a:r>
              <a:rPr lang="en-US" sz="1800" dirty="0">
                <a:effectLst/>
                <a:latin typeface="Helvetica Neue" panose="02000503000000020004" pitchFamily="2" charset="0"/>
                <a:ea typeface="Times New Roman" panose="02020603050405020304" pitchFamily="18" charset="0"/>
                <a:cs typeface="AppleSystemUIFont"/>
              </a:rPr>
              <a:t>It is expected that new reporting and disclosure requirements will lead to increased investor pressure as well.</a:t>
            </a:r>
          </a:p>
          <a:p>
            <a:endParaRPr lang="en-US" sz="1800" dirty="0">
              <a:effectLst/>
              <a:latin typeface="Helvetica Neue" panose="02000503000000020004" pitchFamily="2" charset="0"/>
              <a:ea typeface="Times New Roman" panose="02020603050405020304" pitchFamily="18" charset="0"/>
            </a:endParaRPr>
          </a:p>
          <a:p>
            <a:r>
              <a:rPr lang="en-US" sz="1800" dirty="0">
                <a:effectLst/>
                <a:latin typeface="Helvetica Neue" panose="02000503000000020004" pitchFamily="2" charset="0"/>
                <a:ea typeface="Times New Roman" panose="02020603050405020304" pitchFamily="18" charset="0"/>
              </a:rPr>
              <a:t>----------------</a:t>
            </a:r>
          </a:p>
          <a:p>
            <a:endParaRPr lang="en-US" sz="1800" dirty="0">
              <a:effectLst/>
              <a:latin typeface="Helvetica Neue" panose="02000503000000020004" pitchFamily="2"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Neue" panose="02000503000000020004" pitchFamily="2" charset="0"/>
                <a:ea typeface="Times New Roman" panose="02020603050405020304" pitchFamily="18" charset="0"/>
                <a:cs typeface="AppleSystemUIFont"/>
              </a:rPr>
              <a:t>However, the business case for investing in WASH is also getting stronger.</a:t>
            </a:r>
            <a:endParaRPr lang="en-US" sz="1800" dirty="0">
              <a:effectLst/>
              <a:latin typeface="Helvetica Neue" panose="02000503000000020004" pitchFamily="2" charset="0"/>
              <a:ea typeface="Times New Roman" panose="02020603050405020304" pitchFamily="18" charset="0"/>
            </a:endParaRPr>
          </a:p>
          <a:p>
            <a:endParaRPr lang="en-US" sz="1800" dirty="0">
              <a:effectLst/>
              <a:latin typeface="Helvetica Neue" panose="02000503000000020004" pitchFamily="2" charset="0"/>
              <a:ea typeface="Times New Roman" panose="02020603050405020304" pitchFamily="18" charset="0"/>
            </a:endParaRPr>
          </a:p>
          <a:p>
            <a:r>
              <a:rPr lang="en-GB" sz="1800" dirty="0">
                <a:effectLst/>
                <a:latin typeface="Helvetica Neue" panose="02000503000000020004" pitchFamily="2" charset="0"/>
                <a:ea typeface="Times New Roman" panose="02020603050405020304" pitchFamily="18" charset="0"/>
                <a:cs typeface="AppleSystemUIFont"/>
              </a:rPr>
              <a:t>The business benefits of ensuring WASH access are starting to be more defined; going beyond basic compliance to un-lock multiple benefits.  Important links are being made on how WASH access can contribute to corporate water stewardship commitments to improved water quality and quantity; and corporate sustainability goals including gender equality, improved health and well-being, education, climate resilience and economic opportunities for communities.</a:t>
            </a:r>
            <a:endParaRPr lang="en-CH" sz="1800" dirty="0">
              <a:effectLst/>
              <a:latin typeface="Times New Roman" panose="02020603050405020304" pitchFamily="18" charset="0"/>
              <a:ea typeface="Times New Roman" panose="02020603050405020304" pitchFamily="18" charset="0"/>
            </a:endParaRPr>
          </a:p>
          <a:p>
            <a:r>
              <a:rPr lang="en-GB" sz="1800" dirty="0">
                <a:effectLst/>
                <a:latin typeface="Helvetica Neue" panose="02000503000000020004" pitchFamily="2" charset="0"/>
                <a:ea typeface="Times New Roman" panose="02020603050405020304" pitchFamily="18" charset="0"/>
                <a:cs typeface="AppleSystemUIFont"/>
              </a:rPr>
              <a:t>There is new evidence of financial returns for the business on WASH investments as well.  A study released in 2022 by WaterAid revealed proof of positive returns in the form of increased productivity, reduced absenteeism and overall health improvements. </a:t>
            </a:r>
            <a:r>
              <a:rPr lang="en-CH" sz="1800" dirty="0">
                <a:effectLst/>
                <a:latin typeface="Helvetica Neue" panose="02000503000000020004" pitchFamily="2" charset="0"/>
                <a:ea typeface="Times New Roman" panose="02020603050405020304" pitchFamily="18" charset="0"/>
              </a:rPr>
              <a:t>For every $1 </a:t>
            </a:r>
            <a:r>
              <a:rPr lang="en-US" sz="1800" dirty="0">
                <a:effectLst/>
                <a:latin typeface="Helvetica Neue" panose="02000503000000020004" pitchFamily="2" charset="0"/>
                <a:ea typeface="Times New Roman" panose="02020603050405020304" pitchFamily="18" charset="0"/>
              </a:rPr>
              <a:t>invested </a:t>
            </a:r>
            <a:r>
              <a:rPr lang="en-CH" sz="1800" dirty="0">
                <a:effectLst/>
                <a:latin typeface="Helvetica Neue" panose="02000503000000020004" pitchFamily="2" charset="0"/>
                <a:ea typeface="Times New Roman" panose="02020603050405020304" pitchFamily="18" charset="0"/>
              </a:rPr>
              <a:t>overall delivered between </a:t>
            </a:r>
            <a:r>
              <a:rPr lang="en-CH" sz="1800" b="1" dirty="0">
                <a:effectLst/>
                <a:latin typeface="Helvetica Neue" panose="02000503000000020004" pitchFamily="2" charset="0"/>
                <a:ea typeface="Times New Roman" panose="02020603050405020304" pitchFamily="18" charset="0"/>
              </a:rPr>
              <a:t>$1.32-$2.05 </a:t>
            </a:r>
            <a:r>
              <a:rPr lang="en-CH" sz="1800" dirty="0">
                <a:effectLst/>
                <a:latin typeface="Helvetica Neue" panose="02000503000000020004" pitchFamily="2" charset="0"/>
                <a:ea typeface="Times New Roman" panose="02020603050405020304" pitchFamily="18" charset="0"/>
              </a:rPr>
              <a:t>averaged return – and $5.11-$9.04 on the high end.</a:t>
            </a:r>
            <a:r>
              <a:rPr lang="en-US" sz="1800" dirty="0">
                <a:effectLst/>
                <a:latin typeface="Helvetica Neue" panose="02000503000000020004" pitchFamily="2"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12</a:t>
            </a:fld>
            <a:endParaRPr lang="en-US"/>
          </a:p>
        </p:txBody>
      </p:sp>
    </p:spTree>
    <p:extLst>
      <p:ext uri="{BB962C8B-B14F-4D97-AF65-F5344CB8AC3E}">
        <p14:creationId xmlns:p14="http://schemas.microsoft.com/office/powerpoint/2010/main" val="196881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solidFill>
                  <a:srgbClr val="F00078"/>
                </a:solidFill>
                <a:effectLst/>
                <a:latin typeface="Helvetica Neue" panose="02000503000000020004" pitchFamily="2" charset="0"/>
                <a:ea typeface="Times New Roman" panose="02020603050405020304" pitchFamily="18" charset="0"/>
              </a:rPr>
              <a:t>Businesses have a unique opportunity to change the game </a:t>
            </a:r>
            <a:r>
              <a:rPr lang="en-CH" sz="1800" i="1" dirty="0">
                <a:solidFill>
                  <a:srgbClr val="F00078"/>
                </a:solidFill>
                <a:effectLst/>
                <a:latin typeface="Helvetica Neue" panose="02000503000000020004" pitchFamily="2" charset="0"/>
                <a:ea typeface="Times New Roman" panose="02020603050405020304" pitchFamily="18" charset="0"/>
              </a:rPr>
              <a:t>and close the gap on WASH access </a:t>
            </a:r>
            <a:r>
              <a:rPr lang="en-US" sz="1800" i="1" dirty="0">
                <a:solidFill>
                  <a:srgbClr val="F00078"/>
                </a:solidFill>
                <a:effectLst/>
                <a:latin typeface="Helvetica Neue" panose="02000503000000020004" pitchFamily="2" charset="0"/>
                <a:ea typeface="Times New Roman" panose="02020603050405020304" pitchFamily="18" charset="0"/>
              </a:rPr>
              <a:t>through the broad reach and influence of their workforces and supply chains. </a:t>
            </a:r>
            <a:r>
              <a:rPr lang="en-US" sz="1800" i="1" dirty="0">
                <a:effectLst/>
                <a:latin typeface="Helvetica Neue" panose="02000503000000020004" pitchFamily="2" charset="0"/>
                <a:ea typeface="Times New Roman" panose="02020603050405020304" pitchFamily="18" charset="0"/>
              </a:rPr>
              <a:t>Yet business achievements on WASH access are currently not accounted for in the WHO/UNICEF joint monitoring program measuring progress on SDG 6.  Measuring collective business progress on WASH in the Workplace through a standardized reporting method can demonstrate business contributions to closing the 4x+ acceleration gap</a:t>
            </a:r>
            <a:r>
              <a:rPr lang="en-CH" sz="1800" i="1" dirty="0">
                <a:effectLst/>
                <a:latin typeface="Helvetica Neue" panose="02000503000000020004" pitchFamily="2" charset="0"/>
                <a:ea typeface="Times New Roman" panose="02020603050405020304" pitchFamily="18" charset="0"/>
              </a:rPr>
              <a:t>.</a:t>
            </a:r>
            <a:endParaRPr lang="en-CH" sz="1800" dirty="0">
              <a:effectLst/>
              <a:latin typeface="Times New Roman" panose="02020603050405020304" pitchFamily="18" charset="0"/>
              <a:ea typeface="Times New Roman" panose="02020603050405020304" pitchFamily="18" charset="0"/>
            </a:endParaRPr>
          </a:p>
          <a:p>
            <a:r>
              <a:rPr lang="en-GB" sz="1800" i="1" dirty="0">
                <a:effectLst/>
                <a:latin typeface="Helvetica Neue" panose="02000503000000020004" pitchFamily="2" charset="0"/>
                <a:ea typeface="Times New Roman" panose="02020603050405020304" pitchFamily="18" charset="0"/>
                <a:cs typeface="AppleSystemUIFont"/>
              </a:rPr>
              <a:t> </a:t>
            </a:r>
            <a:endParaRPr lang="en-CH" sz="1800" dirty="0">
              <a:effectLst/>
              <a:latin typeface="Times New Roman" panose="02020603050405020304" pitchFamily="18" charset="0"/>
              <a:ea typeface="Times New Roman" panose="02020603050405020304" pitchFamily="18" charset="0"/>
            </a:endParaRPr>
          </a:p>
          <a:p>
            <a:r>
              <a:rPr lang="en-GB" sz="1800" b="1" dirty="0">
                <a:effectLst/>
                <a:latin typeface="Helvetica Neue" panose="02000503000000020004" pitchFamily="2" charset="0"/>
                <a:ea typeface="Times New Roman" panose="02020603050405020304" pitchFamily="18" charset="0"/>
                <a:cs typeface="AppleSystemUIFont"/>
              </a:rPr>
              <a:t>In 2023 the WASH4Work program will focus on supporting businesses for these important shifts in new expectations and game-changing ambitions for water, sanitation and hygiene access in the water action decade to 2030.</a:t>
            </a:r>
            <a:endParaRPr lang="en-CH"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84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Aft>
                <a:spcPts val="1200"/>
              </a:spcAft>
              <a:buFont typeface="+mj-lt"/>
              <a:buAutoNum type="arabicPeriod"/>
            </a:pPr>
            <a:r>
              <a:rPr lang="en-US" sz="1600" b="1" i="1" dirty="0">
                <a:solidFill>
                  <a:schemeClr val="accent2">
                    <a:lumMod val="75000"/>
                  </a:schemeClr>
                </a:solidFill>
                <a:latin typeface="AVENIR MEDIUM OBLIQUE" panose="02000503020000020003" pitchFamily="2" charset="0"/>
                <a:ea typeface="Roboto Black" panose="02000000000000000000" pitchFamily="2" charset="0"/>
              </a:rPr>
              <a:t>The 2023 work program will deepen its work to support companies in achieving WASH goals and commitments, with standardized reporting tools, guidance for climate resilient WASH program implementation, building community resilience,  and support to broaden WASH access across supply chains.</a:t>
            </a:r>
          </a:p>
          <a:p>
            <a:pPr marL="800100" lvl="1" indent="-342900">
              <a:spcAft>
                <a:spcPts val="1200"/>
              </a:spcAft>
              <a:buFont typeface="+mj-lt"/>
              <a:buAutoNum type="arabicPeriod"/>
            </a:pPr>
            <a:endParaRPr lang="en-US" sz="1600" b="1" i="1" dirty="0">
              <a:solidFill>
                <a:schemeClr val="accent2">
                  <a:lumMod val="75000"/>
                </a:schemeClr>
              </a:solidFill>
              <a:latin typeface="AVENIR MEDIUM OBLIQUE" panose="02000503020000020003" pitchFamily="2" charset="0"/>
              <a:ea typeface="Roboto Black" panose="02000000000000000000" pitchFamily="2" charset="0"/>
            </a:endParaRPr>
          </a:p>
          <a:p>
            <a:pPr marL="800100" lvl="1" indent="-342900">
              <a:spcAft>
                <a:spcPts val="1200"/>
              </a:spcAft>
              <a:buFont typeface="+mj-lt"/>
              <a:buAutoNum type="arabicPeriod"/>
            </a:pPr>
            <a:r>
              <a:rPr lang="en-US" sz="1600" b="1" i="1" dirty="0">
                <a:solidFill>
                  <a:schemeClr val="accent2">
                    <a:lumMod val="75000"/>
                  </a:schemeClr>
                </a:solidFill>
                <a:latin typeface="AVENIR MEDIUM OBLIQUE" panose="02000503020000020003" pitchFamily="2" charset="0"/>
                <a:ea typeface="Roboto Black" panose="02000000000000000000" pitchFamily="2" charset="0"/>
              </a:rPr>
              <a:t>In this next part of the meeting we will review the plans for our work in 2023 highlighting opportunities for you to engage.</a:t>
            </a:r>
          </a:p>
          <a:p>
            <a:pPr marL="800100" lvl="1" indent="-342900">
              <a:spcAft>
                <a:spcPts val="1200"/>
              </a:spcAft>
              <a:buFont typeface="+mj-lt"/>
              <a:buAutoNum type="arabicPeriod"/>
            </a:pPr>
            <a:endParaRPr lang="en-US" sz="1600" b="1" i="1" dirty="0">
              <a:solidFill>
                <a:schemeClr val="accent2">
                  <a:lumMod val="75000"/>
                </a:schemeClr>
              </a:solidFill>
              <a:latin typeface="AVENIR MEDIUM OBLIQUE" panose="02000503020000020003" pitchFamily="2" charset="0"/>
              <a:ea typeface="Roboto Black" panose="02000000000000000000" pitchFamily="2" charset="0"/>
            </a:endParaRPr>
          </a:p>
          <a:p>
            <a:pPr marL="800100" lvl="1" indent="-342900">
              <a:spcAft>
                <a:spcPts val="1200"/>
              </a:spcAft>
              <a:buFont typeface="+mj-lt"/>
              <a:buAutoNum type="arabicPeriod"/>
            </a:pPr>
            <a:endParaRPr lang="en-US" sz="1600" b="1" i="1" dirty="0">
              <a:solidFill>
                <a:schemeClr val="accent2">
                  <a:lumMod val="75000"/>
                </a:schemeClr>
              </a:solidFill>
              <a:latin typeface="AVENIR MEDIUM OBLIQUE" panose="02000503020000020003" pitchFamily="2" charset="0"/>
              <a:ea typeface="Roboto Black" panose="02000000000000000000" pitchFamily="2" charset="0"/>
            </a:endParaRPr>
          </a:p>
          <a:p>
            <a:pPr marL="800100" lvl="1" indent="-342900">
              <a:spcAft>
                <a:spcPts val="1200"/>
              </a:spcAft>
              <a:buFont typeface="+mj-lt"/>
              <a:buAutoNum type="arabicPeriod"/>
            </a:pPr>
            <a:r>
              <a:rPr lang="en-US" sz="1600" b="1" i="1" dirty="0">
                <a:solidFill>
                  <a:schemeClr val="accent2">
                    <a:lumMod val="75000"/>
                  </a:schemeClr>
                </a:solidFill>
                <a:latin typeface="AVENIR MEDIUM OBLIQUE" panose="02000503020000020003" pitchFamily="2" charset="0"/>
                <a:ea typeface="Roboto Black" panose="02000000000000000000" pitchFamily="2" charset="0"/>
              </a:rPr>
              <a:t>The WASH Benefits Accounting Method – which will be launched </a:t>
            </a: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	- Launch, Guidance, Pilots </a:t>
            </a: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	</a:t>
            </a:r>
            <a:endParaRPr lang="en-US" i="1" dirty="0">
              <a:solidFill>
                <a:schemeClr val="accent2">
                  <a:lumMod val="75000"/>
                </a:schemeClr>
              </a:solidFill>
              <a:latin typeface="Avenir Book" panose="02000503020000020003" pitchFamily="2" charset="0"/>
              <a:ea typeface="Roboto" panose="02000000000000000000" pitchFamily="2" charset="0"/>
            </a:endParaRPr>
          </a:p>
          <a:p>
            <a:pPr marL="800100" lvl="1" indent="-342900">
              <a:spcAft>
                <a:spcPts val="1200"/>
              </a:spcAft>
              <a:buFont typeface="+mj-lt"/>
              <a:buAutoNum type="arabicPeriod" startAt="2"/>
            </a:pPr>
            <a:r>
              <a:rPr lang="en-US" sz="1600" b="1" i="1" dirty="0">
                <a:solidFill>
                  <a:schemeClr val="accent2">
                    <a:lumMod val="75000"/>
                  </a:schemeClr>
                </a:solidFill>
                <a:latin typeface="AVENIR MEDIUM OBLIQUE" panose="02000503020000020003" pitchFamily="2" charset="0"/>
                <a:ea typeface="Roboto Black" panose="02000000000000000000" pitchFamily="2" charset="0"/>
              </a:rPr>
              <a:t>Climate Resilient WASH</a:t>
            </a: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	- Guidance, Input to NPWI, Pilots (WRC Collective Actions)</a:t>
            </a:r>
          </a:p>
          <a:p>
            <a:pPr lvl="1">
              <a:spcAft>
                <a:spcPts val="1200"/>
              </a:spcAft>
            </a:pPr>
            <a:endParaRPr lang="en-US" sz="1200" b="1" i="1" dirty="0">
              <a:solidFill>
                <a:schemeClr val="accent2">
                  <a:lumMod val="75000"/>
                </a:schemeClr>
              </a:solidFill>
              <a:latin typeface="AVENIR MEDIUM OBLIQUE" panose="02000503020000020003" pitchFamily="2" charset="0"/>
              <a:ea typeface="Roboto Black" panose="02000000000000000000" pitchFamily="2" charset="0"/>
            </a:endParaRPr>
          </a:p>
          <a:p>
            <a:pPr marL="800100" lvl="1" indent="-342900">
              <a:spcAft>
                <a:spcPts val="1200"/>
              </a:spcAft>
              <a:buFont typeface="+mj-lt"/>
              <a:buAutoNum type="arabicPeriod" startAt="3"/>
            </a:pPr>
            <a:r>
              <a:rPr lang="en-US" sz="1600" b="1" i="1" dirty="0">
                <a:solidFill>
                  <a:schemeClr val="accent2">
                    <a:lumMod val="75000"/>
                  </a:schemeClr>
                </a:solidFill>
                <a:latin typeface="AVENIR MEDIUM OBLIQUE" panose="02000503020000020003" pitchFamily="2" charset="0"/>
                <a:ea typeface="Roboto Black" panose="02000000000000000000" pitchFamily="2" charset="0"/>
              </a:rPr>
              <a:t>WASH in the Supply Chain</a:t>
            </a: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	- Vision, Supplier Support Program, Collective Supplier Actions</a:t>
            </a:r>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14</a:t>
            </a:fld>
            <a:endParaRPr lang="en-US"/>
          </a:p>
        </p:txBody>
      </p:sp>
    </p:spTree>
    <p:extLst>
      <p:ext uri="{BB962C8B-B14F-4D97-AF65-F5344CB8AC3E}">
        <p14:creationId xmlns:p14="http://schemas.microsoft.com/office/powerpoint/2010/main" val="167267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launch the standardized WASH benefits accounting method at the UN water Conference – to be piloted by W4W member companies in 2023 as we develop a guidance document for implementation and use.</a:t>
            </a:r>
          </a:p>
          <a:p>
            <a:endParaRPr lang="en-US" dirty="0"/>
          </a:p>
          <a:p>
            <a:r>
              <a:rPr lang="en-US" dirty="0"/>
              <a:t>We will also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8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54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move forward our work on understanding and implementing new global expectations for climate resilient WASH - from the COP27 Business Declaration launched in Nov22 – to the development of implementation guidance – in partnership with WASH expert stakeholder members.</a:t>
            </a:r>
          </a:p>
          <a:p>
            <a:endParaRPr lang="en-US" dirty="0"/>
          </a:p>
          <a:p>
            <a:r>
              <a:rPr lang="en-US" dirty="0"/>
              <a:t>There is also an opportunity to pilot the climate resilient wash framework via collective action projects – we will hear next from WRC a current opportunity.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78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26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WaterAid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Hi everyone. My name is Gillian Winkler and I am a Director of Partnerships for WaterAid America, based in New York. Thanks again to WASH4Work and you all for having us hear today to share more about this high impact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WaterAid has been engaged by the Water Resilience Coalition and Gap, Inc. to facilitate the current design phase for the next iteration of </a:t>
            </a:r>
            <a:r>
              <a:rPr lang="en-US" sz="1200" err="1"/>
              <a:t>Women+Water</a:t>
            </a:r>
            <a:r>
              <a:rPr lang="en-US" sz="1200"/>
              <a:t> in India as a private sector-led collective action partnership. </a:t>
            </a:r>
            <a:r>
              <a:rPr lang="en-US"/>
              <a:t>As many of you know, USAID and Gap have been partnering on the </a:t>
            </a:r>
            <a:r>
              <a:rPr lang="en-US" err="1"/>
              <a:t>Women+Water</a:t>
            </a:r>
            <a:r>
              <a:rPr lang="en-US"/>
              <a:t> Alliance since 2017 to </a:t>
            </a:r>
            <a:r>
              <a:rPr lang="en-US" b="0" i="0" u="none" strike="noStrike">
                <a:solidFill>
                  <a:srgbClr val="25AAFF"/>
                </a:solidFill>
                <a:effectLst/>
                <a:latin typeface="Segoe UI" panose="020B0502040204020203" pitchFamily="34" charset="0"/>
              </a:rPr>
              <a:t> improve and sustain the health and well-being of women and communities touched by the apparel industry in India</a:t>
            </a:r>
            <a:r>
              <a:rPr lang="en-US"/>
              <a:t>. With WaterAid and water.org leading implementation of </a:t>
            </a:r>
            <a:r>
              <a:rPr lang="en-US" err="1"/>
              <a:t>Women+Water’s</a:t>
            </a:r>
            <a:r>
              <a:rPr lang="en-US"/>
              <a:t> WASH strategy, the alliance has reached over 2 million people in Madhya Pradesh and Maharashtra. With the USAID partnership formally ending in January of next year, there is a clear opportunity to scale its impact by bringing together corporates with the shared interest of expanding water security in additional geographies within the key market of India, as well as </a:t>
            </a:r>
            <a:r>
              <a:rPr lang="en-US" sz="1800">
                <a:effectLst/>
                <a:latin typeface="Segoe UI" panose="020B0502040204020203" pitchFamily="34" charset="0"/>
              </a:rPr>
              <a:t>excellent potential for other public funders to get involved.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90D74-260D-4853-A7DE-9E922EFE7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33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22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next phase of the program will build on the extensive efforts and successes of the existing alliance. Led by an aligned group of corporate stakeholders, it will </a:t>
            </a:r>
            <a:r>
              <a:rPr lang="en-US"/>
              <a:t>highlight the role and influence of the private sector in making transformative impact on WASH, addressing the “s” of water stewardship within ESG strategies.</a:t>
            </a:r>
          </a:p>
          <a:p>
            <a:pPr marL="0" indent="0">
              <a:buNone/>
            </a:pPr>
            <a:endParaRPr lang="en-US" b="0"/>
          </a:p>
          <a:p>
            <a:pPr marL="0" indent="0">
              <a:buNone/>
            </a:pPr>
            <a:r>
              <a:rPr lang="en-US" b="0"/>
              <a:t>The India program design will be further refined in the coming months; as part of the current design stage, we are seeking feedback from interested companies to understand their priorities and existing programming so as to align the program as much as possible to the broadest group of corporate stakeholders. However, we expect the scale up to reflect the key objectives outlined here:</a:t>
            </a:r>
          </a:p>
          <a:p>
            <a:pPr marL="171450" indent="-171450">
              <a:buFont typeface="Arial" panose="020B0604020202020204" pitchFamily="34" charset="0"/>
              <a:buChar char="•"/>
            </a:pPr>
            <a:r>
              <a:rPr lang="en-US"/>
              <a:t>Improve demand for and supply of WASH in common priority basins in India </a:t>
            </a:r>
          </a:p>
          <a:p>
            <a:pPr marL="171450" indent="-171450">
              <a:buFont typeface="Arial" panose="020B0604020202020204" pitchFamily="34" charset="0"/>
              <a:buChar char="•"/>
            </a:pPr>
            <a:r>
              <a:rPr lang="en-US"/>
              <a:t>Center women as key change agents for WASH within their communities</a:t>
            </a:r>
          </a:p>
          <a:p>
            <a:pPr marL="171450" indent="-171450">
              <a:buFont typeface="Arial" panose="020B0604020202020204" pitchFamily="34" charset="0"/>
              <a:buChar char="•"/>
            </a:pPr>
            <a:r>
              <a:rPr lang="en-US"/>
              <a:t>Align with and leverage Government of India and multilateral investment in WASH to unlock additional funding; partnership is being designed and positioned as a private sector </a:t>
            </a:r>
            <a:r>
              <a:rPr lang="en-US" sz="1200"/>
              <a:t>partnership, but we also </a:t>
            </a:r>
            <a:r>
              <a:rPr lang="en-US"/>
              <a:t>seek to bring USAID and others like UNICEF to the table</a:t>
            </a:r>
          </a:p>
          <a:p>
            <a:pPr marL="171450" indent="-171450">
              <a:buFont typeface="Arial" panose="020B0604020202020204" pitchFamily="34" charset="0"/>
              <a:buChar char="•"/>
            </a:pPr>
            <a:r>
              <a:rPr lang="en-US"/>
              <a:t>Deliver co-benefits. While the primary results of the scale-up will be centered on WASH access, we expect the program to deliver measurable benefits around replenishment, </a:t>
            </a:r>
            <a:r>
              <a:rPr lang="en-US">
                <a:solidFill>
                  <a:schemeClr val="tx1">
                    <a:lumMod val="85000"/>
                    <a:lumOff val="15000"/>
                  </a:schemeClr>
                </a:solidFill>
                <a:cs typeface="Calibri"/>
              </a:rPr>
              <a:t>women’s empowerment, economic empowerment, and community resilience to climate impacts</a:t>
            </a:r>
            <a:endParaRPr lang="en-US"/>
          </a:p>
          <a:p>
            <a:pPr marL="0" indent="0">
              <a:buNone/>
            </a:pPr>
            <a:endParaRPr lang="en-US" b="1">
              <a:cs typeface="Calibri"/>
            </a:endParaRPr>
          </a:p>
          <a:p>
            <a:pPr marL="0" indent="0">
              <a:buNone/>
            </a:pPr>
            <a:r>
              <a:rPr lang="en-US" b="0">
                <a:cs typeface="Calibri"/>
              </a:rPr>
              <a:t>The general intervention approach will incorporate activities to </a:t>
            </a:r>
          </a:p>
          <a:p>
            <a:pPr marL="171450" indent="-171450">
              <a:buFont typeface="Arial" panose="020B0604020202020204" pitchFamily="34" charset="0"/>
              <a:buChar char="•"/>
            </a:pPr>
            <a:r>
              <a:rPr lang="en-US"/>
              <a:t>Build women and community to engage government in WASH planning – for example, supporting community groups to develop village action plans to unlock public funds and resources for new or improved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Strengthen local water governance and management </a:t>
            </a:r>
            <a:r>
              <a:rPr lang="en-US" sz="1800">
                <a:effectLst/>
                <a:latin typeface="Segoe UI" panose="020B0502040204020203" pitchFamily="34" charset="0"/>
              </a:rPr>
              <a:t>by engaging local and state-level stakeholders</a:t>
            </a:r>
            <a:r>
              <a:rPr lang="en-US"/>
              <a:t> – for example, working with government officials, and training youth and women in water quality monitoring and operations and maintenance of water systems</a:t>
            </a:r>
          </a:p>
          <a:p>
            <a:pPr marL="171450" indent="-171450">
              <a:buFont typeface="Arial" panose="020B0604020202020204" pitchFamily="34" charset="0"/>
              <a:buChar char="•"/>
            </a:pPr>
            <a:r>
              <a:rPr lang="en-US">
                <a:cs typeface="Calibri"/>
              </a:rPr>
              <a:t>Catalyze access to WASH financing through microfinance and public investment – for example, building financial products and making it easier for households to access financing to implement their own WASH solutions</a:t>
            </a:r>
          </a:p>
          <a:p>
            <a:pPr marL="171450" indent="-171450">
              <a:buFont typeface="Arial" panose="020B0604020202020204" pitchFamily="34" charset="0"/>
              <a:buChar char="•"/>
            </a:pPr>
            <a:r>
              <a:rPr lang="en-US">
                <a:cs typeface="Calibri"/>
              </a:rPr>
              <a:t>In addition, while the current alliance does not involve hardware installation due to USAID regulations, we are considering incorporating direct implementation of WASH infrastructure as part of this scale up program.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1"/>
              <a:t>[If asked: To reach 10M people, we estimate funding of ~$65M+ will be required. </a:t>
            </a:r>
            <a:r>
              <a:rPr lang="en-US" sz="1800" i="1">
                <a:solidFill>
                  <a:srgbClr val="000000"/>
                </a:solidFill>
                <a:effectLst/>
                <a:latin typeface="Arial" panose="020B0604020202020204" pitchFamily="34" charset="0"/>
                <a:ea typeface="Arial" panose="020B0604020202020204" pitchFamily="34" charset="0"/>
              </a:rPr>
              <a:t>The results of the design phase will inform a final detailed budget for the partnership implementation phase. The final cost will be influenced by several factors, including the number/location of target geographies, communication requirements, the number of funding partners, the governance structure, and currency risk and inflation projections.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The programmatic foundation is in place, as is the implementation capacity, relationships, and proven models. What’s missing is the funding. What’s ultimately achievable depends on how many companies are willing to make the investment and at what level of investment.]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90D74-260D-4853-A7DE-9E922EFE7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77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Aft>
                <a:spcPts val="1200"/>
              </a:spcAft>
              <a:buFont typeface="+mj-lt"/>
              <a:buAutoNum type="arabicPeriod" startAt="3"/>
            </a:pPr>
            <a:r>
              <a:rPr lang="en-US" sz="1600" b="1" i="1" dirty="0">
                <a:solidFill>
                  <a:schemeClr val="accent2">
                    <a:lumMod val="75000"/>
                  </a:schemeClr>
                </a:solidFill>
                <a:latin typeface="AVENIR MEDIUM OBLIQUE" panose="02000503020000020003" pitchFamily="2" charset="0"/>
                <a:ea typeface="Roboto Black" panose="02000000000000000000" pitchFamily="2" charset="0"/>
              </a:rPr>
              <a:t>WASH in the Supply Chain</a:t>
            </a: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	- Vision, Supplier Support Program, Collective Supplier Actions</a:t>
            </a:r>
          </a:p>
          <a:p>
            <a:pPr lvl="1">
              <a:spcAft>
                <a:spcPts val="600"/>
              </a:spcAft>
            </a:pPr>
            <a:endParaRPr lang="en-US" dirty="0">
              <a:solidFill>
                <a:schemeClr val="accent2">
                  <a:lumMod val="75000"/>
                </a:schemeClr>
              </a:solidFill>
              <a:latin typeface="Avenir Medium" panose="02000503020000020003" pitchFamily="2" charset="0"/>
              <a:ea typeface="Roboto Black" panose="02000000000000000000" pitchFamily="2" charset="0"/>
            </a:endParaRP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Through a consultation conducted amongst members in 2022, participating members suggested that we develop a new leading practice vision for WASH IN THE SUPPLY CHAIN to encourage and help mobilize increased actions on WASH across supply chains which has been an ongoing challenge.</a:t>
            </a:r>
          </a:p>
          <a:p>
            <a:pPr lvl="1">
              <a:spcAft>
                <a:spcPts val="600"/>
              </a:spcAft>
            </a:pPr>
            <a:endParaRPr lang="en-US" dirty="0">
              <a:solidFill>
                <a:schemeClr val="accent2">
                  <a:lumMod val="75000"/>
                </a:schemeClr>
              </a:solidFill>
              <a:latin typeface="Avenir Medium" panose="02000503020000020003" pitchFamily="2" charset="0"/>
              <a:ea typeface="Roboto Black" panose="02000000000000000000" pitchFamily="2" charset="0"/>
            </a:endParaRPr>
          </a:p>
          <a:p>
            <a:pPr lvl="1">
              <a:spcAft>
                <a:spcPts val="600"/>
              </a:spcAft>
            </a:pPr>
            <a:r>
              <a:rPr lang="en-US" dirty="0">
                <a:solidFill>
                  <a:schemeClr val="accent2">
                    <a:lumMod val="75000"/>
                  </a:schemeClr>
                </a:solidFill>
                <a:latin typeface="Avenir Medium" panose="02000503020000020003" pitchFamily="2" charset="0"/>
                <a:ea typeface="Roboto Black" panose="02000000000000000000" pitchFamily="2" charset="0"/>
              </a:rPr>
              <a:t>In addition WASH for work will support this work by identify a baseline by country on the size of the gap, and overlay member supply chain overlap to identify priorities for potential collective actions.</a:t>
            </a:r>
          </a:p>
          <a:p>
            <a:pPr lvl="1">
              <a:spcAft>
                <a:spcPts val="600"/>
              </a:spcAft>
            </a:pPr>
            <a:endParaRPr lang="en-US" dirty="0">
              <a:solidFill>
                <a:schemeClr val="accent2">
                  <a:lumMod val="75000"/>
                </a:schemeClr>
              </a:solidFill>
              <a:latin typeface="Avenir Medium" panose="02000503020000020003" pitchFamily="2" charset="0"/>
            </a:endParaRPr>
          </a:p>
          <a:p>
            <a:pPr lvl="1">
              <a:spcAft>
                <a:spcPts val="600"/>
              </a:spcAft>
            </a:pPr>
            <a:r>
              <a:rPr lang="en-US" dirty="0">
                <a:solidFill>
                  <a:schemeClr val="accent2">
                    <a:lumMod val="75000"/>
                  </a:schemeClr>
                </a:solidFill>
                <a:latin typeface="Avenir Medium" panose="02000503020000020003" pitchFamily="2" charset="0"/>
              </a:rPr>
              <a:t>And we will continue to develop a support program for suppliers starting on their WASH implementation journey.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9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800" i="1" dirty="0">
                <a:solidFill>
                  <a:srgbClr val="F00078"/>
                </a:solidFill>
                <a:effectLst/>
                <a:latin typeface="Helvetica Neue" panose="02000503000000020004" pitchFamily="2" charset="0"/>
                <a:ea typeface="Times New Roman" panose="02020603050405020304" pitchFamily="18" charset="0"/>
              </a:rPr>
              <a:t>W4w </a:t>
            </a:r>
            <a:r>
              <a:rPr lang="fr-CH" sz="1800" i="1" dirty="0" err="1">
                <a:solidFill>
                  <a:srgbClr val="F00078"/>
                </a:solidFill>
                <a:effectLst/>
                <a:latin typeface="Helvetica Neue" panose="02000503000000020004" pitchFamily="2" charset="0"/>
                <a:ea typeface="Times New Roman" panose="02020603050405020304" pitchFamily="18" charset="0"/>
              </a:rPr>
              <a:t>is</a:t>
            </a:r>
            <a:r>
              <a:rPr lang="fr-CH" sz="1800" i="1" dirty="0">
                <a:solidFill>
                  <a:srgbClr val="F00078"/>
                </a:solidFill>
                <a:effectLst/>
                <a:latin typeface="Helvetica Neue" panose="02000503000000020004" pitchFamily="2" charset="0"/>
                <a:ea typeface="Times New Roman" panose="02020603050405020304" pitchFamily="18" charset="0"/>
              </a:rPr>
              <a:t> </a:t>
            </a:r>
            <a:r>
              <a:rPr lang="fr-CH" sz="1800" i="1" dirty="0" err="1">
                <a:solidFill>
                  <a:srgbClr val="F00078"/>
                </a:solidFill>
                <a:effectLst/>
                <a:latin typeface="Helvetica Neue" panose="02000503000000020004" pitchFamily="2" charset="0"/>
                <a:ea typeface="Times New Roman" panose="02020603050405020304" pitchFamily="18" charset="0"/>
              </a:rPr>
              <a:t>currently</a:t>
            </a:r>
            <a:r>
              <a:rPr lang="fr-CH" sz="1800" i="1" dirty="0">
                <a:solidFill>
                  <a:srgbClr val="F00078"/>
                </a:solidFill>
                <a:effectLst/>
                <a:latin typeface="Helvetica Neue" panose="02000503000000020004" pitchFamily="2" charset="0"/>
                <a:ea typeface="Times New Roman" panose="02020603050405020304" pitchFamily="18" charset="0"/>
              </a:rPr>
              <a:t> </a:t>
            </a:r>
            <a:endParaRPr lang="en-US" sz="1800" i="1" dirty="0">
              <a:effectLst/>
              <a:latin typeface="Helvetica Neue" panose="02000503000000020004" pitchFamily="2" charset="0"/>
              <a:ea typeface="Times New Roman" panose="02020603050405020304" pitchFamily="18" charset="0"/>
            </a:endParaRPr>
          </a:p>
          <a:p>
            <a:endParaRPr lang="en-US" sz="1800" i="1" dirty="0">
              <a:effectLst/>
              <a:latin typeface="Helvetica Neue" panose="02000503000000020004" pitchFamily="2" charset="0"/>
              <a:ea typeface="Times New Roman" panose="02020603050405020304" pitchFamily="18" charset="0"/>
            </a:endParaRPr>
          </a:p>
          <a:p>
            <a:r>
              <a:rPr lang="en-US" sz="1800" i="1" dirty="0">
                <a:effectLst/>
                <a:latin typeface="Helvetica Neue" panose="02000503000000020004" pitchFamily="2" charset="0"/>
                <a:ea typeface="Times New Roman" panose="02020603050405020304" pitchFamily="18" charset="0"/>
              </a:rPr>
              <a:t>MAPPING THE SIZE OF THE WASH GAP by country &amp; CORPORATE SUPPLY CHAIN EXPOSURE </a:t>
            </a:r>
          </a:p>
          <a:p>
            <a:r>
              <a:rPr lang="en-GB" sz="1800" i="1" dirty="0">
                <a:effectLst/>
                <a:latin typeface="Helvetica Neue" panose="02000503000000020004" pitchFamily="2" charset="0"/>
                <a:ea typeface="Times New Roman" panose="02020603050405020304" pitchFamily="18" charset="0"/>
                <a:cs typeface="AppleSystemUIFont"/>
              </a:rPr>
              <a:t> </a:t>
            </a:r>
            <a:endParaRPr lang="en-CH" sz="1800" dirty="0">
              <a:effectLst/>
              <a:latin typeface="Times New Roman" panose="02020603050405020304" pitchFamily="18" charset="0"/>
              <a:ea typeface="Times New Roman" panose="02020603050405020304" pitchFamily="18" charset="0"/>
            </a:endParaRPr>
          </a:p>
          <a:p>
            <a:r>
              <a:rPr lang="en-US" dirty="0"/>
              <a:t>TO IDENTIFY COLLECTIVE PRIORITIES / ACTIONS / TARGETS</a:t>
            </a:r>
          </a:p>
          <a:p>
            <a:endParaRPr lang="en-US" dirty="0"/>
          </a:p>
          <a:p>
            <a:r>
              <a:rPr lang="en-US" dirty="0"/>
              <a:t>And to serve as a baseline for measuring collective progress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996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b="1" dirty="0">
                <a:effectLst/>
                <a:latin typeface="Avenir Black" panose="02000503020000020003"/>
                <a:ea typeface="Times New Roman" panose="02020603050405020304" pitchFamily="18" charset="0"/>
                <a:cs typeface="AppleSystemUIFont"/>
              </a:rPr>
              <a:t>How can your company engage in leading practice in 2023?</a:t>
            </a:r>
          </a:p>
          <a:p>
            <a:pPr marL="342900" lvl="0" indent="-342900">
              <a:buFont typeface="Symbol" panose="05050102010706020507" pitchFamily="18" charset="2"/>
              <a:buChar char="·"/>
            </a:pPr>
            <a:endParaRPr lang="en-US" sz="1800" b="1" dirty="0">
              <a:effectLst/>
              <a:latin typeface="Avenir Black" panose="02000503020000020003"/>
              <a:ea typeface="Times New Roman" panose="02020603050405020304" pitchFamily="18" charset="0"/>
              <a:cs typeface="AppleSystemUIFont"/>
            </a:endParaRPr>
          </a:p>
          <a:p>
            <a:pPr marL="342900" lvl="0" indent="-342900">
              <a:buFont typeface="Symbol" panose="05050102010706020507" pitchFamily="18" charset="2"/>
              <a:buChar char="·"/>
            </a:pPr>
            <a:r>
              <a:rPr lang="en-US" sz="1800" b="1" dirty="0">
                <a:effectLst/>
                <a:latin typeface="Avenir Black" panose="02000503020000020003"/>
                <a:ea typeface="Times New Roman" panose="02020603050405020304" pitchFamily="18" charset="0"/>
                <a:cs typeface="AppleSystemUIFont"/>
              </a:rPr>
              <a:t>Integrate climate-resilient WASH considerations into WASH programs and investments</a:t>
            </a:r>
            <a:r>
              <a:rPr lang="en-US" sz="1800" dirty="0">
                <a:effectLst/>
                <a:latin typeface="Avenir Black" panose="02000503020000020003"/>
                <a:ea typeface="Times New Roman" panose="02020603050405020304" pitchFamily="18" charset="0"/>
                <a:cs typeface="AppleSystemUIFont"/>
              </a:rPr>
              <a:t> via WASH4Work Business Framework on Climate Resilient WASH guidance</a:t>
            </a:r>
            <a:endParaRPr lang="en-US" sz="1800" dirty="0">
              <a:effectLst/>
              <a:latin typeface="Avenir Black" panose="02000503020000020003"/>
              <a:ea typeface="Times New Roman" panose="02020603050405020304" pitchFamily="18" charset="0"/>
            </a:endParaRPr>
          </a:p>
          <a:p>
            <a:pPr marL="342900" lvl="0" indent="-342900">
              <a:buFont typeface="Symbol" panose="05050102010706020507" pitchFamily="18" charset="2"/>
              <a:buChar char="·"/>
            </a:pPr>
            <a:r>
              <a:rPr lang="en-US" sz="1800" b="1" dirty="0">
                <a:effectLst/>
                <a:latin typeface="Avenir Black" panose="02000503020000020003"/>
                <a:ea typeface="Times New Roman" panose="02020603050405020304" pitchFamily="18" charset="0"/>
                <a:cs typeface="AppleSystemUIFont"/>
              </a:rPr>
              <a:t>Integrate WASH access leading practice requirements into supplier contracts and codes of conduct</a:t>
            </a:r>
            <a:endParaRPr lang="en-US" sz="1800" b="1" dirty="0">
              <a:effectLst/>
              <a:latin typeface="Avenir Black" panose="02000503020000020003"/>
              <a:ea typeface="Times New Roman" panose="02020603050405020304" pitchFamily="18" charset="0"/>
            </a:endParaRPr>
          </a:p>
          <a:p>
            <a:pPr marL="342900" lvl="0" indent="-342900">
              <a:buFont typeface="Symbol" panose="05050102010706020507" pitchFamily="18" charset="2"/>
              <a:buChar char="·"/>
            </a:pPr>
            <a:r>
              <a:rPr lang="en-US" sz="1800" b="1" dirty="0">
                <a:effectLst/>
                <a:latin typeface="Avenir Black" panose="02000503020000020003"/>
                <a:ea typeface="Times New Roman" panose="02020603050405020304" pitchFamily="18" charset="0"/>
                <a:cs typeface="AppleSystemUIFont"/>
              </a:rPr>
              <a:t>Align WASH access measurement and reporting </a:t>
            </a:r>
            <a:r>
              <a:rPr lang="en-US" sz="1800" dirty="0">
                <a:effectLst/>
                <a:latin typeface="Avenir Black" panose="02000503020000020003"/>
                <a:ea typeface="Times New Roman" panose="02020603050405020304" pitchFamily="18" charset="0"/>
                <a:cs typeface="AppleSystemUIFont"/>
              </a:rPr>
              <a:t>with the Standardized WASH Benefits Accounting Method</a:t>
            </a:r>
            <a:endParaRPr lang="en-US" sz="1800" dirty="0">
              <a:effectLst/>
              <a:latin typeface="Avenir Black" panose="02000503020000020003"/>
              <a:ea typeface="Times New Roman" panose="02020603050405020304" pitchFamily="18" charset="0"/>
            </a:endParaRPr>
          </a:p>
          <a:p>
            <a:pPr marL="342900" lvl="0" indent="-342900">
              <a:buFont typeface="Symbol" panose="05050102010706020507" pitchFamily="18" charset="2"/>
              <a:buChar char="·"/>
            </a:pPr>
            <a:r>
              <a:rPr lang="en-US" sz="1800" b="1" dirty="0">
                <a:effectLst/>
                <a:latin typeface="Avenir Black" panose="02000503020000020003"/>
                <a:ea typeface="Times New Roman" panose="02020603050405020304" pitchFamily="18" charset="0"/>
                <a:cs typeface="AppleSystemUIFont"/>
              </a:rPr>
              <a:t>Share annual progress reports with WASH4Work </a:t>
            </a:r>
            <a:r>
              <a:rPr lang="en-US" sz="1800" dirty="0">
                <a:effectLst/>
                <a:latin typeface="Avenir Black" panose="02000503020000020003"/>
                <a:ea typeface="Times New Roman" panose="02020603050405020304" pitchFamily="18" charset="0"/>
                <a:cs typeface="AppleSystemUIFont"/>
              </a:rPr>
              <a:t>utilizing the Standardized WASH Benefits Accounting Method to enable monitoring of collective business contributions to SDG 6 joint monitoring program under new sub-section “Status of WASH in the Workplace”</a:t>
            </a:r>
            <a:endParaRPr lang="en-US" sz="1800" dirty="0">
              <a:effectLst/>
              <a:latin typeface="Avenir Black" panose="02000503020000020003"/>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344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75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730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27</a:t>
            </a:fld>
            <a:endParaRPr lang="en-US"/>
          </a:p>
        </p:txBody>
      </p:sp>
    </p:spTree>
    <p:extLst>
      <p:ext uri="{BB962C8B-B14F-4D97-AF65-F5344CB8AC3E}">
        <p14:creationId xmlns:p14="http://schemas.microsoft.com/office/powerpoint/2010/main" val="1842193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28</a:t>
            </a:fld>
            <a:endParaRPr lang="en-US"/>
          </a:p>
        </p:txBody>
      </p:sp>
    </p:spTree>
    <p:extLst>
      <p:ext uri="{BB962C8B-B14F-4D97-AF65-F5344CB8AC3E}">
        <p14:creationId xmlns:p14="http://schemas.microsoft.com/office/powerpoint/2010/main" val="2803444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29</a:t>
            </a:fld>
            <a:endParaRPr lang="en-US"/>
          </a:p>
        </p:txBody>
      </p:sp>
    </p:spTree>
    <p:extLst>
      <p:ext uri="{BB962C8B-B14F-4D97-AF65-F5344CB8AC3E}">
        <p14:creationId xmlns:p14="http://schemas.microsoft.com/office/powerpoint/2010/main" val="98637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9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58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22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30146-5328-9B4C-81FD-C8F169288C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74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W4W updated its goals to reflect the changing landscape of water sanitation and hygiene access in the workplace together with WASH expert stakeholders</a:t>
            </a:r>
          </a:p>
        </p:txBody>
      </p:sp>
      <p:sp>
        <p:nvSpPr>
          <p:cNvPr id="4" name="Slide Number Placeholder 3"/>
          <p:cNvSpPr>
            <a:spLocks noGrp="1"/>
          </p:cNvSpPr>
          <p:nvPr>
            <p:ph type="sldNum" sz="quarter" idx="5"/>
          </p:nvPr>
        </p:nvSpPr>
        <p:spPr/>
        <p:txBody>
          <a:bodyPr/>
          <a:lstStyle/>
          <a:p>
            <a:fld id="{87A30146-5328-9B4C-81FD-C8F169288C1F}" type="slidenum">
              <a:rPr lang="en-US" smtClean="0"/>
              <a:t>7</a:t>
            </a:fld>
            <a:endParaRPr lang="en-US"/>
          </a:p>
        </p:txBody>
      </p:sp>
    </p:spTree>
    <p:extLst>
      <p:ext uri="{BB962C8B-B14F-4D97-AF65-F5344CB8AC3E}">
        <p14:creationId xmlns:p14="http://schemas.microsoft.com/office/powerpoint/2010/main" val="73304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progress was made </a:t>
            </a:r>
          </a:p>
        </p:txBody>
      </p:sp>
      <p:sp>
        <p:nvSpPr>
          <p:cNvPr id="4" name="Slide Number Placeholder 3"/>
          <p:cNvSpPr>
            <a:spLocks noGrp="1"/>
          </p:cNvSpPr>
          <p:nvPr>
            <p:ph type="sldNum" sz="quarter" idx="5"/>
          </p:nvPr>
        </p:nvSpPr>
        <p:spPr/>
        <p:txBody>
          <a:bodyPr/>
          <a:lstStyle/>
          <a:p>
            <a:fld id="{87A30146-5328-9B4C-81FD-C8F169288C1F}" type="slidenum">
              <a:rPr lang="en-US" smtClean="0"/>
              <a:t>8</a:t>
            </a:fld>
            <a:endParaRPr lang="en-US"/>
          </a:p>
        </p:txBody>
      </p:sp>
    </p:spTree>
    <p:extLst>
      <p:ext uri="{BB962C8B-B14F-4D97-AF65-F5344CB8AC3E}">
        <p14:creationId xmlns:p14="http://schemas.microsoft.com/office/powerpoint/2010/main" val="240781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COP27 global climate conference in Nov 2022 27 companies joined wash expert stakeholders to launch the business declaration – demonstrating consensus on the evolution of leading practice standards.</a:t>
            </a:r>
          </a:p>
        </p:txBody>
      </p:sp>
      <p:sp>
        <p:nvSpPr>
          <p:cNvPr id="4" name="Slide Number Placeholder 3"/>
          <p:cNvSpPr>
            <a:spLocks noGrp="1"/>
          </p:cNvSpPr>
          <p:nvPr>
            <p:ph type="sldNum" sz="quarter" idx="5"/>
          </p:nvPr>
        </p:nvSpPr>
        <p:spPr/>
        <p:txBody>
          <a:bodyPr/>
          <a:lstStyle/>
          <a:p>
            <a:fld id="{87A30146-5328-9B4C-81FD-C8F169288C1F}" type="slidenum">
              <a:rPr lang="en-US" smtClean="0"/>
              <a:t>9</a:t>
            </a:fld>
            <a:endParaRPr lang="en-US"/>
          </a:p>
        </p:txBody>
      </p:sp>
    </p:spTree>
    <p:extLst>
      <p:ext uri="{BB962C8B-B14F-4D97-AF65-F5344CB8AC3E}">
        <p14:creationId xmlns:p14="http://schemas.microsoft.com/office/powerpoint/2010/main" val="54833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Generic Body">
    <p:bg>
      <p:bgRef idx="1001">
        <a:schemeClr val="bg1"/>
      </p:bgRef>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0FC10F-09A7-440D-B6C1-E9F7C4FAE81D}"/>
              </a:ext>
            </a:extLst>
          </p:cNvPr>
          <p:cNvSpPr>
            <a:spLocks noGrp="1"/>
          </p:cNvSpPr>
          <p:nvPr>
            <p:ph sz="quarter" idx="10"/>
          </p:nvPr>
        </p:nvSpPr>
        <p:spPr>
          <a:xfrm>
            <a:off x="575094" y="1392238"/>
            <a:ext cx="11172406" cy="477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dirty="0"/>
              <a:t>CLICK TO EDIT MASTER TITLE</a:t>
            </a:r>
          </a:p>
        </p:txBody>
      </p:sp>
      <p:sp>
        <p:nvSpPr>
          <p:cNvPr id="13" name="Rectangle 12"/>
          <p:cNvSpPr/>
          <p:nvPr/>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9" name="Slide Number Placeholder 8">
            <a:extLst>
              <a:ext uri="{FF2B5EF4-FFF2-40B4-BE49-F238E27FC236}">
                <a16:creationId xmlns:a16="http://schemas.microsoft.com/office/drawing/2014/main" id="{ADC44D56-B70F-5810-44A0-80C4ABDF1996}"/>
              </a:ext>
            </a:extLst>
          </p:cNvPr>
          <p:cNvSpPr>
            <a:spLocks noGrp="1"/>
          </p:cNvSpPr>
          <p:nvPr>
            <p:ph type="sldNum" sz="quarter" idx="4"/>
          </p:nvPr>
        </p:nvSpPr>
        <p:spPr>
          <a:xfrm>
            <a:off x="5672091" y="6392609"/>
            <a:ext cx="607904" cy="210578"/>
          </a:xfrm>
          <a:prstGeom prst="rect">
            <a:avLst/>
          </a:prstGeom>
        </p:spPr>
        <p:txBody>
          <a:bodyPr anchor="ctr"/>
          <a:lstStyle>
            <a:lvl1pPr algn="ctr">
              <a:defRPr sz="1000">
                <a:solidFill>
                  <a:schemeClr val="bg1"/>
                </a:solidFill>
              </a:defRPr>
            </a:lvl1pPr>
          </a:lstStyle>
          <a:p>
            <a:fld id="{52E07209-4067-4B3C-92F3-09970820FD87}" type="slidenum">
              <a:rPr lang="en-US" smtClean="0"/>
              <a:t>‹#›</a:t>
            </a:fld>
            <a:endParaRPr lang="en-US"/>
          </a:p>
        </p:txBody>
      </p:sp>
    </p:spTree>
    <p:extLst>
      <p:ext uri="{BB962C8B-B14F-4D97-AF65-F5344CB8AC3E}">
        <p14:creationId xmlns:p14="http://schemas.microsoft.com/office/powerpoint/2010/main" val="2075887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1/30/23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865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1/30/23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094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1/30/23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479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Xyle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296" y="2514604"/>
            <a:ext cx="10363200" cy="1362075"/>
          </a:xfrm>
        </p:spPr>
        <p:txBody>
          <a:bodyPr rtlCol="0" anchor="t">
            <a:noAutofit/>
          </a:bodyPr>
          <a:lstStyle>
            <a:lvl1pPr>
              <a:lnSpc>
                <a:spcPts val="6500"/>
              </a:lnSpc>
              <a:defRPr lang="en-US" sz="4600" b="0" dirty="0">
                <a:solidFill>
                  <a:schemeClr val="bg1"/>
                </a:solidFill>
              </a:defRPr>
            </a:lvl1p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0B794A29-044F-E14A-A963-CC3F05D56890}" type="slidenum">
              <a:rPr lang="en-US" altLang="en-US"/>
              <a:pPr>
                <a:defRPr/>
              </a:pPr>
              <a:t>‹#›</a:t>
            </a:fld>
            <a:endParaRPr lang="en-US" altLang="en-US"/>
          </a:p>
        </p:txBody>
      </p:sp>
      <p:pic>
        <p:nvPicPr>
          <p:cNvPr id="5" name="Picture 4" descr="logo title blue.png"/>
          <p:cNvPicPr>
            <a:picLocks noChangeAspect="1"/>
          </p:cNvPicPr>
          <p:nvPr userDrawn="1"/>
        </p:nvPicPr>
        <p:blipFill>
          <a:blip r:embed="rId3"/>
          <a:stretch>
            <a:fillRect/>
          </a:stretch>
        </p:blipFill>
        <p:spPr>
          <a:xfrm>
            <a:off x="458437" y="502921"/>
            <a:ext cx="2085859" cy="746979"/>
          </a:xfrm>
          <a:prstGeom prst="rect">
            <a:avLst/>
          </a:prstGeom>
        </p:spPr>
      </p:pic>
    </p:spTree>
    <p:extLst>
      <p:ext uri="{BB962C8B-B14F-4D97-AF65-F5344CB8AC3E}">
        <p14:creationId xmlns:p14="http://schemas.microsoft.com/office/powerpoint/2010/main" val="1259826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Xyle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4114799"/>
            <a:ext cx="12192000" cy="2743200"/>
          </a:xfrm>
          <a:solidFill>
            <a:srgbClr val="0089B1"/>
          </a:solidFill>
          <a:ln>
            <a:noFill/>
          </a:ln>
        </p:spPr>
        <p:txBody>
          <a:bodyPr rtlCol="0">
            <a:normAutofit/>
          </a:bodyPr>
          <a:lstStyle>
            <a:lvl1pPr>
              <a:defRPr>
                <a:solidFill>
                  <a:srgbClr val="FFFFFF"/>
                </a:solidFill>
              </a:defRPr>
            </a:lvl1pPr>
          </a:lstStyle>
          <a:p>
            <a:pPr lvl="0"/>
            <a:r>
              <a:rPr lang="en-US" noProof="0"/>
              <a:t>Click icon to add picture</a:t>
            </a:r>
            <a:endParaRPr lang="en-US" noProof="0" dirty="0"/>
          </a:p>
        </p:txBody>
      </p:sp>
      <p:sp>
        <p:nvSpPr>
          <p:cNvPr id="2" name="Title 1"/>
          <p:cNvSpPr>
            <a:spLocks noGrp="1"/>
          </p:cNvSpPr>
          <p:nvPr>
            <p:ph type="ctrTitle"/>
          </p:nvPr>
        </p:nvSpPr>
        <p:spPr>
          <a:xfrm>
            <a:off x="463296" y="1658680"/>
            <a:ext cx="10826495" cy="1456661"/>
          </a:xfrm>
        </p:spPr>
        <p:txBody>
          <a:bodyPr/>
          <a:lstStyle>
            <a:lvl1pPr>
              <a:lnSpc>
                <a:spcPts val="5000"/>
              </a:lnSpc>
              <a:defRPr sz="4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63296" y="3749042"/>
            <a:ext cx="5632704" cy="422029"/>
          </a:xfrm>
        </p:spPr>
        <p:txBody>
          <a:bodyPr/>
          <a:lstStyle>
            <a:lvl1pPr marL="0" indent="0" algn="l">
              <a:buNone/>
              <a:defRPr sz="1400" cap="all">
                <a:solidFill>
                  <a:srgbClr val="FFFFFF"/>
                </a:solidFill>
              </a:defRPr>
            </a:lvl1pPr>
            <a:lvl2pPr marL="609458" indent="0" algn="ctr">
              <a:buNone/>
              <a:defRPr>
                <a:solidFill>
                  <a:schemeClr val="tx1">
                    <a:tint val="75000"/>
                  </a:schemeClr>
                </a:solidFill>
              </a:defRPr>
            </a:lvl2pPr>
            <a:lvl3pPr marL="1218915" indent="0" algn="ctr">
              <a:buNone/>
              <a:defRPr>
                <a:solidFill>
                  <a:schemeClr val="tx1">
                    <a:tint val="75000"/>
                  </a:schemeClr>
                </a:solidFill>
              </a:defRPr>
            </a:lvl3pPr>
            <a:lvl4pPr marL="1828373" indent="0" algn="ctr">
              <a:buNone/>
              <a:defRPr>
                <a:solidFill>
                  <a:schemeClr val="tx1">
                    <a:tint val="75000"/>
                  </a:schemeClr>
                </a:solidFill>
              </a:defRPr>
            </a:lvl4pPr>
            <a:lvl5pPr marL="2437830" indent="0" algn="ctr">
              <a:buNone/>
              <a:defRPr>
                <a:solidFill>
                  <a:schemeClr val="tx1">
                    <a:tint val="75000"/>
                  </a:schemeClr>
                </a:solidFill>
              </a:defRPr>
            </a:lvl5pPr>
            <a:lvl6pPr marL="3047289" indent="0" algn="ctr">
              <a:buNone/>
              <a:defRPr>
                <a:solidFill>
                  <a:schemeClr val="tx1">
                    <a:tint val="75000"/>
                  </a:schemeClr>
                </a:solidFill>
              </a:defRPr>
            </a:lvl6pPr>
            <a:lvl7pPr marL="3656747" indent="0" algn="ctr">
              <a:buNone/>
              <a:defRPr>
                <a:solidFill>
                  <a:schemeClr val="tx1">
                    <a:tint val="75000"/>
                  </a:schemeClr>
                </a:solidFill>
              </a:defRPr>
            </a:lvl7pPr>
            <a:lvl8pPr marL="4266204" indent="0" algn="ctr">
              <a:buNone/>
              <a:defRPr>
                <a:solidFill>
                  <a:schemeClr val="tx1">
                    <a:tint val="75000"/>
                  </a:schemeClr>
                </a:solidFill>
              </a:defRPr>
            </a:lvl8pPr>
            <a:lvl9pPr marL="4875662"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12"/>
          <p:cNvSpPr>
            <a:spLocks noGrp="1"/>
          </p:cNvSpPr>
          <p:nvPr>
            <p:ph sz="quarter" idx="11"/>
          </p:nvPr>
        </p:nvSpPr>
        <p:spPr>
          <a:xfrm>
            <a:off x="463296" y="234708"/>
            <a:ext cx="4233333" cy="390525"/>
          </a:xfrm>
        </p:spPr>
        <p:txBody>
          <a:bodyPr/>
          <a:lstStyle>
            <a:lvl1pPr>
              <a:defRPr sz="1400">
                <a:solidFill>
                  <a:schemeClr val="tx1"/>
                </a:solidFill>
              </a:defRPr>
            </a:lvl1pPr>
            <a:lvl2pPr>
              <a:defRPr sz="1866">
                <a:solidFill>
                  <a:schemeClr val="tx1"/>
                </a:solidFill>
              </a:defRPr>
            </a:lvl2pPr>
            <a:lvl3pPr>
              <a:defRPr sz="1866">
                <a:solidFill>
                  <a:schemeClr val="tx1"/>
                </a:solidFill>
              </a:defRPr>
            </a:lvl3pPr>
            <a:lvl4pPr>
              <a:defRPr sz="1866">
                <a:solidFill>
                  <a:schemeClr val="tx1"/>
                </a:solidFill>
              </a:defRPr>
            </a:lvl4pPr>
            <a:lvl5pPr>
              <a:defRPr sz="1866">
                <a:solidFill>
                  <a:schemeClr val="tx1"/>
                </a:solidFill>
              </a:defRPr>
            </a:lvl5pPr>
          </a:lstStyle>
          <a:p>
            <a:pPr lvl="0"/>
            <a:r>
              <a:rPr lang="en-US"/>
              <a:t>Click to edit Master text styles</a:t>
            </a:r>
          </a:p>
        </p:txBody>
      </p:sp>
      <p:pic>
        <p:nvPicPr>
          <p:cNvPr id="7" name="Picture 6" descr="logo title blue.png"/>
          <p:cNvPicPr>
            <a:picLocks noChangeAspect="1"/>
          </p:cNvPicPr>
          <p:nvPr userDrawn="1"/>
        </p:nvPicPr>
        <p:blipFill>
          <a:blip r:embed="rId3"/>
          <a:stretch>
            <a:fillRect/>
          </a:stretch>
        </p:blipFill>
        <p:spPr>
          <a:xfrm>
            <a:off x="9638027" y="502921"/>
            <a:ext cx="2085859" cy="746979"/>
          </a:xfrm>
          <a:prstGeom prst="rect">
            <a:avLst/>
          </a:prstGeom>
        </p:spPr>
      </p:pic>
    </p:spTree>
    <p:extLst>
      <p:ext uri="{BB962C8B-B14F-4D97-AF65-F5344CB8AC3E}">
        <p14:creationId xmlns:p14="http://schemas.microsoft.com/office/powerpoint/2010/main" val="20451991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Xylem (phot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63296" y="1600200"/>
            <a:ext cx="11277598" cy="4690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54FF9FE7-F917-804D-97B0-E22942320C40}" type="slidenum">
              <a:rPr lang="en-US" altLang="en-US"/>
              <a:pPr>
                <a:defRPr/>
              </a:pPr>
              <a:t>‹#›</a:t>
            </a:fld>
            <a:endParaRPr lang="en-US" altLang="en-US"/>
          </a:p>
        </p:txBody>
      </p:sp>
    </p:spTree>
    <p:extLst>
      <p:ext uri="{BB962C8B-B14F-4D97-AF65-F5344CB8AC3E}">
        <p14:creationId xmlns:p14="http://schemas.microsoft.com/office/powerpoint/2010/main" val="5235031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ntent Xylem (photo)">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63297" y="1600200"/>
            <a:ext cx="6254913" cy="4690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68895" y="1600204"/>
            <a:ext cx="4572000" cy="3778873"/>
          </a:xfrm>
          <a:solidFill>
            <a:schemeClr val="bg2">
              <a:lumMod val="20000"/>
              <a:lumOff val="80000"/>
            </a:schemeClr>
          </a:solidFill>
        </p:spPr>
        <p:txBody>
          <a:bodyPr rtlCol="0">
            <a:normAutofit/>
          </a:bodyPr>
          <a:lstStyle/>
          <a:p>
            <a:pPr lvl="0"/>
            <a:r>
              <a:rPr lang="en-US" noProof="0"/>
              <a:t>Click icon to add picture</a:t>
            </a:r>
          </a:p>
        </p:txBody>
      </p:sp>
      <p:sp>
        <p:nvSpPr>
          <p:cNvPr id="6" name="Slide Number Placeholder 5"/>
          <p:cNvSpPr>
            <a:spLocks noGrp="1"/>
          </p:cNvSpPr>
          <p:nvPr>
            <p:ph type="sldNum" sz="quarter" idx="14"/>
          </p:nvPr>
        </p:nvSpPr>
        <p:spPr/>
        <p:txBody>
          <a:bodyPr/>
          <a:lstStyle>
            <a:lvl1pPr>
              <a:defRPr/>
            </a:lvl1pPr>
          </a:lstStyle>
          <a:p>
            <a:pPr>
              <a:defRPr/>
            </a:pPr>
            <a:fld id="{2B9A8D85-29EA-4B4B-A883-F0DEF9497F32}" type="slidenum">
              <a:rPr lang="en-US" altLang="en-US"/>
              <a:pPr>
                <a:defRPr/>
              </a:pPr>
              <a:t>‹#›</a:t>
            </a:fld>
            <a:endParaRPr lang="en-US" altLang="en-US"/>
          </a:p>
        </p:txBody>
      </p:sp>
    </p:spTree>
    <p:extLst>
      <p:ext uri="{BB962C8B-B14F-4D97-AF65-F5344CB8AC3E}">
        <p14:creationId xmlns:p14="http://schemas.microsoft.com/office/powerpoint/2010/main" val="27682264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Xylem (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F1E9BC33-2470-E74D-8B2C-3018BEDBEC8C}" type="slidenum">
              <a:rPr lang="en-US" altLang="en-US"/>
              <a:pPr>
                <a:defRPr/>
              </a:pPr>
              <a:t>‹#›</a:t>
            </a:fld>
            <a:endParaRPr lang="en-US" altLang="en-US"/>
          </a:p>
        </p:txBody>
      </p:sp>
    </p:spTree>
    <p:extLst>
      <p:ext uri="{BB962C8B-B14F-4D97-AF65-F5344CB8AC3E}">
        <p14:creationId xmlns:p14="http://schemas.microsoft.com/office/powerpoint/2010/main" val="12869661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9" descr="Picture 9">
            <a:extLst>
              <a:ext uri="{FF2B5EF4-FFF2-40B4-BE49-F238E27FC236}">
                <a16:creationId xmlns:a16="http://schemas.microsoft.com/office/drawing/2014/main" id="{1ED67EDA-9B83-4ABD-8207-F994EB5E873A}"/>
              </a:ext>
            </a:extLst>
          </p:cNvPr>
          <p:cNvPicPr>
            <a:picLocks noChangeAspect="1"/>
          </p:cNvPicPr>
          <p:nvPr/>
        </p:nvPicPr>
        <p:blipFill>
          <a:blip r:embed="rId2"/>
          <a:srcRect t="34855" b="30246"/>
          <a:stretch>
            <a:fillRect/>
          </a:stretch>
        </p:blipFill>
        <p:spPr>
          <a:xfrm>
            <a:off x="1" y="1627413"/>
            <a:ext cx="12192000" cy="2307277"/>
          </a:xfrm>
          <a:prstGeom prst="rect">
            <a:avLst/>
          </a:prstGeom>
          <a:ln w="12700">
            <a:miter lim="400000"/>
          </a:ln>
        </p:spPr>
      </p:pic>
      <p:sp>
        <p:nvSpPr>
          <p:cNvPr id="9" name="Rectangle">
            <a:extLst>
              <a:ext uri="{FF2B5EF4-FFF2-40B4-BE49-F238E27FC236}">
                <a16:creationId xmlns:a16="http://schemas.microsoft.com/office/drawing/2014/main" id="{235C1ACA-1FE0-462A-9271-38C2B96AC0BF}"/>
              </a:ext>
            </a:extLst>
          </p:cNvPr>
          <p:cNvSpPr/>
          <p:nvPr/>
        </p:nvSpPr>
        <p:spPr>
          <a:xfrm>
            <a:off x="0" y="3925508"/>
            <a:ext cx="12192000" cy="2932491"/>
          </a:xfrm>
          <a:prstGeom prst="rect">
            <a:avLst/>
          </a:prstGeom>
          <a:solidFill>
            <a:srgbClr val="1E3250"/>
          </a:solidFill>
          <a:ln w="12700" cap="flat">
            <a:noFill/>
            <a:miter lim="400000"/>
          </a:ln>
          <a:effectLst/>
        </p:spPr>
        <p:txBody>
          <a:bodyPr wrap="square" lIns="45718" tIns="45718" rIns="45718" bIns="45718" numCol="1" anchor="t">
            <a:noAutofit/>
          </a:bodyPr>
          <a:lstStyle/>
          <a:p>
            <a:pPr>
              <a:spcBef>
                <a:spcPts val="400"/>
              </a:spcBef>
              <a:defRPr sz="1600" i="1">
                <a:solidFill>
                  <a:srgbClr val="FFFFFF"/>
                </a:solidFill>
                <a:latin typeface="Roboto"/>
                <a:ea typeface="Roboto"/>
                <a:cs typeface="Roboto"/>
                <a:sym typeface="Roboto"/>
              </a:defRPr>
            </a:pPr>
            <a:endParaRPr/>
          </a:p>
        </p:txBody>
      </p:sp>
      <p:sp>
        <p:nvSpPr>
          <p:cNvPr id="2" name="Title 1">
            <a:extLst>
              <a:ext uri="{FF2B5EF4-FFF2-40B4-BE49-F238E27FC236}">
                <a16:creationId xmlns:a16="http://schemas.microsoft.com/office/drawing/2014/main" id="{E4D8C8BF-F881-4221-8474-152D8CA66F5B}"/>
              </a:ext>
            </a:extLst>
          </p:cNvPr>
          <p:cNvSpPr>
            <a:spLocks noGrp="1"/>
          </p:cNvSpPr>
          <p:nvPr>
            <p:ph type="ctrTitle"/>
          </p:nvPr>
        </p:nvSpPr>
        <p:spPr>
          <a:xfrm>
            <a:off x="234372" y="4229988"/>
            <a:ext cx="11723255" cy="669333"/>
          </a:xfrm>
        </p:spPr>
        <p:txBody>
          <a:bodyPr anchor="b">
            <a:noAutofit/>
          </a:bodyPr>
          <a:lstStyle>
            <a:lvl1pPr algn="l">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804B891E-D322-4B3F-B585-88358D42481D}"/>
              </a:ext>
            </a:extLst>
          </p:cNvPr>
          <p:cNvSpPr>
            <a:spLocks noGrp="1"/>
          </p:cNvSpPr>
          <p:nvPr>
            <p:ph type="subTitle" idx="1" hasCustomPrompt="1"/>
          </p:nvPr>
        </p:nvSpPr>
        <p:spPr>
          <a:xfrm>
            <a:off x="237836" y="5093103"/>
            <a:ext cx="11723254" cy="365125"/>
          </a:xfrm>
        </p:spPr>
        <p:txBody>
          <a:bodyPr>
            <a:noAutofit/>
          </a:bodyPr>
          <a:lstStyle>
            <a:lvl1pPr marL="0" indent="0" algn="l">
              <a:buNone/>
              <a:defRPr sz="2800" b="1">
                <a:solidFill>
                  <a:schemeClr val="accent4">
                    <a:lumMod val="60000"/>
                    <a:lumOff val="4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AE935426-1FD0-4710-9111-F9C232F07B0C}"/>
              </a:ext>
            </a:extLst>
          </p:cNvPr>
          <p:cNvSpPr>
            <a:spLocks noGrp="1"/>
          </p:cNvSpPr>
          <p:nvPr>
            <p:ph type="body" sz="quarter" idx="13"/>
          </p:nvPr>
        </p:nvSpPr>
        <p:spPr>
          <a:xfrm>
            <a:off x="234950" y="5643563"/>
            <a:ext cx="11722100" cy="268287"/>
          </a:xfrm>
        </p:spPr>
        <p:txBody>
          <a:bodyPr>
            <a:noAutofit/>
          </a:bodyPr>
          <a:lstStyle>
            <a:lvl1pPr marL="0" indent="0">
              <a:buNone/>
              <a:defRPr sz="1600" b="1">
                <a:solidFill>
                  <a:schemeClr val="bg1"/>
                </a:solidFill>
              </a:defRPr>
            </a:lvl1pPr>
            <a:lvl2pPr marL="457200" indent="0">
              <a:buNone/>
              <a:defRPr sz="1400" b="1">
                <a:solidFill>
                  <a:schemeClr val="bg1"/>
                </a:solidFill>
              </a:defRPr>
            </a:lvl2pPr>
            <a:lvl3pPr marL="914400" indent="0">
              <a:buNone/>
              <a:defRPr sz="12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Click to edit Master text styles</a:t>
            </a:r>
          </a:p>
        </p:txBody>
      </p:sp>
      <p:sp>
        <p:nvSpPr>
          <p:cNvPr id="17" name="Rectangle">
            <a:extLst>
              <a:ext uri="{FF2B5EF4-FFF2-40B4-BE49-F238E27FC236}">
                <a16:creationId xmlns:a16="http://schemas.microsoft.com/office/drawing/2014/main" id="{9DB38639-0796-4119-9960-FE2106EEA1E9}"/>
              </a:ext>
            </a:extLst>
          </p:cNvPr>
          <p:cNvSpPr/>
          <p:nvPr/>
        </p:nvSpPr>
        <p:spPr>
          <a:xfrm>
            <a:off x="-6" y="2577"/>
            <a:ext cx="12192006" cy="834100"/>
          </a:xfrm>
          <a:prstGeom prst="rect">
            <a:avLst/>
          </a:prstGeom>
          <a:solidFill>
            <a:schemeClr val="bg1"/>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pic>
        <p:nvPicPr>
          <p:cNvPr id="11" name="Picture 4" descr="Picture 4">
            <a:extLst>
              <a:ext uri="{FF2B5EF4-FFF2-40B4-BE49-F238E27FC236}">
                <a16:creationId xmlns:a16="http://schemas.microsoft.com/office/drawing/2014/main" id="{BEC92324-0465-430D-AA07-8850CA728B34}"/>
              </a:ext>
            </a:extLst>
          </p:cNvPr>
          <p:cNvPicPr>
            <a:picLocks noChangeAspect="1"/>
          </p:cNvPicPr>
          <p:nvPr/>
        </p:nvPicPr>
        <p:blipFill>
          <a:blip r:embed="rId3"/>
          <a:stretch>
            <a:fillRect/>
          </a:stretch>
        </p:blipFill>
        <p:spPr>
          <a:xfrm>
            <a:off x="-39588" y="-81938"/>
            <a:ext cx="4664490" cy="1846077"/>
          </a:xfrm>
          <a:prstGeom prst="rect">
            <a:avLst/>
          </a:prstGeom>
          <a:ln w="12700">
            <a:miter lim="400000"/>
          </a:ln>
        </p:spPr>
      </p:pic>
    </p:spTree>
    <p:extLst>
      <p:ext uri="{BB962C8B-B14F-4D97-AF65-F5344CB8AC3E}">
        <p14:creationId xmlns:p14="http://schemas.microsoft.com/office/powerpoint/2010/main" val="249938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B55D-7034-4F74-8626-19A881158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1E640-3B19-422E-82B9-AA5C4E2AE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0BCFC369-B3FD-4CDE-AC1F-BC25E99664E3}"/>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8" name="Footer Placeholder 3">
            <a:extLst>
              <a:ext uri="{FF2B5EF4-FFF2-40B4-BE49-F238E27FC236}">
                <a16:creationId xmlns:a16="http://schemas.microsoft.com/office/drawing/2014/main" id="{517543F6-5F7F-4651-A7A9-5E4D7721A198}"/>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9" name="Slide Number Placeholder 4">
            <a:extLst>
              <a:ext uri="{FF2B5EF4-FFF2-40B4-BE49-F238E27FC236}">
                <a16:creationId xmlns:a16="http://schemas.microsoft.com/office/drawing/2014/main" id="{6366B82D-3302-48D5-935B-CC51E23D6B12}"/>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225984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1/30/23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194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B55D-7034-4F74-8626-19A881158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1E640-3B19-422E-82B9-AA5C4E2AEF93}"/>
              </a:ext>
            </a:extLst>
          </p:cNvPr>
          <p:cNvSpPr>
            <a:spLocks noGrp="1"/>
          </p:cNvSpPr>
          <p:nvPr>
            <p:ph idx="1"/>
          </p:nvPr>
        </p:nvSpPr>
        <p:spPr>
          <a:xfrm>
            <a:off x="203199" y="1523999"/>
            <a:ext cx="11813309" cy="4199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0BCFC369-B3FD-4CDE-AC1F-BC25E99664E3}"/>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8" name="Footer Placeholder 3">
            <a:extLst>
              <a:ext uri="{FF2B5EF4-FFF2-40B4-BE49-F238E27FC236}">
                <a16:creationId xmlns:a16="http://schemas.microsoft.com/office/drawing/2014/main" id="{517543F6-5F7F-4651-A7A9-5E4D7721A198}"/>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9" name="Slide Number Placeholder 4">
            <a:extLst>
              <a:ext uri="{FF2B5EF4-FFF2-40B4-BE49-F238E27FC236}">
                <a16:creationId xmlns:a16="http://schemas.microsoft.com/office/drawing/2014/main" id="{6366B82D-3302-48D5-935B-CC51E23D6B12}"/>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
        <p:nvSpPr>
          <p:cNvPr id="10" name="Text Placeholder 9">
            <a:extLst>
              <a:ext uri="{FF2B5EF4-FFF2-40B4-BE49-F238E27FC236}">
                <a16:creationId xmlns:a16="http://schemas.microsoft.com/office/drawing/2014/main" id="{49A9A078-9ED9-4191-8FDD-9C023904A3E2}"/>
              </a:ext>
            </a:extLst>
          </p:cNvPr>
          <p:cNvSpPr>
            <a:spLocks noGrp="1"/>
          </p:cNvSpPr>
          <p:nvPr>
            <p:ph type="body" sz="quarter" idx="10"/>
          </p:nvPr>
        </p:nvSpPr>
        <p:spPr>
          <a:xfrm>
            <a:off x="0" y="835025"/>
            <a:ext cx="12192000" cy="544513"/>
          </a:xfrm>
          <a:solidFill>
            <a:schemeClr val="accent4">
              <a:lumMod val="60000"/>
              <a:lumOff val="40000"/>
            </a:schemeClr>
          </a:solidFill>
        </p:spPr>
        <p:txBody>
          <a:bodyPr anchor="ctr"/>
          <a:lstStyle>
            <a:lvl1pPr marL="225425" indent="0">
              <a:buNone/>
              <a:defRPr b="1">
                <a:solidFill>
                  <a:schemeClr val="tx2"/>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Tree>
    <p:extLst>
      <p:ext uri="{BB962C8B-B14F-4D97-AF65-F5344CB8AC3E}">
        <p14:creationId xmlns:p14="http://schemas.microsoft.com/office/powerpoint/2010/main" val="2658345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E6FF-6A25-4EE9-9EEF-D08C70333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1F62D-2E52-470D-B865-3FD3FF60513C}"/>
              </a:ext>
            </a:extLst>
          </p:cNvPr>
          <p:cNvSpPr>
            <a:spLocks noGrp="1"/>
          </p:cNvSpPr>
          <p:nvPr>
            <p:ph sz="half" idx="1"/>
          </p:nvPr>
        </p:nvSpPr>
        <p:spPr>
          <a:xfrm>
            <a:off x="203199" y="1022063"/>
            <a:ext cx="5816601" cy="474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5481E4-2050-4B3D-AF85-DDA34E388754}"/>
              </a:ext>
            </a:extLst>
          </p:cNvPr>
          <p:cNvSpPr>
            <a:spLocks noGrp="1"/>
          </p:cNvSpPr>
          <p:nvPr>
            <p:ph sz="half" idx="2"/>
          </p:nvPr>
        </p:nvSpPr>
        <p:spPr>
          <a:xfrm>
            <a:off x="6172200" y="1022063"/>
            <a:ext cx="5844308" cy="474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a:extLst>
              <a:ext uri="{FF2B5EF4-FFF2-40B4-BE49-F238E27FC236}">
                <a16:creationId xmlns:a16="http://schemas.microsoft.com/office/drawing/2014/main" id="{BFD0D92A-A50B-474A-9EA2-B572A926A4F5}"/>
              </a:ext>
            </a:extLst>
          </p:cNvPr>
          <p:cNvSpPr>
            <a:spLocks noGrp="1"/>
          </p:cNvSpPr>
          <p:nvPr>
            <p:ph type="dt" sz="half" idx="10"/>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9" name="Footer Placeholder 3">
            <a:extLst>
              <a:ext uri="{FF2B5EF4-FFF2-40B4-BE49-F238E27FC236}">
                <a16:creationId xmlns:a16="http://schemas.microsoft.com/office/drawing/2014/main" id="{11941E28-7005-4DA1-B1EF-00F4C232E7EB}"/>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10" name="Slide Number Placeholder 4">
            <a:extLst>
              <a:ext uri="{FF2B5EF4-FFF2-40B4-BE49-F238E27FC236}">
                <a16:creationId xmlns:a16="http://schemas.microsoft.com/office/drawing/2014/main" id="{4B8F615A-F6C9-4165-87CC-C0AD070A31D1}"/>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127789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6F3B-5E3E-4123-AF44-37A95792869E}"/>
              </a:ext>
            </a:extLst>
          </p:cNvPr>
          <p:cNvSpPr>
            <a:spLocks noGrp="1"/>
          </p:cNvSpPr>
          <p:nvPr>
            <p:ph type="title"/>
          </p:nvPr>
        </p:nvSpPr>
        <p:spPr>
          <a:xfrm>
            <a:off x="201168" y="164592"/>
            <a:ext cx="11831781" cy="4651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55A8-1C17-417B-875F-5D07E47F839C}"/>
              </a:ext>
            </a:extLst>
          </p:cNvPr>
          <p:cNvSpPr>
            <a:spLocks noGrp="1"/>
          </p:cNvSpPr>
          <p:nvPr>
            <p:ph type="body" idx="1"/>
          </p:nvPr>
        </p:nvSpPr>
        <p:spPr>
          <a:xfrm>
            <a:off x="201168" y="1042066"/>
            <a:ext cx="57964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648BBB-5C2D-489C-8E2D-790733812116}"/>
              </a:ext>
            </a:extLst>
          </p:cNvPr>
          <p:cNvSpPr>
            <a:spLocks noGrp="1"/>
          </p:cNvSpPr>
          <p:nvPr>
            <p:ph sz="half" idx="2"/>
          </p:nvPr>
        </p:nvSpPr>
        <p:spPr>
          <a:xfrm>
            <a:off x="201168" y="1865978"/>
            <a:ext cx="5796407" cy="378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587F2F-3B83-46DD-8259-B430931BCE20}"/>
              </a:ext>
            </a:extLst>
          </p:cNvPr>
          <p:cNvSpPr>
            <a:spLocks noGrp="1"/>
          </p:cNvSpPr>
          <p:nvPr>
            <p:ph type="body" sz="quarter" idx="3"/>
          </p:nvPr>
        </p:nvSpPr>
        <p:spPr>
          <a:xfrm>
            <a:off x="6172199" y="1042066"/>
            <a:ext cx="58607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018A67-8462-4626-8D94-2262921BA86D}"/>
              </a:ext>
            </a:extLst>
          </p:cNvPr>
          <p:cNvSpPr>
            <a:spLocks noGrp="1"/>
          </p:cNvSpPr>
          <p:nvPr>
            <p:ph sz="quarter" idx="4"/>
          </p:nvPr>
        </p:nvSpPr>
        <p:spPr>
          <a:xfrm>
            <a:off x="6172199" y="1865978"/>
            <a:ext cx="5860749" cy="378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2">
            <a:extLst>
              <a:ext uri="{FF2B5EF4-FFF2-40B4-BE49-F238E27FC236}">
                <a16:creationId xmlns:a16="http://schemas.microsoft.com/office/drawing/2014/main" id="{0F489A84-07A7-4888-B53D-F1CF08D630C5}"/>
              </a:ext>
            </a:extLst>
          </p:cNvPr>
          <p:cNvSpPr>
            <a:spLocks noGrp="1"/>
          </p:cNvSpPr>
          <p:nvPr>
            <p:ph type="dt" sz="half" idx="10"/>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11" name="Footer Placeholder 3">
            <a:extLst>
              <a:ext uri="{FF2B5EF4-FFF2-40B4-BE49-F238E27FC236}">
                <a16:creationId xmlns:a16="http://schemas.microsoft.com/office/drawing/2014/main" id="{B89F6581-B3EB-42AF-8C43-E1834C119E8D}"/>
              </a:ext>
            </a:extLst>
          </p:cNvPr>
          <p:cNvSpPr>
            <a:spLocks noGrp="1"/>
          </p:cNvSpPr>
          <p:nvPr>
            <p:ph type="ftr" sz="quarter" idx="11"/>
          </p:nvPr>
        </p:nvSpPr>
        <p:spPr>
          <a:xfrm>
            <a:off x="3832312" y="6173787"/>
            <a:ext cx="5093758" cy="365125"/>
          </a:xfrm>
          <a:prstGeom prst="rect">
            <a:avLst/>
          </a:prstGeom>
        </p:spPr>
        <p:txBody>
          <a:bodyPr anchor="ctr"/>
          <a:lstStyle>
            <a:lvl1pPr>
              <a:defRPr sz="1200"/>
            </a:lvl1pPr>
          </a:lstStyle>
          <a:p>
            <a:endParaRPr lang="en-US"/>
          </a:p>
        </p:txBody>
      </p:sp>
      <p:sp>
        <p:nvSpPr>
          <p:cNvPr id="12" name="Slide Number Placeholder 4">
            <a:extLst>
              <a:ext uri="{FF2B5EF4-FFF2-40B4-BE49-F238E27FC236}">
                <a16:creationId xmlns:a16="http://schemas.microsoft.com/office/drawing/2014/main" id="{18FAB6BE-7ECD-43F4-84E3-22DD43F161CE}"/>
              </a:ext>
            </a:extLst>
          </p:cNvPr>
          <p:cNvSpPr>
            <a:spLocks noGrp="1"/>
          </p:cNvSpPr>
          <p:nvPr>
            <p:ph type="sldNum" sz="quarter" idx="12"/>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4171888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308B-9F37-4AD5-9E8D-D0BF59C729BD}"/>
              </a:ext>
            </a:extLst>
          </p:cNvPr>
          <p:cNvSpPr>
            <a:spLocks noGrp="1"/>
          </p:cNvSpPr>
          <p:nvPr>
            <p:ph type="title"/>
          </p:nvPr>
        </p:nvSpPr>
        <p:spPr/>
        <p:txBody>
          <a:bodyPr/>
          <a:lstStyle/>
          <a:p>
            <a:r>
              <a:rPr lang="en-US"/>
              <a:t>Click to edit Master title style</a:t>
            </a:r>
          </a:p>
        </p:txBody>
      </p:sp>
      <p:sp>
        <p:nvSpPr>
          <p:cNvPr id="6" name="Date Placeholder 2">
            <a:extLst>
              <a:ext uri="{FF2B5EF4-FFF2-40B4-BE49-F238E27FC236}">
                <a16:creationId xmlns:a16="http://schemas.microsoft.com/office/drawing/2014/main" id="{8CC9AEB9-2606-45AF-A72F-E6BF1AF171CE}"/>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7" name="Footer Placeholder 3">
            <a:extLst>
              <a:ext uri="{FF2B5EF4-FFF2-40B4-BE49-F238E27FC236}">
                <a16:creationId xmlns:a16="http://schemas.microsoft.com/office/drawing/2014/main" id="{DFBA7151-AD8F-4A5C-B0A4-34E18C2A0CFD}"/>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8" name="Slide Number Placeholder 4">
            <a:extLst>
              <a:ext uri="{FF2B5EF4-FFF2-40B4-BE49-F238E27FC236}">
                <a16:creationId xmlns:a16="http://schemas.microsoft.com/office/drawing/2014/main" id="{6D520146-0B9B-4E14-B1CB-F5EBEFFA3674}"/>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2844163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308B-9F37-4AD5-9E8D-D0BF59C729BD}"/>
              </a:ext>
            </a:extLst>
          </p:cNvPr>
          <p:cNvSpPr>
            <a:spLocks noGrp="1"/>
          </p:cNvSpPr>
          <p:nvPr>
            <p:ph type="title"/>
          </p:nvPr>
        </p:nvSpPr>
        <p:spPr/>
        <p:txBody>
          <a:bodyPr/>
          <a:lstStyle/>
          <a:p>
            <a:r>
              <a:rPr lang="en-US"/>
              <a:t>Click to edit Master title style</a:t>
            </a:r>
          </a:p>
        </p:txBody>
      </p:sp>
      <p:sp>
        <p:nvSpPr>
          <p:cNvPr id="6" name="Date Placeholder 2">
            <a:extLst>
              <a:ext uri="{FF2B5EF4-FFF2-40B4-BE49-F238E27FC236}">
                <a16:creationId xmlns:a16="http://schemas.microsoft.com/office/drawing/2014/main" id="{8CC9AEB9-2606-45AF-A72F-E6BF1AF171CE}"/>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7" name="Footer Placeholder 3">
            <a:extLst>
              <a:ext uri="{FF2B5EF4-FFF2-40B4-BE49-F238E27FC236}">
                <a16:creationId xmlns:a16="http://schemas.microsoft.com/office/drawing/2014/main" id="{DFBA7151-AD8F-4A5C-B0A4-34E18C2A0CFD}"/>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8" name="Slide Number Placeholder 4">
            <a:extLst>
              <a:ext uri="{FF2B5EF4-FFF2-40B4-BE49-F238E27FC236}">
                <a16:creationId xmlns:a16="http://schemas.microsoft.com/office/drawing/2014/main" id="{6D520146-0B9B-4E14-B1CB-F5EBEFFA3674}"/>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
        <p:nvSpPr>
          <p:cNvPr id="9" name="Rectangle">
            <a:extLst>
              <a:ext uri="{FF2B5EF4-FFF2-40B4-BE49-F238E27FC236}">
                <a16:creationId xmlns:a16="http://schemas.microsoft.com/office/drawing/2014/main" id="{68DA0D49-0CA3-4E6A-85DE-C49E93D8AA64}"/>
              </a:ext>
            </a:extLst>
          </p:cNvPr>
          <p:cNvSpPr/>
          <p:nvPr/>
        </p:nvSpPr>
        <p:spPr>
          <a:xfrm>
            <a:off x="-6" y="5801032"/>
            <a:ext cx="12192006" cy="246742"/>
          </a:xfrm>
          <a:prstGeom prst="rect">
            <a:avLst/>
          </a:prstGeom>
          <a:solidFill>
            <a:schemeClr val="bg1"/>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spTree>
    <p:extLst>
      <p:ext uri="{BB962C8B-B14F-4D97-AF65-F5344CB8AC3E}">
        <p14:creationId xmlns:p14="http://schemas.microsoft.com/office/powerpoint/2010/main" val="388832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C8BF-F881-4221-8474-152D8CA66F5B}"/>
              </a:ext>
            </a:extLst>
          </p:cNvPr>
          <p:cNvSpPr>
            <a:spLocks noGrp="1"/>
          </p:cNvSpPr>
          <p:nvPr>
            <p:ph type="ctrTitle"/>
          </p:nvPr>
        </p:nvSpPr>
        <p:spPr>
          <a:xfrm>
            <a:off x="234372" y="4475086"/>
            <a:ext cx="11723255" cy="669333"/>
          </a:xfrm>
        </p:spPr>
        <p:txBody>
          <a:bodyPr anchor="b">
            <a:noAutofit/>
          </a:bodyPr>
          <a:lstStyle>
            <a:lvl1pPr algn="l">
              <a:defRPr sz="3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804B891E-D322-4B3F-B585-88358D42481D}"/>
              </a:ext>
            </a:extLst>
          </p:cNvPr>
          <p:cNvSpPr>
            <a:spLocks noGrp="1"/>
          </p:cNvSpPr>
          <p:nvPr>
            <p:ph type="subTitle" idx="1" hasCustomPrompt="1"/>
          </p:nvPr>
        </p:nvSpPr>
        <p:spPr>
          <a:xfrm>
            <a:off x="237836" y="5159092"/>
            <a:ext cx="11723254" cy="365125"/>
          </a:xfrm>
        </p:spPr>
        <p:txBody>
          <a:bodyPr>
            <a:noAutofit/>
          </a:bodyPr>
          <a:lstStyle>
            <a:lvl1pPr marL="0" indent="0" algn="l">
              <a:buNone/>
              <a:defRPr sz="2800" b="1">
                <a:solidFill>
                  <a:schemeClr val="accent4">
                    <a:lumMod val="60000"/>
                    <a:lumOff val="4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AE935426-1FD0-4710-9111-F9C232F07B0C}"/>
              </a:ext>
            </a:extLst>
          </p:cNvPr>
          <p:cNvSpPr>
            <a:spLocks noGrp="1"/>
          </p:cNvSpPr>
          <p:nvPr>
            <p:ph type="body" sz="quarter" idx="13"/>
          </p:nvPr>
        </p:nvSpPr>
        <p:spPr>
          <a:xfrm>
            <a:off x="234950" y="5587001"/>
            <a:ext cx="11722100" cy="268287"/>
          </a:xfrm>
        </p:spPr>
        <p:txBody>
          <a:bodyPr>
            <a:noAutofit/>
          </a:bodyPr>
          <a:lstStyle>
            <a:lvl1pPr marL="0" indent="0">
              <a:buNone/>
              <a:defRPr sz="1600" b="1">
                <a:solidFill>
                  <a:schemeClr val="tx2"/>
                </a:solidFill>
              </a:defRPr>
            </a:lvl1pPr>
            <a:lvl2pPr marL="457200" indent="0">
              <a:buNone/>
              <a:defRPr sz="1400" b="1">
                <a:solidFill>
                  <a:schemeClr val="bg1"/>
                </a:solidFill>
              </a:defRPr>
            </a:lvl2pPr>
            <a:lvl3pPr marL="914400" indent="0">
              <a:buNone/>
              <a:defRPr sz="12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Click to edit Master text styles</a:t>
            </a:r>
          </a:p>
        </p:txBody>
      </p:sp>
      <p:sp>
        <p:nvSpPr>
          <p:cNvPr id="17" name="Rectangle">
            <a:extLst>
              <a:ext uri="{FF2B5EF4-FFF2-40B4-BE49-F238E27FC236}">
                <a16:creationId xmlns:a16="http://schemas.microsoft.com/office/drawing/2014/main" id="{9DB38639-0796-4119-9960-FE2106EEA1E9}"/>
              </a:ext>
            </a:extLst>
          </p:cNvPr>
          <p:cNvSpPr/>
          <p:nvPr/>
        </p:nvSpPr>
        <p:spPr>
          <a:xfrm>
            <a:off x="-6" y="2577"/>
            <a:ext cx="12192006" cy="834100"/>
          </a:xfrm>
          <a:prstGeom prst="rect">
            <a:avLst/>
          </a:prstGeom>
          <a:solidFill>
            <a:schemeClr val="bg1"/>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pic>
        <p:nvPicPr>
          <p:cNvPr id="10" name="Picture 9">
            <a:extLst>
              <a:ext uri="{FF2B5EF4-FFF2-40B4-BE49-F238E27FC236}">
                <a16:creationId xmlns:a16="http://schemas.microsoft.com/office/drawing/2014/main" id="{EB65F87C-9971-4955-9187-85BBC3C3F8F7}"/>
              </a:ext>
            </a:extLst>
          </p:cNvPr>
          <p:cNvPicPr>
            <a:picLocks noChangeAspect="1"/>
          </p:cNvPicPr>
          <p:nvPr userDrawn="1"/>
        </p:nvPicPr>
        <p:blipFill rotWithShape="1">
          <a:blip r:embed="rId2"/>
          <a:srcRect t="57048"/>
          <a:stretch/>
        </p:blipFill>
        <p:spPr>
          <a:xfrm>
            <a:off x="0" y="2176041"/>
            <a:ext cx="12192000" cy="2254391"/>
          </a:xfrm>
          <a:prstGeom prst="rect">
            <a:avLst/>
          </a:prstGeom>
        </p:spPr>
      </p:pic>
      <p:sp>
        <p:nvSpPr>
          <p:cNvPr id="13" name="Rectangle 12">
            <a:extLst>
              <a:ext uri="{FF2B5EF4-FFF2-40B4-BE49-F238E27FC236}">
                <a16:creationId xmlns:a16="http://schemas.microsoft.com/office/drawing/2014/main" id="{FC0D5F51-EBCB-4747-81D1-0C8C746480A4}"/>
              </a:ext>
            </a:extLst>
          </p:cNvPr>
          <p:cNvSpPr/>
          <p:nvPr userDrawn="1"/>
        </p:nvSpPr>
        <p:spPr>
          <a:xfrm>
            <a:off x="2" y="1"/>
            <a:ext cx="12191999" cy="2254391"/>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4800" b="1">
                <a:latin typeface="+mj-lt"/>
                <a:ea typeface="Roboto" pitchFamily="2" charset="0"/>
                <a:cs typeface="Verdana" panose="020B0604030504040204" pitchFamily="34" charset="0"/>
              </a:rPr>
              <a:t>Thank you!</a:t>
            </a:r>
            <a:endParaRPr lang="en-US" sz="2667">
              <a:solidFill>
                <a:schemeClr val="bg1">
                  <a:lumMod val="95000"/>
                </a:schemeClr>
              </a:solidFill>
              <a:latin typeface="+mj-lt"/>
              <a:ea typeface="Roboto" panose="02000000000000000000" pitchFamily="2" charset="0"/>
              <a:cs typeface="Verdana" panose="020B0604030504040204" pitchFamily="34" charset="0"/>
            </a:endParaRPr>
          </a:p>
        </p:txBody>
      </p:sp>
    </p:spTree>
    <p:extLst>
      <p:ext uri="{BB962C8B-B14F-4D97-AF65-F5344CB8AC3E}">
        <p14:creationId xmlns:p14="http://schemas.microsoft.com/office/powerpoint/2010/main" val="4163977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B914BC54-4F89-46ED-973B-A78417F87667}"/>
              </a:ext>
            </a:extLst>
          </p:cNvPr>
          <p:cNvSpPr/>
          <p:nvPr/>
        </p:nvSpPr>
        <p:spPr>
          <a:xfrm>
            <a:off x="-6" y="2577"/>
            <a:ext cx="12192006" cy="834100"/>
          </a:xfrm>
          <a:prstGeom prst="rect">
            <a:avLst/>
          </a:prstGeom>
          <a:solidFill>
            <a:schemeClr val="bg1"/>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sp>
        <p:nvSpPr>
          <p:cNvPr id="2" name="Title 1">
            <a:extLst>
              <a:ext uri="{FF2B5EF4-FFF2-40B4-BE49-F238E27FC236}">
                <a16:creationId xmlns:a16="http://schemas.microsoft.com/office/drawing/2014/main" id="{BD6095D4-1FBE-47E8-A0C3-F1A2C611DF05}"/>
              </a:ext>
            </a:extLst>
          </p:cNvPr>
          <p:cNvSpPr>
            <a:spLocks noGrp="1"/>
          </p:cNvSpPr>
          <p:nvPr>
            <p:ph type="title"/>
          </p:nvPr>
        </p:nvSpPr>
        <p:spPr>
          <a:xfrm>
            <a:off x="203199" y="221226"/>
            <a:ext cx="3932237" cy="1600200"/>
          </a:xfrm>
          <a:solidFill>
            <a:schemeClr val="tx2"/>
          </a:solidFill>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D16933-05D9-475C-863A-E2646DB56C4A}"/>
              </a:ext>
            </a:extLst>
          </p:cNvPr>
          <p:cNvSpPr>
            <a:spLocks noGrp="1"/>
          </p:cNvSpPr>
          <p:nvPr>
            <p:ph idx="1"/>
          </p:nvPr>
        </p:nvSpPr>
        <p:spPr>
          <a:xfrm>
            <a:off x="4338641" y="221226"/>
            <a:ext cx="7650160" cy="541178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68FE32-C619-4661-A431-99BC8553E10D}"/>
              </a:ext>
            </a:extLst>
          </p:cNvPr>
          <p:cNvSpPr>
            <a:spLocks noGrp="1"/>
          </p:cNvSpPr>
          <p:nvPr>
            <p:ph type="body" sz="half" idx="2"/>
          </p:nvPr>
        </p:nvSpPr>
        <p:spPr>
          <a:xfrm>
            <a:off x="203199" y="182142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5694402D-887B-4DE8-B718-0D30BB6E877B}"/>
              </a:ext>
            </a:extLst>
          </p:cNvPr>
          <p:cNvSpPr>
            <a:spLocks noGrp="1"/>
          </p:cNvSpPr>
          <p:nvPr>
            <p:ph type="dt" sz="half" idx="10"/>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9" name="Footer Placeholder 3">
            <a:extLst>
              <a:ext uri="{FF2B5EF4-FFF2-40B4-BE49-F238E27FC236}">
                <a16:creationId xmlns:a16="http://schemas.microsoft.com/office/drawing/2014/main" id="{7F2C1D51-D455-4C55-86F8-6CA1B6924C25}"/>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10" name="Slide Number Placeholder 4">
            <a:extLst>
              <a:ext uri="{FF2B5EF4-FFF2-40B4-BE49-F238E27FC236}">
                <a16:creationId xmlns:a16="http://schemas.microsoft.com/office/drawing/2014/main" id="{F152D643-2239-4019-9398-7A766B93D1DE}"/>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263446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63F167EE-E4DB-47F9-8C54-5E982EF6F78B}"/>
              </a:ext>
            </a:extLst>
          </p:cNvPr>
          <p:cNvSpPr/>
          <p:nvPr/>
        </p:nvSpPr>
        <p:spPr>
          <a:xfrm>
            <a:off x="-6" y="2577"/>
            <a:ext cx="12192006" cy="834100"/>
          </a:xfrm>
          <a:prstGeom prst="rect">
            <a:avLst/>
          </a:prstGeom>
          <a:solidFill>
            <a:schemeClr val="bg1"/>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sp>
        <p:nvSpPr>
          <p:cNvPr id="2" name="Title 1">
            <a:extLst>
              <a:ext uri="{FF2B5EF4-FFF2-40B4-BE49-F238E27FC236}">
                <a16:creationId xmlns:a16="http://schemas.microsoft.com/office/drawing/2014/main" id="{E95FFEA2-C428-416B-A37B-B1B7F72CB709}"/>
              </a:ext>
            </a:extLst>
          </p:cNvPr>
          <p:cNvSpPr>
            <a:spLocks noGrp="1"/>
          </p:cNvSpPr>
          <p:nvPr>
            <p:ph type="title"/>
          </p:nvPr>
        </p:nvSpPr>
        <p:spPr>
          <a:xfrm>
            <a:off x="201168" y="219456"/>
            <a:ext cx="3932237" cy="1600200"/>
          </a:xfrm>
          <a:solidFill>
            <a:schemeClr val="tx2"/>
          </a:solidFill>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60B1A-E644-4ED1-AFD2-9C3BC473C083}"/>
              </a:ext>
            </a:extLst>
          </p:cNvPr>
          <p:cNvSpPr>
            <a:spLocks noGrp="1"/>
          </p:cNvSpPr>
          <p:nvPr>
            <p:ph type="pic" idx="1"/>
          </p:nvPr>
        </p:nvSpPr>
        <p:spPr>
          <a:xfrm>
            <a:off x="4343400" y="219456"/>
            <a:ext cx="7647432"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4EB1228-3067-4F19-9CFB-FD5A7CA134D0}"/>
              </a:ext>
            </a:extLst>
          </p:cNvPr>
          <p:cNvSpPr>
            <a:spLocks noGrp="1"/>
          </p:cNvSpPr>
          <p:nvPr>
            <p:ph type="body" sz="half" idx="2"/>
          </p:nvPr>
        </p:nvSpPr>
        <p:spPr>
          <a:xfrm>
            <a:off x="201168" y="181965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95AA1EEE-5DD9-4508-A950-4157D68B76A9}"/>
              </a:ext>
            </a:extLst>
          </p:cNvPr>
          <p:cNvSpPr>
            <a:spLocks noGrp="1"/>
          </p:cNvSpPr>
          <p:nvPr>
            <p:ph type="dt" sz="half" idx="10"/>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9" name="Footer Placeholder 3">
            <a:extLst>
              <a:ext uri="{FF2B5EF4-FFF2-40B4-BE49-F238E27FC236}">
                <a16:creationId xmlns:a16="http://schemas.microsoft.com/office/drawing/2014/main" id="{B2312859-CCA3-4523-A195-D3C5DFE4A617}"/>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10" name="Slide Number Placeholder 4">
            <a:extLst>
              <a:ext uri="{FF2B5EF4-FFF2-40B4-BE49-F238E27FC236}">
                <a16:creationId xmlns:a16="http://schemas.microsoft.com/office/drawing/2014/main" id="{B4581037-8B94-4F5A-8D8F-E1B4ADF098F3}"/>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78127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C10F-6433-49A3-A9E5-A1F238EEB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7A4EA6-D830-443F-BCB4-B530FB5F1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076F043B-0D74-43B0-888A-A3448C84D6B5}"/>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8" name="Footer Placeholder 3">
            <a:extLst>
              <a:ext uri="{FF2B5EF4-FFF2-40B4-BE49-F238E27FC236}">
                <a16:creationId xmlns:a16="http://schemas.microsoft.com/office/drawing/2014/main" id="{F028D619-9C54-47B7-8557-F8C18DE70BF2}"/>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9" name="Slide Number Placeholder 4">
            <a:extLst>
              <a:ext uri="{FF2B5EF4-FFF2-40B4-BE49-F238E27FC236}">
                <a16:creationId xmlns:a16="http://schemas.microsoft.com/office/drawing/2014/main" id="{631B89F3-2F8B-4729-9907-7FFC63CD26F0}"/>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1800228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E2191442-327A-4E20-AD9C-59E566FDA367}"/>
              </a:ext>
            </a:extLst>
          </p:cNvPr>
          <p:cNvSpPr/>
          <p:nvPr/>
        </p:nvSpPr>
        <p:spPr>
          <a:xfrm>
            <a:off x="-6" y="2577"/>
            <a:ext cx="12192006" cy="834100"/>
          </a:xfrm>
          <a:prstGeom prst="rect">
            <a:avLst/>
          </a:prstGeom>
          <a:solidFill>
            <a:schemeClr val="bg1"/>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sp>
        <p:nvSpPr>
          <p:cNvPr id="2" name="Vertical Title 1">
            <a:extLst>
              <a:ext uri="{FF2B5EF4-FFF2-40B4-BE49-F238E27FC236}">
                <a16:creationId xmlns:a16="http://schemas.microsoft.com/office/drawing/2014/main" id="{163B9088-BC7A-443B-949C-62721F009864}"/>
              </a:ext>
            </a:extLst>
          </p:cNvPr>
          <p:cNvSpPr>
            <a:spLocks noGrp="1"/>
          </p:cNvSpPr>
          <p:nvPr>
            <p:ph type="title" orient="vert"/>
          </p:nvPr>
        </p:nvSpPr>
        <p:spPr>
          <a:xfrm>
            <a:off x="11130116" y="167149"/>
            <a:ext cx="909490" cy="5565058"/>
          </a:xfrm>
          <a:solidFill>
            <a:schemeClr val="tx2"/>
          </a:solidFill>
        </p:spPr>
        <p:txBody>
          <a:bodyPr vert="eaVert"/>
          <a:lstStyle>
            <a:lvl1pPr>
              <a:defRPr/>
            </a:lvl1pPr>
          </a:lstStyle>
          <a:p>
            <a:r>
              <a:rPr lang="en-US"/>
              <a:t>Click to edit Master title style</a:t>
            </a:r>
          </a:p>
        </p:txBody>
      </p:sp>
      <p:sp>
        <p:nvSpPr>
          <p:cNvPr id="3" name="Vertical Text Placeholder 2">
            <a:extLst>
              <a:ext uri="{FF2B5EF4-FFF2-40B4-BE49-F238E27FC236}">
                <a16:creationId xmlns:a16="http://schemas.microsoft.com/office/drawing/2014/main" id="{606111B8-CADB-413D-A6F2-7E1B1484F84C}"/>
              </a:ext>
            </a:extLst>
          </p:cNvPr>
          <p:cNvSpPr>
            <a:spLocks noGrp="1"/>
          </p:cNvSpPr>
          <p:nvPr>
            <p:ph type="body" orient="vert" idx="1"/>
          </p:nvPr>
        </p:nvSpPr>
        <p:spPr>
          <a:xfrm>
            <a:off x="203199" y="167149"/>
            <a:ext cx="10774523" cy="5565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15F7A64E-5526-4C73-B892-528485B81F05}"/>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8" name="Footer Placeholder 3">
            <a:extLst>
              <a:ext uri="{FF2B5EF4-FFF2-40B4-BE49-F238E27FC236}">
                <a16:creationId xmlns:a16="http://schemas.microsoft.com/office/drawing/2014/main" id="{A8910BD1-4A58-46CC-B6B9-9F2EEE099F24}"/>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9" name="Slide Number Placeholder 4">
            <a:extLst>
              <a:ext uri="{FF2B5EF4-FFF2-40B4-BE49-F238E27FC236}">
                <a16:creationId xmlns:a16="http://schemas.microsoft.com/office/drawing/2014/main" id="{DC1A9464-4FBA-46B8-BDF9-631FFE29D274}"/>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spTree>
    <p:extLst>
      <p:ext uri="{BB962C8B-B14F-4D97-AF65-F5344CB8AC3E}">
        <p14:creationId xmlns:p14="http://schemas.microsoft.com/office/powerpoint/2010/main" val="255400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1/30/23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922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1/30/23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834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1/30/23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684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1/30/23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606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1/30/23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619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1/30/23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850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1/30/23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2018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1/30/23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783053"/>
      </p:ext>
    </p:extLst>
  </p:cSld>
  <p:clrMap bg1="lt1" tx1="dk1" bg2="lt2" tx2="dk2" accent1="accent1" accent2="accent2" accent3="accent3" accent4="accent4" accent5="accent5" accent6="accent6" hlink="hlink" folHlink="folHlink"/>
  <p:sldLayoutIdLst>
    <p:sldLayoutId id="2147483757"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63671" y="1"/>
            <a:ext cx="8703354"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463671" y="1600200"/>
            <a:ext cx="11277362"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463671" y="6403976"/>
            <a:ext cx="952748" cy="454025"/>
          </a:xfrm>
          <a:prstGeom prst="rect">
            <a:avLst/>
          </a:prstGeom>
        </p:spPr>
        <p:txBody>
          <a:bodyPr vert="horz" wrap="square" lIns="0" tIns="0" rIns="0" bIns="0" numCol="1" anchor="ctr" anchorCtr="0" compatLnSpc="1">
            <a:prstTxWarp prst="textNoShape">
              <a:avLst/>
            </a:prstTxWarp>
          </a:bodyPr>
          <a:lstStyle>
            <a:lvl1pPr eaLnBrk="1" hangingPunct="1">
              <a:defRPr sz="1200"/>
            </a:lvl1pPr>
          </a:lstStyle>
          <a:p>
            <a:pPr>
              <a:defRPr/>
            </a:pPr>
            <a:fld id="{9F7766CE-0A70-654D-80AC-6AFE8957A8DF}" type="slidenum">
              <a:rPr lang="en-US" altLang="en-US"/>
              <a:pPr>
                <a:defRPr/>
              </a:pPr>
              <a:t>‹#›</a:t>
            </a:fld>
            <a:endParaRPr lang="en-US" altLang="en-US"/>
          </a:p>
        </p:txBody>
      </p:sp>
      <p:pic>
        <p:nvPicPr>
          <p:cNvPr id="7" name="Picture 6" descr="logo title blue.png"/>
          <p:cNvPicPr>
            <a:picLocks noChangeAspect="1"/>
          </p:cNvPicPr>
          <p:nvPr userDrawn="1"/>
        </p:nvPicPr>
        <p:blipFill>
          <a:blip r:embed="rId4"/>
          <a:stretch>
            <a:fillRect/>
          </a:stretch>
        </p:blipFill>
        <p:spPr>
          <a:xfrm>
            <a:off x="10672556" y="6348829"/>
            <a:ext cx="1064611" cy="381254"/>
          </a:xfrm>
          <a:prstGeom prst="rect">
            <a:avLst/>
          </a:prstGeom>
        </p:spPr>
      </p:pic>
    </p:spTree>
  </p:cSld>
  <p:clrMap bg1="lt1" tx1="dk1" bg2="lt2" tx2="dk2" accent1="accent1" accent2="accent2" accent3="accent3" accent4="accent4" accent5="accent5" accent6="accent6" hlink="hlink" folHlink="folHlink"/>
  <p:sldLayoutIdLst>
    <p:sldLayoutId id="2147486306" r:id="rId1"/>
    <p:sldLayoutId id="2147486298" r:id="rId2"/>
  </p:sldLayoutIdLst>
  <p:hf hdr="0" ftr="0" dt="0"/>
  <p:txStyles>
    <p:titleStyle>
      <a:lvl1pPr algn="l" defTabSz="608013" rtl="0" eaLnBrk="0" fontAlgn="base" hangingPunct="0">
        <a:lnSpc>
          <a:spcPts val="2900"/>
        </a:lnSpc>
        <a:spcBef>
          <a:spcPct val="0"/>
        </a:spcBef>
        <a:spcAft>
          <a:spcPct val="0"/>
        </a:spcAft>
        <a:defRPr sz="2800" kern="1200">
          <a:solidFill>
            <a:schemeClr val="bg1"/>
          </a:solidFill>
          <a:latin typeface="Arial"/>
          <a:ea typeface="ヒラギノ角ゴ Pro W3" charset="0"/>
          <a:cs typeface="Arial"/>
        </a:defRPr>
      </a:lvl1pPr>
      <a:lvl2pPr algn="l" defTabSz="608013" rtl="0" eaLnBrk="0" fontAlgn="base" hangingPunct="0">
        <a:lnSpc>
          <a:spcPts val="2900"/>
        </a:lnSpc>
        <a:spcBef>
          <a:spcPct val="0"/>
        </a:spcBef>
        <a:spcAft>
          <a:spcPct val="0"/>
        </a:spcAft>
        <a:defRPr sz="2800">
          <a:solidFill>
            <a:schemeClr val="bg1"/>
          </a:solidFill>
          <a:latin typeface="Arial" pitchFamily="34" charset="0"/>
          <a:ea typeface="ヒラギノ角ゴ Pro W3" charset="0"/>
          <a:cs typeface="Arial" pitchFamily="34" charset="0"/>
        </a:defRPr>
      </a:lvl2pPr>
      <a:lvl3pPr algn="l" defTabSz="608013" rtl="0" eaLnBrk="0" fontAlgn="base" hangingPunct="0">
        <a:lnSpc>
          <a:spcPts val="2900"/>
        </a:lnSpc>
        <a:spcBef>
          <a:spcPct val="0"/>
        </a:spcBef>
        <a:spcAft>
          <a:spcPct val="0"/>
        </a:spcAft>
        <a:defRPr sz="2800">
          <a:solidFill>
            <a:schemeClr val="bg1"/>
          </a:solidFill>
          <a:latin typeface="Arial" pitchFamily="34" charset="0"/>
          <a:ea typeface="ヒラギノ角ゴ Pro W3" charset="0"/>
          <a:cs typeface="Arial" pitchFamily="34" charset="0"/>
        </a:defRPr>
      </a:lvl3pPr>
      <a:lvl4pPr algn="l" defTabSz="608013" rtl="0" eaLnBrk="0" fontAlgn="base" hangingPunct="0">
        <a:lnSpc>
          <a:spcPts val="2900"/>
        </a:lnSpc>
        <a:spcBef>
          <a:spcPct val="0"/>
        </a:spcBef>
        <a:spcAft>
          <a:spcPct val="0"/>
        </a:spcAft>
        <a:defRPr sz="2800">
          <a:solidFill>
            <a:schemeClr val="bg1"/>
          </a:solidFill>
          <a:latin typeface="Arial" pitchFamily="34" charset="0"/>
          <a:ea typeface="ヒラギノ角ゴ Pro W3" charset="0"/>
          <a:cs typeface="Arial" pitchFamily="34" charset="0"/>
        </a:defRPr>
      </a:lvl4pPr>
      <a:lvl5pPr algn="l" defTabSz="608013" rtl="0" eaLnBrk="0" fontAlgn="base" hangingPunct="0">
        <a:lnSpc>
          <a:spcPts val="2900"/>
        </a:lnSpc>
        <a:spcBef>
          <a:spcPct val="0"/>
        </a:spcBef>
        <a:spcAft>
          <a:spcPct val="0"/>
        </a:spcAft>
        <a:defRPr sz="2800">
          <a:solidFill>
            <a:schemeClr val="bg1"/>
          </a:solidFill>
          <a:latin typeface="Arial" pitchFamily="34" charset="0"/>
          <a:ea typeface="ヒラギノ角ゴ Pro W3" charset="0"/>
          <a:cs typeface="Arial" pitchFamily="34" charset="0"/>
        </a:defRPr>
      </a:lvl5pPr>
      <a:lvl6pPr marL="609458"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6pPr>
      <a:lvl7pPr marL="1218915"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7pPr>
      <a:lvl8pPr marL="1828373"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8pPr>
      <a:lvl9pPr marL="2437830"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9pPr>
    </p:titleStyle>
    <p:bodyStyle>
      <a:lvl1pPr marL="455613" indent="-455613" algn="l" defTabSz="608013" rtl="0" eaLnBrk="0" fontAlgn="base" hangingPunct="0">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0" fontAlgn="base" hangingPunct="0">
        <a:spcBef>
          <a:spcPct val="0"/>
        </a:spcBef>
        <a:spcAft>
          <a:spcPts val="538"/>
        </a:spcAft>
        <a:buClr>
          <a:schemeClr val="tx1"/>
        </a:buClr>
        <a:buSzPct val="100000"/>
        <a:buFont typeface="Arial" charset="0"/>
        <a:buChar char="•"/>
        <a:defRPr sz="2000" kern="1200">
          <a:solidFill>
            <a:schemeClr val="tx1"/>
          </a:solidFill>
          <a:latin typeface="Arial"/>
          <a:ea typeface="Arial" charset="0"/>
          <a:cs typeface="Arial"/>
        </a:defRPr>
      </a:lvl2pPr>
      <a:lvl3pPr marL="363538" indent="-180975" algn="l" defTabSz="608013" rtl="0" eaLnBrk="0" fontAlgn="base" hangingPunct="0">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0" fontAlgn="base" hangingPunct="0">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0" fontAlgn="base" hangingPunct="0">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58" rtl="0" eaLnBrk="1" latinLnBrk="0" hangingPunct="1">
        <a:defRPr sz="2399" kern="1200">
          <a:solidFill>
            <a:schemeClr val="tx1"/>
          </a:solidFill>
          <a:latin typeface="+mn-lt"/>
          <a:ea typeface="+mn-ea"/>
          <a:cs typeface="+mn-cs"/>
        </a:defRPr>
      </a:lvl1pPr>
      <a:lvl2pPr marL="609458" algn="l" defTabSz="609458" rtl="0" eaLnBrk="1" latinLnBrk="0" hangingPunct="1">
        <a:defRPr sz="2399" kern="1200">
          <a:solidFill>
            <a:schemeClr val="tx1"/>
          </a:solidFill>
          <a:latin typeface="+mn-lt"/>
          <a:ea typeface="+mn-ea"/>
          <a:cs typeface="+mn-cs"/>
        </a:defRPr>
      </a:lvl2pPr>
      <a:lvl3pPr marL="1218915" algn="l" defTabSz="609458" rtl="0" eaLnBrk="1" latinLnBrk="0" hangingPunct="1">
        <a:defRPr sz="2399" kern="1200">
          <a:solidFill>
            <a:schemeClr val="tx1"/>
          </a:solidFill>
          <a:latin typeface="+mn-lt"/>
          <a:ea typeface="+mn-ea"/>
          <a:cs typeface="+mn-cs"/>
        </a:defRPr>
      </a:lvl3pPr>
      <a:lvl4pPr marL="1828373" algn="l" defTabSz="609458" rtl="0" eaLnBrk="1" latinLnBrk="0" hangingPunct="1">
        <a:defRPr sz="2399" kern="1200">
          <a:solidFill>
            <a:schemeClr val="tx1"/>
          </a:solidFill>
          <a:latin typeface="+mn-lt"/>
          <a:ea typeface="+mn-ea"/>
          <a:cs typeface="+mn-cs"/>
        </a:defRPr>
      </a:lvl4pPr>
      <a:lvl5pPr marL="2437830" algn="l" defTabSz="609458" rtl="0" eaLnBrk="1" latinLnBrk="0" hangingPunct="1">
        <a:defRPr sz="2399" kern="1200">
          <a:solidFill>
            <a:schemeClr val="tx1"/>
          </a:solidFill>
          <a:latin typeface="+mn-lt"/>
          <a:ea typeface="+mn-ea"/>
          <a:cs typeface="+mn-cs"/>
        </a:defRPr>
      </a:lvl5pPr>
      <a:lvl6pPr marL="3047289" algn="l" defTabSz="609458" rtl="0" eaLnBrk="1" latinLnBrk="0" hangingPunct="1">
        <a:defRPr sz="2399" kern="1200">
          <a:solidFill>
            <a:schemeClr val="tx1"/>
          </a:solidFill>
          <a:latin typeface="+mn-lt"/>
          <a:ea typeface="+mn-ea"/>
          <a:cs typeface="+mn-cs"/>
        </a:defRPr>
      </a:lvl6pPr>
      <a:lvl7pPr marL="3656747" algn="l" defTabSz="609458" rtl="0" eaLnBrk="1" latinLnBrk="0" hangingPunct="1">
        <a:defRPr sz="2399" kern="1200">
          <a:solidFill>
            <a:schemeClr val="tx1"/>
          </a:solidFill>
          <a:latin typeface="+mn-lt"/>
          <a:ea typeface="+mn-ea"/>
          <a:cs typeface="+mn-cs"/>
        </a:defRPr>
      </a:lvl7pPr>
      <a:lvl8pPr marL="4266204" algn="l" defTabSz="609458" rtl="0" eaLnBrk="1" latinLnBrk="0" hangingPunct="1">
        <a:defRPr sz="2399" kern="1200">
          <a:solidFill>
            <a:schemeClr val="tx1"/>
          </a:solidFill>
          <a:latin typeface="+mn-lt"/>
          <a:ea typeface="+mn-ea"/>
          <a:cs typeface="+mn-cs"/>
        </a:defRPr>
      </a:lvl8pPr>
      <a:lvl9pPr marL="4875662" algn="l" defTabSz="609458"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3671" y="1"/>
            <a:ext cx="8703354"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63671" y="1600200"/>
            <a:ext cx="11277362"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463671" y="6403976"/>
            <a:ext cx="952748" cy="454025"/>
          </a:xfrm>
          <a:prstGeom prst="rect">
            <a:avLst/>
          </a:prstGeom>
        </p:spPr>
        <p:txBody>
          <a:bodyPr vert="horz" wrap="square" lIns="0" tIns="0" rIns="0" bIns="0" numCol="1" anchor="ctr" anchorCtr="0" compatLnSpc="1">
            <a:prstTxWarp prst="textNoShape">
              <a:avLst/>
            </a:prstTxWarp>
          </a:bodyPr>
          <a:lstStyle>
            <a:lvl1pPr eaLnBrk="1" hangingPunct="1">
              <a:defRPr sz="1200"/>
            </a:lvl1pPr>
          </a:lstStyle>
          <a:p>
            <a:pPr>
              <a:defRPr/>
            </a:pPr>
            <a:fld id="{AB00301F-9BDF-5C41-9C68-3496D81A1D29}" type="slidenum">
              <a:rPr lang="en-US" altLang="en-US"/>
              <a:pPr>
                <a:defRPr/>
              </a:pPr>
              <a:t>‹#›</a:t>
            </a:fld>
            <a:endParaRPr lang="en-US" altLang="en-US"/>
          </a:p>
        </p:txBody>
      </p:sp>
      <p:pic>
        <p:nvPicPr>
          <p:cNvPr id="7" name="Picture 6" descr="logo title blue.png"/>
          <p:cNvPicPr>
            <a:picLocks noChangeAspect="1"/>
          </p:cNvPicPr>
          <p:nvPr userDrawn="1"/>
        </p:nvPicPr>
        <p:blipFill>
          <a:blip r:embed="rId5"/>
          <a:stretch>
            <a:fillRect/>
          </a:stretch>
        </p:blipFill>
        <p:spPr>
          <a:xfrm>
            <a:off x="10672556" y="6348829"/>
            <a:ext cx="1064611" cy="381254"/>
          </a:xfrm>
          <a:prstGeom prst="rect">
            <a:avLst/>
          </a:prstGeom>
        </p:spPr>
      </p:pic>
    </p:spTree>
  </p:cSld>
  <p:clrMap bg1="lt1" tx1="dk1" bg2="lt2" tx2="dk2" accent1="accent1" accent2="accent2" accent3="accent3" accent4="accent4" accent5="accent5" accent6="accent6" hlink="hlink" folHlink="folHlink"/>
  <p:sldLayoutIdLst>
    <p:sldLayoutId id="2147486290" r:id="rId1"/>
    <p:sldLayoutId id="2147486291" r:id="rId2"/>
    <p:sldLayoutId id="2147486294" r:id="rId3"/>
  </p:sldLayoutIdLst>
  <p:hf hdr="0" ftr="0" dt="0"/>
  <p:txStyles>
    <p:titleStyle>
      <a:lvl1pPr algn="l" defTabSz="608013" rtl="0" eaLnBrk="0" fontAlgn="base" hangingPunct="0">
        <a:lnSpc>
          <a:spcPts val="2900"/>
        </a:lnSpc>
        <a:spcBef>
          <a:spcPct val="0"/>
        </a:spcBef>
        <a:spcAft>
          <a:spcPct val="0"/>
        </a:spcAft>
        <a:defRPr sz="2800" kern="1200">
          <a:solidFill>
            <a:srgbClr val="53565A"/>
          </a:solidFill>
          <a:latin typeface="Arial"/>
          <a:ea typeface="ヒラギノ角ゴ Pro W3" charset="0"/>
          <a:cs typeface="Arial"/>
        </a:defRPr>
      </a:lvl1pPr>
      <a:lvl2pPr algn="l" defTabSz="608013" rtl="0" eaLnBrk="0" fontAlgn="base" hangingPunct="0">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2pPr>
      <a:lvl3pPr algn="l" defTabSz="608013" rtl="0" eaLnBrk="0" fontAlgn="base" hangingPunct="0">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3pPr>
      <a:lvl4pPr algn="l" defTabSz="608013" rtl="0" eaLnBrk="0" fontAlgn="base" hangingPunct="0">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4pPr>
      <a:lvl5pPr algn="l" defTabSz="608013" rtl="0" eaLnBrk="0" fontAlgn="base" hangingPunct="0">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5pPr>
      <a:lvl6pPr marL="609458"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6pPr>
      <a:lvl7pPr marL="1218915"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7pPr>
      <a:lvl8pPr marL="1828373"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8pPr>
      <a:lvl9pPr marL="2437830"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9pPr>
    </p:titleStyle>
    <p:bodyStyle>
      <a:lvl1pPr marL="455613" indent="-455613" algn="l" defTabSz="608013" rtl="0" eaLnBrk="0" fontAlgn="base" hangingPunct="0">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0" fontAlgn="base" hangingPunct="0">
        <a:spcBef>
          <a:spcPct val="0"/>
        </a:spcBef>
        <a:spcAft>
          <a:spcPts val="538"/>
        </a:spcAft>
        <a:buClr>
          <a:schemeClr val="tx1"/>
        </a:buClr>
        <a:buSzPct val="100000"/>
        <a:buFont typeface="Arial" charset="0"/>
        <a:buChar char="•"/>
        <a:defRPr sz="2000" kern="1200">
          <a:solidFill>
            <a:schemeClr val="tx1"/>
          </a:solidFill>
          <a:latin typeface="Arial"/>
          <a:ea typeface="Arial" charset="0"/>
          <a:cs typeface="Arial"/>
        </a:defRPr>
      </a:lvl2pPr>
      <a:lvl3pPr marL="363538" indent="-180975" algn="l" defTabSz="608013" rtl="0" eaLnBrk="0" fontAlgn="base" hangingPunct="0">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0" fontAlgn="base" hangingPunct="0">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0" fontAlgn="base" hangingPunct="0">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58" rtl="0" eaLnBrk="1" latinLnBrk="0" hangingPunct="1">
        <a:defRPr sz="2399" kern="1200">
          <a:solidFill>
            <a:schemeClr val="tx1"/>
          </a:solidFill>
          <a:latin typeface="+mn-lt"/>
          <a:ea typeface="+mn-ea"/>
          <a:cs typeface="+mn-cs"/>
        </a:defRPr>
      </a:lvl1pPr>
      <a:lvl2pPr marL="609458" algn="l" defTabSz="609458" rtl="0" eaLnBrk="1" latinLnBrk="0" hangingPunct="1">
        <a:defRPr sz="2399" kern="1200">
          <a:solidFill>
            <a:schemeClr val="tx1"/>
          </a:solidFill>
          <a:latin typeface="+mn-lt"/>
          <a:ea typeface="+mn-ea"/>
          <a:cs typeface="+mn-cs"/>
        </a:defRPr>
      </a:lvl2pPr>
      <a:lvl3pPr marL="1218915" algn="l" defTabSz="609458" rtl="0" eaLnBrk="1" latinLnBrk="0" hangingPunct="1">
        <a:defRPr sz="2399" kern="1200">
          <a:solidFill>
            <a:schemeClr val="tx1"/>
          </a:solidFill>
          <a:latin typeface="+mn-lt"/>
          <a:ea typeface="+mn-ea"/>
          <a:cs typeface="+mn-cs"/>
        </a:defRPr>
      </a:lvl3pPr>
      <a:lvl4pPr marL="1828373" algn="l" defTabSz="609458" rtl="0" eaLnBrk="1" latinLnBrk="0" hangingPunct="1">
        <a:defRPr sz="2399" kern="1200">
          <a:solidFill>
            <a:schemeClr val="tx1"/>
          </a:solidFill>
          <a:latin typeface="+mn-lt"/>
          <a:ea typeface="+mn-ea"/>
          <a:cs typeface="+mn-cs"/>
        </a:defRPr>
      </a:lvl4pPr>
      <a:lvl5pPr marL="2437830" algn="l" defTabSz="609458" rtl="0" eaLnBrk="1" latinLnBrk="0" hangingPunct="1">
        <a:defRPr sz="2399" kern="1200">
          <a:solidFill>
            <a:schemeClr val="tx1"/>
          </a:solidFill>
          <a:latin typeface="+mn-lt"/>
          <a:ea typeface="+mn-ea"/>
          <a:cs typeface="+mn-cs"/>
        </a:defRPr>
      </a:lvl5pPr>
      <a:lvl6pPr marL="3047289" algn="l" defTabSz="609458" rtl="0" eaLnBrk="1" latinLnBrk="0" hangingPunct="1">
        <a:defRPr sz="2399" kern="1200">
          <a:solidFill>
            <a:schemeClr val="tx1"/>
          </a:solidFill>
          <a:latin typeface="+mn-lt"/>
          <a:ea typeface="+mn-ea"/>
          <a:cs typeface="+mn-cs"/>
        </a:defRPr>
      </a:lvl6pPr>
      <a:lvl7pPr marL="3656747" algn="l" defTabSz="609458" rtl="0" eaLnBrk="1" latinLnBrk="0" hangingPunct="1">
        <a:defRPr sz="2399" kern="1200">
          <a:solidFill>
            <a:schemeClr val="tx1"/>
          </a:solidFill>
          <a:latin typeface="+mn-lt"/>
          <a:ea typeface="+mn-ea"/>
          <a:cs typeface="+mn-cs"/>
        </a:defRPr>
      </a:lvl7pPr>
      <a:lvl8pPr marL="4266204" algn="l" defTabSz="609458" rtl="0" eaLnBrk="1" latinLnBrk="0" hangingPunct="1">
        <a:defRPr sz="2399" kern="1200">
          <a:solidFill>
            <a:schemeClr val="tx1"/>
          </a:solidFill>
          <a:latin typeface="+mn-lt"/>
          <a:ea typeface="+mn-ea"/>
          <a:cs typeface="+mn-cs"/>
        </a:defRPr>
      </a:lvl8pPr>
      <a:lvl9pPr marL="4875662" algn="l" defTabSz="609458"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9D1CA56C-4D77-4B4D-AD1C-6BC6A83D859D}"/>
              </a:ext>
            </a:extLst>
          </p:cNvPr>
          <p:cNvSpPr/>
          <p:nvPr/>
        </p:nvSpPr>
        <p:spPr>
          <a:xfrm>
            <a:off x="-6" y="2577"/>
            <a:ext cx="12192006" cy="834100"/>
          </a:xfrm>
          <a:prstGeom prst="rect">
            <a:avLst/>
          </a:prstGeom>
          <a:solidFill>
            <a:srgbClr val="1E3250"/>
          </a:solidFill>
          <a:ln w="12700" cap="flat">
            <a:noFill/>
            <a:miter lim="400000"/>
          </a:ln>
          <a:effectLst/>
        </p:spPr>
        <p:txBody>
          <a:bodyPr wrap="square" lIns="45718" tIns="45718" rIns="45718" bIns="45718" numCol="1" anchor="ctr">
            <a:noAutofit/>
          </a:bodyPr>
          <a:lstStyle/>
          <a:p>
            <a:pPr defTabSz="685765">
              <a:defRPr sz="1200">
                <a:solidFill>
                  <a:srgbClr val="FFFFFF"/>
                </a:solidFill>
              </a:defRPr>
            </a:pPr>
            <a:endParaRPr/>
          </a:p>
        </p:txBody>
      </p:sp>
      <p:sp>
        <p:nvSpPr>
          <p:cNvPr id="2" name="Title Placeholder 1">
            <a:extLst>
              <a:ext uri="{FF2B5EF4-FFF2-40B4-BE49-F238E27FC236}">
                <a16:creationId xmlns:a16="http://schemas.microsoft.com/office/drawing/2014/main" id="{21AB0EE7-4AA3-4270-B767-FE2ACFAC00EA}"/>
              </a:ext>
            </a:extLst>
          </p:cNvPr>
          <p:cNvSpPr>
            <a:spLocks noGrp="1"/>
          </p:cNvSpPr>
          <p:nvPr>
            <p:ph type="title"/>
          </p:nvPr>
        </p:nvSpPr>
        <p:spPr>
          <a:xfrm>
            <a:off x="203199" y="164234"/>
            <a:ext cx="11813309" cy="54451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4178A80-8303-4A8D-A9C7-73C13687A6D1}"/>
              </a:ext>
            </a:extLst>
          </p:cNvPr>
          <p:cNvSpPr>
            <a:spLocks noGrp="1"/>
          </p:cNvSpPr>
          <p:nvPr>
            <p:ph type="body" idx="1"/>
          </p:nvPr>
        </p:nvSpPr>
        <p:spPr>
          <a:xfrm>
            <a:off x="203199" y="998335"/>
            <a:ext cx="11813309" cy="47248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
            <a:extLst>
              <a:ext uri="{FF2B5EF4-FFF2-40B4-BE49-F238E27FC236}">
                <a16:creationId xmlns:a16="http://schemas.microsoft.com/office/drawing/2014/main" id="{5EB2D8DE-8381-47E1-9A69-10EB285E6D3E}"/>
              </a:ext>
            </a:extLst>
          </p:cNvPr>
          <p:cNvSpPr>
            <a:spLocks noGrp="1"/>
          </p:cNvSpPr>
          <p:nvPr>
            <p:ph type="dt" sz="half" idx="2"/>
          </p:nvPr>
        </p:nvSpPr>
        <p:spPr>
          <a:xfrm>
            <a:off x="979223" y="6173786"/>
            <a:ext cx="2743200" cy="365125"/>
          </a:xfrm>
          <a:prstGeom prst="rect">
            <a:avLst/>
          </a:prstGeom>
        </p:spPr>
        <p:txBody>
          <a:bodyPr anchor="ctr"/>
          <a:lstStyle>
            <a:lvl1pPr>
              <a:defRPr sz="1200"/>
            </a:lvl1pPr>
          </a:lstStyle>
          <a:p>
            <a:fld id="{2EA54B3B-FB99-4597-B769-567E3F380C4B}" type="datetimeFigureOut">
              <a:rPr lang="en-US" smtClean="0"/>
              <a:t>1/30/23</a:t>
            </a:fld>
            <a:endParaRPr lang="en-US"/>
          </a:p>
        </p:txBody>
      </p:sp>
      <p:sp>
        <p:nvSpPr>
          <p:cNvPr id="13" name="Footer Placeholder 3">
            <a:extLst>
              <a:ext uri="{FF2B5EF4-FFF2-40B4-BE49-F238E27FC236}">
                <a16:creationId xmlns:a16="http://schemas.microsoft.com/office/drawing/2014/main" id="{BDAAC274-DC7D-4FE1-8CDF-9084E8A2F84D}"/>
              </a:ext>
            </a:extLst>
          </p:cNvPr>
          <p:cNvSpPr>
            <a:spLocks noGrp="1"/>
          </p:cNvSpPr>
          <p:nvPr>
            <p:ph type="ftr" sz="quarter" idx="3"/>
          </p:nvPr>
        </p:nvSpPr>
        <p:spPr>
          <a:xfrm>
            <a:off x="3832312" y="6173787"/>
            <a:ext cx="5093758" cy="365125"/>
          </a:xfrm>
          <a:prstGeom prst="rect">
            <a:avLst/>
          </a:prstGeom>
        </p:spPr>
        <p:txBody>
          <a:bodyPr anchor="ctr"/>
          <a:lstStyle>
            <a:lvl1pPr>
              <a:defRPr sz="1200"/>
            </a:lvl1pPr>
          </a:lstStyle>
          <a:p>
            <a:endParaRPr lang="en-US"/>
          </a:p>
        </p:txBody>
      </p:sp>
      <p:sp>
        <p:nvSpPr>
          <p:cNvPr id="14" name="Slide Number Placeholder 4">
            <a:extLst>
              <a:ext uri="{FF2B5EF4-FFF2-40B4-BE49-F238E27FC236}">
                <a16:creationId xmlns:a16="http://schemas.microsoft.com/office/drawing/2014/main" id="{429E0EAD-A0C2-4472-9A37-7C1FEB6473EA}"/>
              </a:ext>
            </a:extLst>
          </p:cNvPr>
          <p:cNvSpPr>
            <a:spLocks noGrp="1"/>
          </p:cNvSpPr>
          <p:nvPr>
            <p:ph type="sldNum" sz="quarter" idx="4"/>
          </p:nvPr>
        </p:nvSpPr>
        <p:spPr>
          <a:xfrm>
            <a:off x="203199" y="6173786"/>
            <a:ext cx="690716" cy="365125"/>
          </a:xfrm>
          <a:prstGeom prst="rect">
            <a:avLst/>
          </a:prstGeom>
        </p:spPr>
        <p:txBody>
          <a:bodyPr/>
          <a:lstStyle>
            <a:lvl1pPr>
              <a:defRPr sz="1600" b="1">
                <a:solidFill>
                  <a:schemeClr val="tx2"/>
                </a:solidFill>
              </a:defRPr>
            </a:lvl1pPr>
          </a:lstStyle>
          <a:p>
            <a:fld id="{0E92A4AC-7349-453A-AFB4-9078D5D809AC}" type="slidenum">
              <a:rPr lang="en-US" smtClean="0"/>
              <a:t>‹#›</a:t>
            </a:fld>
            <a:endParaRPr lang="en-US"/>
          </a:p>
        </p:txBody>
      </p:sp>
      <p:pic>
        <p:nvPicPr>
          <p:cNvPr id="4" name="Picture 3">
            <a:extLst>
              <a:ext uri="{FF2B5EF4-FFF2-40B4-BE49-F238E27FC236}">
                <a16:creationId xmlns:a16="http://schemas.microsoft.com/office/drawing/2014/main" id="{ACB6C796-A25E-B12B-6A05-02E235208B0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229688" y="6041747"/>
            <a:ext cx="1768112" cy="693795"/>
          </a:xfrm>
          <a:prstGeom prst="rect">
            <a:avLst/>
          </a:prstGeom>
        </p:spPr>
      </p:pic>
    </p:spTree>
    <p:extLst>
      <p:ext uri="{BB962C8B-B14F-4D97-AF65-F5344CB8AC3E}">
        <p14:creationId xmlns:p14="http://schemas.microsoft.com/office/powerpoint/2010/main" val="2714579252"/>
      </p:ext>
    </p:extLst>
  </p:cSld>
  <p:clrMap bg1="lt1" tx1="dk1" bg2="lt2" tx2="dk2" accent1="accent1" accent2="accent2" accent3="accent3" accent4="accent4" accent5="accent5" accent6="accent6" hlink="hlink" folHlink="folHlink"/>
  <p:sldLayoutIdLst>
    <p:sldLayoutId id="2147486308" r:id="rId1"/>
    <p:sldLayoutId id="2147486309" r:id="rId2"/>
    <p:sldLayoutId id="2147486310" r:id="rId3"/>
    <p:sldLayoutId id="2147486311" r:id="rId4"/>
    <p:sldLayoutId id="2147486312" r:id="rId5"/>
    <p:sldLayoutId id="2147486313" r:id="rId6"/>
    <p:sldLayoutId id="2147486314" r:id="rId7"/>
    <p:sldLayoutId id="2147486315" r:id="rId8"/>
    <p:sldLayoutId id="2147486316" r:id="rId9"/>
    <p:sldLayoutId id="2147486317" r:id="rId10"/>
    <p:sldLayoutId id="2147486318" r:id="rId11"/>
    <p:sldLayoutId id="2147486319" r:id="rId12"/>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1792685" y="3887894"/>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b="-4"/>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15" descr="A picture containing text, clipart&#10;&#10;Description automatically generated">
            <a:extLst>
              <a:ext uri="{FF2B5EF4-FFF2-40B4-BE49-F238E27FC236}">
                <a16:creationId xmlns:a16="http://schemas.microsoft.com/office/drawing/2014/main" id="{70AE9008-38EF-98E7-0AD4-4B31F1B273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6960" y="559119"/>
            <a:ext cx="1976090" cy="1020979"/>
          </a:xfrm>
          <a:prstGeom prst="rect">
            <a:avLst/>
          </a:prstGeom>
        </p:spPr>
      </p:pic>
      <p:sp>
        <p:nvSpPr>
          <p:cNvPr id="2" name="Title 1">
            <a:extLst>
              <a:ext uri="{FF2B5EF4-FFF2-40B4-BE49-F238E27FC236}">
                <a16:creationId xmlns:a16="http://schemas.microsoft.com/office/drawing/2014/main" id="{74859E31-D3B5-AB7D-8FDA-3B1EACFC42DD}"/>
              </a:ext>
            </a:extLst>
          </p:cNvPr>
          <p:cNvSpPr>
            <a:spLocks noGrp="1"/>
          </p:cNvSpPr>
          <p:nvPr>
            <p:ph type="title"/>
          </p:nvPr>
        </p:nvSpPr>
        <p:spPr>
          <a:xfrm>
            <a:off x="709865" y="3012905"/>
            <a:ext cx="4912368" cy="537606"/>
          </a:xfrm>
        </p:spPr>
        <p:txBody>
          <a:bodyPr>
            <a:normAutofit fontScale="90000"/>
          </a:bodyPr>
          <a:lstStyle/>
          <a:p>
            <a:br>
              <a:rPr lang="en-GB" sz="3200" b="1" dirty="0">
                <a:solidFill>
                  <a:schemeClr val="tx2"/>
                </a:solidFill>
                <a:latin typeface="+mn-lt"/>
              </a:rPr>
            </a:br>
            <a:r>
              <a:rPr lang="en-GB" b="1" dirty="0">
                <a:solidFill>
                  <a:schemeClr val="tx1"/>
                </a:solidFill>
                <a:latin typeface="+mn-lt"/>
              </a:rPr>
              <a:t>Bi-Annual </a:t>
            </a:r>
            <a:br>
              <a:rPr lang="en-GB" b="1" dirty="0">
                <a:solidFill>
                  <a:schemeClr val="tx1"/>
                </a:solidFill>
                <a:latin typeface="+mn-lt"/>
              </a:rPr>
            </a:br>
            <a:r>
              <a:rPr lang="en-GB" b="1" dirty="0">
                <a:solidFill>
                  <a:schemeClr val="tx1"/>
                </a:solidFill>
                <a:latin typeface="+mn-lt"/>
              </a:rPr>
              <a:t>Partners Meeting </a:t>
            </a:r>
            <a:br>
              <a:rPr lang="en-GB" sz="3200" dirty="0">
                <a:solidFill>
                  <a:schemeClr val="tx1"/>
                </a:solidFill>
                <a:latin typeface="+mn-lt"/>
              </a:rPr>
            </a:br>
            <a:r>
              <a:rPr lang="en-GB" sz="2700" dirty="0">
                <a:solidFill>
                  <a:schemeClr val="tx1"/>
                </a:solidFill>
                <a:latin typeface="+mn-lt"/>
              </a:rPr>
              <a:t>2023</a:t>
            </a:r>
          </a:p>
        </p:txBody>
      </p:sp>
    </p:spTree>
    <p:extLst>
      <p:ext uri="{BB962C8B-B14F-4D97-AF65-F5344CB8AC3E}">
        <p14:creationId xmlns:p14="http://schemas.microsoft.com/office/powerpoint/2010/main" val="18634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a:srcRect l="25000"/>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81" r="25469"/>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with low confidence">
            <a:extLst>
              <a:ext uri="{FF2B5EF4-FFF2-40B4-BE49-F238E27FC236}">
                <a16:creationId xmlns:a16="http://schemas.microsoft.com/office/drawing/2014/main" id="{07648900-DD5F-CF29-0DB9-82C7189E71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860" y="991376"/>
            <a:ext cx="1543445" cy="798152"/>
          </a:xfrm>
          <a:prstGeom prst="rect">
            <a:avLst/>
          </a:prstGeom>
          <a:ln>
            <a:noFill/>
          </a:ln>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926" r="7572"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6F0B9589-0807-EBBD-B9A3-51BC80978CA3}"/>
              </a:ext>
            </a:extLst>
          </p:cNvPr>
          <p:cNvSpPr>
            <a:spLocks noGrp="1"/>
          </p:cNvSpPr>
          <p:nvPr>
            <p:ph type="body" sz="half" idx="2"/>
          </p:nvPr>
        </p:nvSpPr>
        <p:spPr>
          <a:xfrm>
            <a:off x="7691211" y="319709"/>
            <a:ext cx="3600405" cy="1315163"/>
          </a:xfrm>
        </p:spPr>
        <p:txBody>
          <a:bodyPr vert="horz" lIns="90000" tIns="45720" rIns="91440" bIns="45720" rtlCol="0" anchor="ctr">
            <a:normAutofit/>
          </a:bodyPr>
          <a:lstStyle/>
          <a:p>
            <a:pPr>
              <a:lnSpc>
                <a:spcPct val="100000"/>
              </a:lnSpc>
              <a:spcBef>
                <a:spcPts val="0"/>
              </a:spcBef>
              <a:spcAft>
                <a:spcPts val="200"/>
              </a:spcAft>
            </a:pPr>
            <a:r>
              <a:rPr lang="en-US" sz="2800" b="1" cap="all" spc="200" dirty="0">
                <a:solidFill>
                  <a:schemeClr val="tx1"/>
                </a:solidFill>
              </a:rPr>
              <a:t>Insights Report 2022</a:t>
            </a:r>
          </a:p>
        </p:txBody>
      </p:sp>
      <p:sp>
        <p:nvSpPr>
          <p:cNvPr id="10" name="TextBox 9">
            <a:extLst>
              <a:ext uri="{FF2B5EF4-FFF2-40B4-BE49-F238E27FC236}">
                <a16:creationId xmlns:a16="http://schemas.microsoft.com/office/drawing/2014/main" id="{DF7CD842-6215-BC37-CAD0-664236412171}"/>
              </a:ext>
            </a:extLst>
          </p:cNvPr>
          <p:cNvSpPr txBox="1"/>
          <p:nvPr/>
        </p:nvSpPr>
        <p:spPr>
          <a:xfrm>
            <a:off x="7691211" y="1617967"/>
            <a:ext cx="2937022" cy="369332"/>
          </a:xfrm>
          <a:prstGeom prst="rect">
            <a:avLst/>
          </a:prstGeom>
          <a:noFill/>
        </p:spPr>
        <p:txBody>
          <a:bodyPr wrap="none" rtlCol="0">
            <a:spAutoFit/>
          </a:bodyPr>
          <a:lstStyle/>
          <a:p>
            <a:r>
              <a:rPr lang="en-US" i="1" dirty="0">
                <a:latin typeface="Avenir Book" panose="02000503020000020003" pitchFamily="2" charset="0"/>
              </a:rPr>
              <a:t>For Release February 2023</a:t>
            </a:r>
          </a:p>
        </p:txBody>
      </p:sp>
      <p:sp>
        <p:nvSpPr>
          <p:cNvPr id="12" name="TextBox 11">
            <a:extLst>
              <a:ext uri="{FF2B5EF4-FFF2-40B4-BE49-F238E27FC236}">
                <a16:creationId xmlns:a16="http://schemas.microsoft.com/office/drawing/2014/main" id="{59D948FA-CC10-5CBC-3EC7-2C9EE0E8AF88}"/>
              </a:ext>
            </a:extLst>
          </p:cNvPr>
          <p:cNvSpPr txBox="1"/>
          <p:nvPr/>
        </p:nvSpPr>
        <p:spPr>
          <a:xfrm>
            <a:off x="5080321" y="3746079"/>
            <a:ext cx="6098720" cy="1938992"/>
          </a:xfrm>
          <a:prstGeom prst="rect">
            <a:avLst/>
          </a:prstGeom>
          <a:noFill/>
        </p:spPr>
        <p:txBody>
          <a:bodyPr wrap="square">
            <a:spAutoFit/>
          </a:bodyPr>
          <a:lstStyle/>
          <a:p>
            <a:r>
              <a:rPr lang="en-GB" sz="2400" b="1" dirty="0">
                <a:ln>
                  <a:noFill/>
                </a:ln>
                <a:solidFill>
                  <a:schemeClr val="accent2">
                    <a:lumMod val="75000"/>
                  </a:schemeClr>
                </a:solidFill>
                <a:effectLst/>
                <a:latin typeface="Avenir Black" panose="02000503020000020003" pitchFamily="2" charset="0"/>
                <a:ea typeface="Arial Unicode MS" panose="020B0604020202020204" pitchFamily="34" charset="-128"/>
                <a:cs typeface="AppleSystemUIFont"/>
              </a:rPr>
              <a:t>New Expectations &amp; Game-Changing Ambitions for the Water Action Decade</a:t>
            </a:r>
          </a:p>
          <a:p>
            <a:endParaRPr lang="en-CH" sz="2400" b="1" dirty="0">
              <a:ln>
                <a:noFill/>
              </a:ln>
              <a:solidFill>
                <a:schemeClr val="accent2">
                  <a:lumMod val="75000"/>
                </a:schemeClr>
              </a:solidFill>
              <a:effectLst/>
              <a:latin typeface="Avenir Black" panose="02000503020000020003" pitchFamily="2" charset="0"/>
              <a:ea typeface="Arial Unicode MS" panose="020B0604020202020204" pitchFamily="34" charset="-128"/>
              <a:cs typeface="Arial Unicode MS" panose="020B0604020202020204" pitchFamily="34" charset="-128"/>
            </a:endParaRPr>
          </a:p>
          <a:p>
            <a:r>
              <a:rPr lang="en-GB" sz="2400" dirty="0">
                <a:ln>
                  <a:noFill/>
                </a:ln>
                <a:solidFill>
                  <a:schemeClr val="accent2">
                    <a:lumMod val="75000"/>
                  </a:schemeClr>
                </a:solidFill>
                <a:effectLst/>
                <a:latin typeface="Avenir Medium" panose="02000503020000020003" pitchFamily="2" charset="0"/>
                <a:ea typeface="Arial Unicode MS" panose="020B0604020202020204" pitchFamily="34" charset="-128"/>
                <a:cs typeface="AppleSystemUIFont"/>
              </a:rPr>
              <a:t>Accelerating Progress on Water, Sanitation &amp; Hygiene in the Workplace</a:t>
            </a:r>
            <a:endParaRPr lang="en-CH" sz="2400" dirty="0">
              <a:ln>
                <a:noFill/>
              </a:ln>
              <a:solidFill>
                <a:schemeClr val="accent2">
                  <a:lumMod val="75000"/>
                </a:schemeClr>
              </a:solidFill>
              <a:effectLst/>
              <a:latin typeface="Avenir Medium" panose="02000503020000020003" pitchFamily="2" charset="0"/>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F6E751C-E6B3-0476-9C80-34130E03B0B4}"/>
              </a:ext>
            </a:extLst>
          </p:cNvPr>
          <p:cNvPicPr>
            <a:picLocks noChangeAspect="1"/>
          </p:cNvPicPr>
          <p:nvPr/>
        </p:nvPicPr>
        <p:blipFill>
          <a:blip r:embed="rId7"/>
          <a:stretch>
            <a:fillRect/>
          </a:stretch>
        </p:blipFill>
        <p:spPr>
          <a:xfrm>
            <a:off x="5019684" y="311597"/>
            <a:ext cx="2418345" cy="3014976"/>
          </a:xfrm>
          <a:prstGeom prst="rect">
            <a:avLst/>
          </a:prstGeom>
          <a:ln>
            <a:solidFill>
              <a:schemeClr val="bg1">
                <a:lumMod val="50000"/>
              </a:schemeClr>
            </a:solidFill>
          </a:ln>
        </p:spPr>
      </p:pic>
    </p:spTree>
    <p:extLst>
      <p:ext uri="{BB962C8B-B14F-4D97-AF65-F5344CB8AC3E}">
        <p14:creationId xmlns:p14="http://schemas.microsoft.com/office/powerpoint/2010/main" val="160090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a:srcRect l="25000"/>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81" r="25469"/>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926" r="7572"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6F0B9589-0807-EBBD-B9A3-51BC80978CA3}"/>
              </a:ext>
            </a:extLst>
          </p:cNvPr>
          <p:cNvSpPr>
            <a:spLocks noGrp="1"/>
          </p:cNvSpPr>
          <p:nvPr>
            <p:ph type="body" sz="half" idx="2"/>
          </p:nvPr>
        </p:nvSpPr>
        <p:spPr>
          <a:xfrm>
            <a:off x="5080321" y="302804"/>
            <a:ext cx="5712865" cy="1315163"/>
          </a:xfrm>
        </p:spPr>
        <p:txBody>
          <a:bodyPr vert="horz" lIns="90000" tIns="45720" rIns="91440" bIns="45720" rtlCol="0" anchor="ctr">
            <a:normAutofit/>
          </a:bodyPr>
          <a:lstStyle/>
          <a:p>
            <a:pPr>
              <a:lnSpc>
                <a:spcPct val="100000"/>
              </a:lnSpc>
              <a:spcBef>
                <a:spcPts val="0"/>
              </a:spcBef>
              <a:spcAft>
                <a:spcPts val="200"/>
              </a:spcAft>
            </a:pPr>
            <a:r>
              <a:rPr lang="en-US" sz="2800" b="1" cap="all" spc="200" dirty="0">
                <a:solidFill>
                  <a:schemeClr val="tx1"/>
                </a:solidFill>
              </a:rPr>
              <a:t>Size of the global WASH ACCESS gap</a:t>
            </a:r>
          </a:p>
        </p:txBody>
      </p:sp>
      <p:sp>
        <p:nvSpPr>
          <p:cNvPr id="10" name="TextBox 9">
            <a:extLst>
              <a:ext uri="{FF2B5EF4-FFF2-40B4-BE49-F238E27FC236}">
                <a16:creationId xmlns:a16="http://schemas.microsoft.com/office/drawing/2014/main" id="{DF7CD842-6215-BC37-CAD0-664236412171}"/>
              </a:ext>
            </a:extLst>
          </p:cNvPr>
          <p:cNvSpPr txBox="1"/>
          <p:nvPr/>
        </p:nvSpPr>
        <p:spPr>
          <a:xfrm>
            <a:off x="5080321" y="1627267"/>
            <a:ext cx="6905545" cy="430887"/>
          </a:xfrm>
          <a:prstGeom prst="rect">
            <a:avLst/>
          </a:prstGeom>
          <a:noFill/>
        </p:spPr>
        <p:txBody>
          <a:bodyPr wrap="none" rtlCol="0">
            <a:spAutoFit/>
          </a:bodyPr>
          <a:lstStyle/>
          <a:p>
            <a:r>
              <a:rPr lang="en-US" sz="2200" b="1" i="1" u="sng" dirty="0">
                <a:solidFill>
                  <a:schemeClr val="accent2">
                    <a:lumMod val="75000"/>
                  </a:schemeClr>
                </a:solidFill>
                <a:latin typeface="Avenir Book" panose="02000503020000020003" pitchFamily="2" charset="0"/>
              </a:rPr>
              <a:t>4X+ Acceleration required to meet 2030 SDG6 Goals</a:t>
            </a:r>
          </a:p>
        </p:txBody>
      </p:sp>
      <p:sp>
        <p:nvSpPr>
          <p:cNvPr id="5" name="Title 1">
            <a:extLst>
              <a:ext uri="{FF2B5EF4-FFF2-40B4-BE49-F238E27FC236}">
                <a16:creationId xmlns:a16="http://schemas.microsoft.com/office/drawing/2014/main" id="{8E4C16AB-B756-CBCA-D2D3-B1685BF4FC37}"/>
              </a:ext>
            </a:extLst>
          </p:cNvPr>
          <p:cNvSpPr>
            <a:spLocks noGrp="1"/>
          </p:cNvSpPr>
          <p:nvPr>
            <p:ph type="title"/>
          </p:nvPr>
        </p:nvSpPr>
        <p:spPr>
          <a:xfrm>
            <a:off x="301977" y="135229"/>
            <a:ext cx="4114961" cy="2093975"/>
          </a:xfrm>
        </p:spPr>
        <p:txBody>
          <a:bodyPr anchor="ctr"/>
          <a:lstStyle/>
          <a:p>
            <a:pPr algn="ctr"/>
            <a:r>
              <a:rPr lang="en-US" b="1" dirty="0">
                <a:latin typeface="+mn-lt"/>
              </a:rPr>
              <a:t>Global WASH</a:t>
            </a:r>
            <a:br>
              <a:rPr lang="en-US" b="1" dirty="0">
                <a:latin typeface="+mn-lt"/>
              </a:rPr>
            </a:br>
            <a:r>
              <a:rPr lang="en-US" b="1" dirty="0">
                <a:latin typeface="+mn-lt"/>
              </a:rPr>
              <a:t>Outlook 2023</a:t>
            </a:r>
          </a:p>
        </p:txBody>
      </p:sp>
      <p:pic>
        <p:nvPicPr>
          <p:cNvPr id="3" name="Picture 2">
            <a:extLst>
              <a:ext uri="{FF2B5EF4-FFF2-40B4-BE49-F238E27FC236}">
                <a16:creationId xmlns:a16="http://schemas.microsoft.com/office/drawing/2014/main" id="{A7F83D11-7135-9577-C864-3797339C1393}"/>
              </a:ext>
            </a:extLst>
          </p:cNvPr>
          <p:cNvPicPr>
            <a:picLocks noChangeAspect="1"/>
          </p:cNvPicPr>
          <p:nvPr/>
        </p:nvPicPr>
        <p:blipFill rotWithShape="1">
          <a:blip r:embed="rId6"/>
          <a:srcRect t="7507"/>
          <a:stretch/>
        </p:blipFill>
        <p:spPr>
          <a:xfrm>
            <a:off x="5080322" y="2380940"/>
            <a:ext cx="6717992" cy="3984456"/>
          </a:xfrm>
          <a:prstGeom prst="rect">
            <a:avLst/>
          </a:prstGeom>
        </p:spPr>
      </p:pic>
      <p:sp>
        <p:nvSpPr>
          <p:cNvPr id="4" name="TextBox 3">
            <a:extLst>
              <a:ext uri="{FF2B5EF4-FFF2-40B4-BE49-F238E27FC236}">
                <a16:creationId xmlns:a16="http://schemas.microsoft.com/office/drawing/2014/main" id="{857AD762-76B5-D176-6C6B-A8361364D708}"/>
              </a:ext>
            </a:extLst>
          </p:cNvPr>
          <p:cNvSpPr txBox="1"/>
          <p:nvPr/>
        </p:nvSpPr>
        <p:spPr>
          <a:xfrm>
            <a:off x="9713436" y="6451553"/>
            <a:ext cx="2188420" cy="307777"/>
          </a:xfrm>
          <a:prstGeom prst="rect">
            <a:avLst/>
          </a:prstGeom>
          <a:noFill/>
        </p:spPr>
        <p:txBody>
          <a:bodyPr wrap="none" rtlCol="0">
            <a:spAutoFit/>
          </a:bodyPr>
          <a:lstStyle/>
          <a:p>
            <a:r>
              <a:rPr lang="en-US" sz="1400" dirty="0">
                <a:latin typeface="Avenir Book" panose="02000503020000020003" pitchFamily="2" charset="0"/>
              </a:rPr>
              <a:t>WHO/UNICEF JMP 2020</a:t>
            </a:r>
          </a:p>
        </p:txBody>
      </p:sp>
    </p:spTree>
    <p:extLst>
      <p:ext uri="{BB962C8B-B14F-4D97-AF65-F5344CB8AC3E}">
        <p14:creationId xmlns:p14="http://schemas.microsoft.com/office/powerpoint/2010/main" val="253575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390754"/>
            <a:ext cx="1962439" cy="196243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390754"/>
            <a:ext cx="1962439" cy="196243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7" y="4390754"/>
            <a:ext cx="1962440" cy="196244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86183" y="5040910"/>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43897" y="821029"/>
            <a:ext cx="4114961" cy="2093975"/>
          </a:xfrm>
        </p:spPr>
        <p:txBody>
          <a:bodyPr anchor="ctr">
            <a:normAutofit fontScale="90000"/>
          </a:bodyPr>
          <a:lstStyle/>
          <a:p>
            <a:pPr algn="ctr"/>
            <a:r>
              <a:rPr lang="en-US" b="1" dirty="0">
                <a:latin typeface="+mn-lt"/>
              </a:rPr>
              <a:t>WASH &amp; Corporate</a:t>
            </a:r>
            <a:br>
              <a:rPr lang="en-US" b="1" dirty="0">
                <a:latin typeface="+mn-lt"/>
              </a:rPr>
            </a:br>
            <a:r>
              <a:rPr lang="en-US" b="1" dirty="0">
                <a:latin typeface="+mn-lt"/>
              </a:rPr>
              <a:t>Water Stewardship</a:t>
            </a:r>
            <a:br>
              <a:rPr lang="en-US" b="1" dirty="0">
                <a:latin typeface="+mn-lt"/>
              </a:rPr>
            </a:br>
            <a:r>
              <a:rPr lang="en-US" b="1" dirty="0">
                <a:latin typeface="+mn-lt"/>
              </a:rPr>
              <a:t>in 2023</a:t>
            </a:r>
          </a:p>
        </p:txBody>
      </p:sp>
      <p:sp>
        <p:nvSpPr>
          <p:cNvPr id="4" name="TextBox 3">
            <a:extLst>
              <a:ext uri="{FF2B5EF4-FFF2-40B4-BE49-F238E27FC236}">
                <a16:creationId xmlns:a16="http://schemas.microsoft.com/office/drawing/2014/main" id="{5BA32F1E-3E03-E8DD-C228-3747B2220187}"/>
              </a:ext>
            </a:extLst>
          </p:cNvPr>
          <p:cNvSpPr txBox="1"/>
          <p:nvPr/>
        </p:nvSpPr>
        <p:spPr>
          <a:xfrm>
            <a:off x="4627460" y="488477"/>
            <a:ext cx="6927231" cy="3231654"/>
          </a:xfrm>
          <a:prstGeom prst="rect">
            <a:avLst/>
          </a:prstGeom>
          <a:noFill/>
        </p:spPr>
        <p:txBody>
          <a:bodyPr wrap="square">
            <a:spAutoFit/>
          </a:bodyPr>
          <a:lstStyle/>
          <a:p>
            <a:pPr lvl="1">
              <a:spcAft>
                <a:spcPts val="1200"/>
              </a:spcAft>
            </a:pPr>
            <a:r>
              <a:rPr lang="en-US" sz="2200" b="1" i="1" dirty="0">
                <a:solidFill>
                  <a:schemeClr val="accent2">
                    <a:lumMod val="75000"/>
                  </a:schemeClr>
                </a:solidFill>
                <a:latin typeface="AVENIR MEDIUM OBLIQUE" panose="02000503020000020003" pitchFamily="2" charset="0"/>
                <a:ea typeface="Roboto Black" panose="02000000000000000000" pitchFamily="2" charset="0"/>
              </a:rPr>
              <a:t>WASH risks for business increasing </a:t>
            </a:r>
          </a:p>
          <a:p>
            <a:pPr lvl="1">
              <a:spcAft>
                <a:spcPts val="1200"/>
              </a:spcAft>
            </a:pPr>
            <a:r>
              <a:rPr lang="en-US" sz="2200" i="1" dirty="0">
                <a:solidFill>
                  <a:schemeClr val="accent2">
                    <a:lumMod val="75000"/>
                  </a:schemeClr>
                </a:solidFill>
                <a:latin typeface="Avenir Book" panose="02000503020000020003" pitchFamily="2" charset="0"/>
                <a:ea typeface="Roboto" panose="02000000000000000000" pitchFamily="2" charset="0"/>
              </a:rPr>
              <a:t>Price of WASH risks $6 BN – 10 companies (CDP)</a:t>
            </a:r>
          </a:p>
          <a:p>
            <a:pPr marL="914400" lvl="1" indent="-457200">
              <a:spcAft>
                <a:spcPts val="1200"/>
              </a:spcAft>
              <a:buFont typeface="+mj-lt"/>
              <a:buAutoNum type="arabicPeriod" startAt="2"/>
            </a:pPr>
            <a:endParaRPr lang="en-US" sz="2200" b="1" i="1" dirty="0">
              <a:solidFill>
                <a:schemeClr val="accent2">
                  <a:lumMod val="75000"/>
                </a:schemeClr>
              </a:solidFill>
              <a:latin typeface="AVENIR MEDIUM OBLIQUE" panose="02000503020000020003" pitchFamily="2" charset="0"/>
              <a:ea typeface="Roboto Black" panose="02000000000000000000" pitchFamily="2" charset="0"/>
            </a:endParaRPr>
          </a:p>
          <a:p>
            <a:pPr lvl="1">
              <a:spcAft>
                <a:spcPts val="1200"/>
              </a:spcAft>
            </a:pPr>
            <a:r>
              <a:rPr lang="en-US" sz="2200" b="1" i="1" dirty="0">
                <a:solidFill>
                  <a:schemeClr val="accent2">
                    <a:lumMod val="75000"/>
                  </a:schemeClr>
                </a:solidFill>
                <a:latin typeface="AVENIR MEDIUM OBLIQUE" panose="02000503020000020003" pitchFamily="2" charset="0"/>
                <a:ea typeface="Roboto Black" panose="02000000000000000000" pitchFamily="2" charset="0"/>
              </a:rPr>
              <a:t>Business case for WASH stronger </a:t>
            </a:r>
          </a:p>
          <a:p>
            <a:pPr lvl="1">
              <a:spcAft>
                <a:spcPts val="1200"/>
              </a:spcAft>
            </a:pPr>
            <a:r>
              <a:rPr lang="en-US" sz="2200" i="1" dirty="0">
                <a:solidFill>
                  <a:schemeClr val="accent2">
                    <a:lumMod val="75000"/>
                  </a:schemeClr>
                </a:solidFill>
                <a:latin typeface="Avenir Book" panose="02000503020000020003" pitchFamily="2" charset="0"/>
                <a:ea typeface="Times New Roman" panose="02020603050405020304" pitchFamily="18" charset="0"/>
              </a:rPr>
              <a:t>Financial ROI of WASH for business </a:t>
            </a:r>
          </a:p>
          <a:p>
            <a:pPr lvl="1">
              <a:spcAft>
                <a:spcPts val="1200"/>
              </a:spcAft>
            </a:pPr>
            <a:r>
              <a:rPr lang="en-CH" sz="2200" i="1" dirty="0">
                <a:solidFill>
                  <a:schemeClr val="accent2">
                    <a:lumMod val="75000"/>
                  </a:schemeClr>
                </a:solidFill>
                <a:latin typeface="Avenir Book" panose="02000503020000020003" pitchFamily="2" charset="0"/>
                <a:ea typeface="Times New Roman" panose="02020603050405020304" pitchFamily="18" charset="0"/>
              </a:rPr>
              <a:t>$1.32-$2.05 – to $5.11-$9.04 averaged return 		</a:t>
            </a:r>
            <a:r>
              <a:rPr lang="en-US" sz="2200" i="1" dirty="0">
                <a:solidFill>
                  <a:schemeClr val="accent2">
                    <a:lumMod val="75000"/>
                  </a:schemeClr>
                </a:solidFill>
                <a:latin typeface="Avenir Book" panose="02000503020000020003" pitchFamily="2" charset="0"/>
                <a:ea typeface="Times New Roman" panose="02020603050405020304" pitchFamily="18" charset="0"/>
              </a:rPr>
              <a:t>– for every $1 invested (WaterAid)</a:t>
            </a:r>
            <a:endParaRPr lang="en-US" sz="2200" i="1" dirty="0">
              <a:solidFill>
                <a:schemeClr val="accent2">
                  <a:lumMod val="75000"/>
                </a:schemeClr>
              </a:solidFill>
              <a:latin typeface="Avenir Book" panose="02000503020000020003" pitchFamily="2" charset="0"/>
              <a:ea typeface="Roboto" panose="02000000000000000000" pitchFamily="2" charset="0"/>
            </a:endParaRPr>
          </a:p>
        </p:txBody>
      </p:sp>
    </p:spTree>
    <p:extLst>
      <p:ext uri="{BB962C8B-B14F-4D97-AF65-F5344CB8AC3E}">
        <p14:creationId xmlns:p14="http://schemas.microsoft.com/office/powerpoint/2010/main" val="40385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E59D756-A6E0-390F-55F9-857AC553EEDD}"/>
              </a:ext>
            </a:extLst>
          </p:cNvPr>
          <p:cNvSpPr>
            <a:spLocks noGrp="1"/>
          </p:cNvSpPr>
          <p:nvPr>
            <p:ph type="title"/>
          </p:nvPr>
        </p:nvSpPr>
        <p:spPr>
          <a:xfrm>
            <a:off x="301977" y="135229"/>
            <a:ext cx="4114961" cy="2093975"/>
          </a:xfrm>
        </p:spPr>
        <p:txBody>
          <a:bodyPr anchor="ctr"/>
          <a:lstStyle/>
          <a:p>
            <a:pPr algn="ctr"/>
            <a:r>
              <a:rPr lang="en-US" b="1" dirty="0">
                <a:latin typeface="+mn-lt"/>
              </a:rPr>
              <a:t>2023</a:t>
            </a:r>
            <a:br>
              <a:rPr lang="en-US" b="1" dirty="0">
                <a:latin typeface="+mn-lt"/>
              </a:rPr>
            </a:br>
            <a:r>
              <a:rPr lang="en-US" b="1" dirty="0">
                <a:latin typeface="+mn-lt"/>
              </a:rPr>
              <a:t>Outlook</a:t>
            </a:r>
          </a:p>
        </p:txBody>
      </p:sp>
      <p:pic>
        <p:nvPicPr>
          <p:cNvPr id="7" name="Picture 6">
            <a:extLst>
              <a:ext uri="{FF2B5EF4-FFF2-40B4-BE49-F238E27FC236}">
                <a16:creationId xmlns:a16="http://schemas.microsoft.com/office/drawing/2014/main" id="{4FF65478-91E3-23C1-C747-2FFC7E12870D}"/>
              </a:ext>
            </a:extLst>
          </p:cNvPr>
          <p:cNvPicPr>
            <a:picLocks noChangeAspect="1"/>
          </p:cNvPicPr>
          <p:nvPr/>
        </p:nvPicPr>
        <p:blipFill>
          <a:blip r:embed="rId6"/>
          <a:stretch>
            <a:fillRect/>
          </a:stretch>
        </p:blipFill>
        <p:spPr>
          <a:xfrm>
            <a:off x="4656667" y="2443009"/>
            <a:ext cx="7535333" cy="4152330"/>
          </a:xfrm>
          <a:prstGeom prst="rect">
            <a:avLst/>
          </a:prstGeom>
        </p:spPr>
      </p:pic>
      <p:sp>
        <p:nvSpPr>
          <p:cNvPr id="12" name="Text Placeholder 5">
            <a:extLst>
              <a:ext uri="{FF2B5EF4-FFF2-40B4-BE49-F238E27FC236}">
                <a16:creationId xmlns:a16="http://schemas.microsoft.com/office/drawing/2014/main" id="{303A1A9E-CC16-DCA3-217F-DD293CA7B285}"/>
              </a:ext>
            </a:extLst>
          </p:cNvPr>
          <p:cNvSpPr txBox="1">
            <a:spLocks/>
          </p:cNvSpPr>
          <p:nvPr/>
        </p:nvSpPr>
        <p:spPr>
          <a:xfrm>
            <a:off x="5080321" y="302804"/>
            <a:ext cx="5712865"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MEASURING PROGRESS</a:t>
            </a:r>
          </a:p>
          <a:p>
            <a:pPr>
              <a:lnSpc>
                <a:spcPct val="100000"/>
              </a:lnSpc>
              <a:spcBef>
                <a:spcPts val="0"/>
              </a:spcBef>
            </a:pPr>
            <a:endParaRPr lang="en-US" sz="2800" b="1" cap="all" spc="200" dirty="0">
              <a:solidFill>
                <a:schemeClr val="tx1"/>
              </a:solidFill>
            </a:endParaRPr>
          </a:p>
        </p:txBody>
      </p:sp>
      <p:sp>
        <p:nvSpPr>
          <p:cNvPr id="13" name="TextBox 12">
            <a:extLst>
              <a:ext uri="{FF2B5EF4-FFF2-40B4-BE49-F238E27FC236}">
                <a16:creationId xmlns:a16="http://schemas.microsoft.com/office/drawing/2014/main" id="{066466E1-CE03-FE36-27F7-EC20AC30C92B}"/>
              </a:ext>
            </a:extLst>
          </p:cNvPr>
          <p:cNvSpPr txBox="1"/>
          <p:nvPr/>
        </p:nvSpPr>
        <p:spPr>
          <a:xfrm>
            <a:off x="5080321" y="1174583"/>
            <a:ext cx="5617435" cy="830997"/>
          </a:xfrm>
          <a:prstGeom prst="rect">
            <a:avLst/>
          </a:prstGeom>
          <a:noFill/>
        </p:spPr>
        <p:txBody>
          <a:bodyPr wrap="none" rtlCol="0">
            <a:spAutoFit/>
          </a:bodyPr>
          <a:lstStyle/>
          <a:p>
            <a:r>
              <a:rPr lang="en-US" sz="2400" b="1" i="1" dirty="0">
                <a:solidFill>
                  <a:schemeClr val="accent2">
                    <a:lumMod val="75000"/>
                  </a:schemeClr>
                </a:solidFill>
                <a:latin typeface="Avenir Book" panose="02000503020000020003" pitchFamily="2" charset="0"/>
              </a:rPr>
              <a:t>WASH in the Workplace, Supply Chains</a:t>
            </a:r>
          </a:p>
          <a:p>
            <a:r>
              <a:rPr lang="en-US" sz="2400" b="1" i="1" dirty="0">
                <a:solidFill>
                  <a:schemeClr val="accent2">
                    <a:lumMod val="75000"/>
                  </a:schemeClr>
                </a:solidFill>
                <a:latin typeface="Avenir Book" panose="02000503020000020003" pitchFamily="2" charset="0"/>
              </a:rPr>
              <a:t>&amp; Communities</a:t>
            </a:r>
          </a:p>
        </p:txBody>
      </p:sp>
      <p:sp>
        <p:nvSpPr>
          <p:cNvPr id="3" name="TextBox 2">
            <a:extLst>
              <a:ext uri="{FF2B5EF4-FFF2-40B4-BE49-F238E27FC236}">
                <a16:creationId xmlns:a16="http://schemas.microsoft.com/office/drawing/2014/main" id="{8C86CEA6-0414-2487-CFD5-444C0459A00A}"/>
              </a:ext>
            </a:extLst>
          </p:cNvPr>
          <p:cNvSpPr txBox="1"/>
          <p:nvPr/>
        </p:nvSpPr>
        <p:spPr>
          <a:xfrm>
            <a:off x="9976778" y="6256785"/>
            <a:ext cx="2072940" cy="338554"/>
          </a:xfrm>
          <a:prstGeom prst="rect">
            <a:avLst/>
          </a:prstGeom>
          <a:noFill/>
        </p:spPr>
        <p:txBody>
          <a:bodyPr wrap="none" rtlCol="0">
            <a:spAutoFit/>
          </a:bodyPr>
          <a:lstStyle/>
          <a:p>
            <a:r>
              <a:rPr lang="en-US" sz="1600" dirty="0" err="1">
                <a:latin typeface="Avenir Book" panose="02000503020000020003" pitchFamily="2" charset="0"/>
              </a:rPr>
              <a:t>WaterActionHub.org</a:t>
            </a:r>
            <a:endParaRPr lang="en-US" sz="1600" dirty="0">
              <a:latin typeface="Avenir Book" panose="02000503020000020003" pitchFamily="2" charset="0"/>
            </a:endParaRPr>
          </a:p>
        </p:txBody>
      </p:sp>
    </p:spTree>
    <p:extLst>
      <p:ext uri="{BB962C8B-B14F-4D97-AF65-F5344CB8AC3E}">
        <p14:creationId xmlns:p14="http://schemas.microsoft.com/office/powerpoint/2010/main" val="341008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7"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44244" y="964030"/>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26964" y="1869846"/>
            <a:ext cx="4114961" cy="2093975"/>
          </a:xfrm>
        </p:spPr>
        <p:txBody>
          <a:bodyPr anchor="ctr"/>
          <a:lstStyle/>
          <a:p>
            <a:pPr algn="ctr"/>
            <a:r>
              <a:rPr lang="en-US" b="1" dirty="0">
                <a:latin typeface="+mn-lt"/>
              </a:rPr>
              <a:t>Work Program</a:t>
            </a:r>
            <a:br>
              <a:rPr lang="en-US" b="1" dirty="0">
                <a:latin typeface="+mn-lt"/>
              </a:rPr>
            </a:br>
            <a:r>
              <a:rPr lang="en-US" b="1" dirty="0">
                <a:latin typeface="+mn-lt"/>
              </a:rPr>
              <a:t>2023</a:t>
            </a:r>
          </a:p>
        </p:txBody>
      </p:sp>
      <p:sp>
        <p:nvSpPr>
          <p:cNvPr id="3" name="TextBox 2">
            <a:extLst>
              <a:ext uri="{FF2B5EF4-FFF2-40B4-BE49-F238E27FC236}">
                <a16:creationId xmlns:a16="http://schemas.microsoft.com/office/drawing/2014/main" id="{C578352E-E96C-9807-3FD4-1DC95227C469}"/>
              </a:ext>
            </a:extLst>
          </p:cNvPr>
          <p:cNvSpPr txBox="1"/>
          <p:nvPr/>
        </p:nvSpPr>
        <p:spPr>
          <a:xfrm>
            <a:off x="4819361" y="1022989"/>
            <a:ext cx="7648031" cy="2477601"/>
          </a:xfrm>
          <a:prstGeom prst="rect">
            <a:avLst/>
          </a:prstGeom>
          <a:noFill/>
        </p:spPr>
        <p:txBody>
          <a:bodyPr wrap="square">
            <a:spAutoFit/>
          </a:bodyPr>
          <a:lstStyle/>
          <a:p>
            <a:pPr marL="800100" lvl="1" indent="-342900">
              <a:spcAft>
                <a:spcPts val="1200"/>
              </a:spcAft>
              <a:buFont typeface="+mj-lt"/>
              <a:buAutoNum type="arabicPeriod"/>
            </a:pPr>
            <a:r>
              <a:rPr lang="en-US" sz="2400" b="1" i="1" dirty="0">
                <a:solidFill>
                  <a:schemeClr val="accent2">
                    <a:lumMod val="75000"/>
                  </a:schemeClr>
                </a:solidFill>
                <a:latin typeface="AVENIR MEDIUM OBLIQUE" panose="02000503020000020003" pitchFamily="2" charset="0"/>
                <a:ea typeface="Roboto Black" panose="02000000000000000000" pitchFamily="2" charset="0"/>
              </a:rPr>
              <a:t>WASH Benefits Accounting Method</a:t>
            </a:r>
          </a:p>
          <a:p>
            <a:pPr lvl="1">
              <a:spcAft>
                <a:spcPts val="600"/>
              </a:spcAft>
            </a:pPr>
            <a:r>
              <a:rPr lang="en-US" sz="2400" dirty="0">
                <a:solidFill>
                  <a:schemeClr val="accent2">
                    <a:lumMod val="75000"/>
                  </a:schemeClr>
                </a:solidFill>
                <a:latin typeface="Avenir Medium" panose="02000503020000020003" pitchFamily="2" charset="0"/>
                <a:ea typeface="Roboto Black" panose="02000000000000000000" pitchFamily="2" charset="0"/>
              </a:rPr>
              <a:t>		</a:t>
            </a:r>
            <a:endParaRPr lang="en-US" sz="2400" i="1" dirty="0">
              <a:solidFill>
                <a:schemeClr val="accent2">
                  <a:lumMod val="75000"/>
                </a:schemeClr>
              </a:solidFill>
              <a:latin typeface="Avenir Book" panose="02000503020000020003" pitchFamily="2" charset="0"/>
              <a:ea typeface="Roboto" panose="02000000000000000000" pitchFamily="2" charset="0"/>
            </a:endParaRPr>
          </a:p>
          <a:p>
            <a:pPr marL="800100" lvl="1" indent="-342900">
              <a:spcAft>
                <a:spcPts val="1200"/>
              </a:spcAft>
              <a:buFont typeface="+mj-lt"/>
              <a:buAutoNum type="arabicPeriod" startAt="2"/>
            </a:pPr>
            <a:r>
              <a:rPr lang="en-US" sz="2400" b="1" i="1" dirty="0">
                <a:solidFill>
                  <a:schemeClr val="accent2">
                    <a:lumMod val="75000"/>
                  </a:schemeClr>
                </a:solidFill>
                <a:latin typeface="AVENIR MEDIUM OBLIQUE" panose="02000503020000020003" pitchFamily="2" charset="0"/>
                <a:ea typeface="Roboto Black" panose="02000000000000000000" pitchFamily="2" charset="0"/>
              </a:rPr>
              <a:t>Climate Resilient WASH</a:t>
            </a:r>
          </a:p>
          <a:p>
            <a:pPr lvl="1">
              <a:spcAft>
                <a:spcPts val="1200"/>
              </a:spcAft>
            </a:pPr>
            <a:endParaRPr lang="en-US" sz="2400" b="1" i="1" dirty="0">
              <a:solidFill>
                <a:schemeClr val="accent2">
                  <a:lumMod val="75000"/>
                </a:schemeClr>
              </a:solidFill>
              <a:latin typeface="AVENIR MEDIUM OBLIQUE" panose="02000503020000020003" pitchFamily="2" charset="0"/>
              <a:ea typeface="Roboto Black" panose="02000000000000000000" pitchFamily="2" charset="0"/>
            </a:endParaRPr>
          </a:p>
          <a:p>
            <a:pPr marL="800100" lvl="1" indent="-342900">
              <a:spcAft>
                <a:spcPts val="1200"/>
              </a:spcAft>
              <a:buFont typeface="+mj-lt"/>
              <a:buAutoNum type="arabicPeriod" startAt="3"/>
            </a:pPr>
            <a:r>
              <a:rPr lang="en-US" sz="2400" b="1" i="1" dirty="0">
                <a:solidFill>
                  <a:schemeClr val="accent2">
                    <a:lumMod val="75000"/>
                  </a:schemeClr>
                </a:solidFill>
                <a:latin typeface="AVENIR MEDIUM OBLIQUE" panose="02000503020000020003" pitchFamily="2" charset="0"/>
                <a:ea typeface="Roboto Black" panose="02000000000000000000" pitchFamily="2" charset="0"/>
              </a:rPr>
              <a:t>WASH in the Supply Chain</a:t>
            </a:r>
          </a:p>
        </p:txBody>
      </p:sp>
    </p:spTree>
    <p:extLst>
      <p:ext uri="{BB962C8B-B14F-4D97-AF65-F5344CB8AC3E}">
        <p14:creationId xmlns:p14="http://schemas.microsoft.com/office/powerpoint/2010/main" val="162860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E59D756-A6E0-390F-55F9-857AC553EEDD}"/>
              </a:ext>
            </a:extLst>
          </p:cNvPr>
          <p:cNvSpPr>
            <a:spLocks noGrp="1"/>
          </p:cNvSpPr>
          <p:nvPr>
            <p:ph type="title"/>
          </p:nvPr>
        </p:nvSpPr>
        <p:spPr>
          <a:xfrm>
            <a:off x="1137191" y="76746"/>
            <a:ext cx="4114961" cy="2093975"/>
          </a:xfrm>
        </p:spPr>
        <p:txBody>
          <a:bodyPr anchor="ctr"/>
          <a:lstStyle/>
          <a:p>
            <a:pPr algn="ctr"/>
            <a:r>
              <a:rPr lang="en-US" b="1" dirty="0">
                <a:latin typeface="+mn-lt"/>
              </a:rPr>
              <a:t>2023</a:t>
            </a:r>
          </a:p>
        </p:txBody>
      </p:sp>
      <p:sp>
        <p:nvSpPr>
          <p:cNvPr id="12" name="Text Placeholder 5">
            <a:extLst>
              <a:ext uri="{FF2B5EF4-FFF2-40B4-BE49-F238E27FC236}">
                <a16:creationId xmlns:a16="http://schemas.microsoft.com/office/drawing/2014/main" id="{303A1A9E-CC16-DCA3-217F-DD293CA7B285}"/>
              </a:ext>
            </a:extLst>
          </p:cNvPr>
          <p:cNvSpPr txBox="1">
            <a:spLocks/>
          </p:cNvSpPr>
          <p:nvPr/>
        </p:nvSpPr>
        <p:spPr>
          <a:xfrm>
            <a:off x="5004324" y="1513139"/>
            <a:ext cx="6993146"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Standardized wash benefits accounting method</a:t>
            </a:r>
          </a:p>
          <a:p>
            <a:pPr>
              <a:lnSpc>
                <a:spcPct val="100000"/>
              </a:lnSpc>
              <a:spcBef>
                <a:spcPts val="0"/>
              </a:spcBef>
            </a:pPr>
            <a:endParaRPr lang="en-US" sz="2800" b="1" cap="all" spc="200" dirty="0">
              <a:solidFill>
                <a:schemeClr val="tx1"/>
              </a:solidFill>
            </a:endParaRPr>
          </a:p>
        </p:txBody>
      </p:sp>
      <p:sp>
        <p:nvSpPr>
          <p:cNvPr id="3" name="TextBox 2">
            <a:extLst>
              <a:ext uri="{FF2B5EF4-FFF2-40B4-BE49-F238E27FC236}">
                <a16:creationId xmlns:a16="http://schemas.microsoft.com/office/drawing/2014/main" id="{63F1CA1F-D6E1-C5FF-9871-545A201252ED}"/>
              </a:ext>
            </a:extLst>
          </p:cNvPr>
          <p:cNvSpPr txBox="1"/>
          <p:nvPr/>
        </p:nvSpPr>
        <p:spPr>
          <a:xfrm>
            <a:off x="5080320" y="2818112"/>
            <a:ext cx="6841153" cy="3477875"/>
          </a:xfrm>
          <a:prstGeom prst="rect">
            <a:avLst/>
          </a:prstGeom>
          <a:noFill/>
        </p:spPr>
        <p:txBody>
          <a:bodyPr wrap="square">
            <a:spAutoFit/>
          </a:bodyPr>
          <a:lstStyle/>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Launch at UN Water Conference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 March 2023</a:t>
            </a: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Pilot the method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with member companies</a:t>
            </a:r>
            <a:endPar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Develop guidance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document</a:t>
            </a: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Align method with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corporate water stewardship &amp; WASH </a:t>
            </a: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disclosure and reporting </a:t>
            </a:r>
          </a:p>
          <a:p>
            <a:pPr lvl="0"/>
            <a:endPar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Advocate for broad business use</a:t>
            </a: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p:txBody>
      </p:sp>
      <p:pic>
        <p:nvPicPr>
          <p:cNvPr id="4" name="Picture 3" descr="A black and white logo&#10;&#10;Description automatically generated with low confidence">
            <a:extLst>
              <a:ext uri="{FF2B5EF4-FFF2-40B4-BE49-F238E27FC236}">
                <a16:creationId xmlns:a16="http://schemas.microsoft.com/office/drawing/2014/main" id="{E45212AE-3E76-2E6B-1922-71B90FE9F6D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9358" y="792672"/>
            <a:ext cx="1280400" cy="662125"/>
          </a:xfrm>
          <a:prstGeom prst="rect">
            <a:avLst/>
          </a:prstGeom>
          <a:ln>
            <a:noFill/>
          </a:ln>
        </p:spPr>
      </p:pic>
    </p:spTree>
    <p:extLst>
      <p:ext uri="{BB962C8B-B14F-4D97-AF65-F5344CB8AC3E}">
        <p14:creationId xmlns:p14="http://schemas.microsoft.com/office/powerpoint/2010/main" val="341850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useBgFill="1">
        <p:nvSpPr>
          <p:cNvPr id="49" name="Rectangle 48">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p:nvSpPr>
          <p:cNvPr id="4" name="Title 3">
            <a:extLst>
              <a:ext uri="{FF2B5EF4-FFF2-40B4-BE49-F238E27FC236}">
                <a16:creationId xmlns:a16="http://schemas.microsoft.com/office/drawing/2014/main" id="{B47CFCF0-6508-B840-AF9E-E230A8A75E0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b="1" dirty="0">
                <a:solidFill>
                  <a:schemeClr val="tx1">
                    <a:lumMod val="85000"/>
                    <a:lumOff val="15000"/>
                  </a:schemeClr>
                </a:solidFill>
              </a:rPr>
              <a:t>Nate Jacobson</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err="1">
                <a:solidFill>
                  <a:schemeClr val="tx1">
                    <a:lumMod val="85000"/>
                    <a:lumOff val="15000"/>
                  </a:schemeClr>
                </a:solidFill>
              </a:rPr>
              <a:t>Limno</a:t>
            </a:r>
            <a:r>
              <a:rPr lang="en-US" sz="3200" dirty="0">
                <a:solidFill>
                  <a:schemeClr val="tx1">
                    <a:lumMod val="85000"/>
                    <a:lumOff val="15000"/>
                  </a:schemeClr>
                </a:solidFill>
              </a:rPr>
              <a:t> Tech</a:t>
            </a:r>
          </a:p>
        </p:txBody>
      </p:sp>
      <p:sp>
        <p:nvSpPr>
          <p:cNvPr id="6" name="Text Placeholder 5">
            <a:extLst>
              <a:ext uri="{FF2B5EF4-FFF2-40B4-BE49-F238E27FC236}">
                <a16:creationId xmlns:a16="http://schemas.microsoft.com/office/drawing/2014/main" id="{5ED204F3-1B10-0C4E-A508-2AF2BA3028E8}"/>
              </a:ext>
            </a:extLst>
          </p:cNvPr>
          <p:cNvSpPr>
            <a:spLocks noGrp="1"/>
          </p:cNvSpPr>
          <p:nvPr>
            <p:ph type="body" sz="half" idx="2"/>
          </p:nvPr>
        </p:nvSpPr>
        <p:spPr>
          <a:xfrm>
            <a:off x="651169" y="965198"/>
            <a:ext cx="3080026" cy="4927602"/>
          </a:xfrm>
        </p:spPr>
        <p:txBody>
          <a:bodyPr vert="horz" lIns="91440" tIns="45720" rIns="91440" bIns="45720" rtlCol="0" anchor="ctr">
            <a:normAutofit/>
          </a:bodyPr>
          <a:lstStyle/>
          <a:p>
            <a:pPr algn="ctr">
              <a:lnSpc>
                <a:spcPct val="100000"/>
              </a:lnSpc>
              <a:spcBef>
                <a:spcPts val="1200"/>
              </a:spcBef>
              <a:spcAft>
                <a:spcPts val="200"/>
              </a:spcAft>
            </a:pPr>
            <a:r>
              <a:rPr lang="en-US" sz="2400" b="1" cap="all" spc="200" dirty="0">
                <a:solidFill>
                  <a:schemeClr val="tx1"/>
                </a:solidFill>
              </a:rPr>
              <a:t>WASH BENEFITS ACCOUNTING METHOD</a:t>
            </a:r>
          </a:p>
        </p:txBody>
      </p:sp>
      <p:cxnSp>
        <p:nvCxnSpPr>
          <p:cNvPr id="51" name="Straight Connector 50">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5681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E59D756-A6E0-390F-55F9-857AC553EEDD}"/>
              </a:ext>
            </a:extLst>
          </p:cNvPr>
          <p:cNvSpPr>
            <a:spLocks noGrp="1"/>
          </p:cNvSpPr>
          <p:nvPr>
            <p:ph type="title"/>
          </p:nvPr>
        </p:nvSpPr>
        <p:spPr>
          <a:xfrm>
            <a:off x="1137191" y="76746"/>
            <a:ext cx="4114961" cy="2093975"/>
          </a:xfrm>
        </p:spPr>
        <p:txBody>
          <a:bodyPr anchor="ctr"/>
          <a:lstStyle/>
          <a:p>
            <a:pPr algn="ctr"/>
            <a:r>
              <a:rPr lang="en-US" b="1" dirty="0">
                <a:latin typeface="+mn-lt"/>
              </a:rPr>
              <a:t>2023</a:t>
            </a:r>
          </a:p>
        </p:txBody>
      </p:sp>
      <p:sp>
        <p:nvSpPr>
          <p:cNvPr id="12" name="Text Placeholder 5">
            <a:extLst>
              <a:ext uri="{FF2B5EF4-FFF2-40B4-BE49-F238E27FC236}">
                <a16:creationId xmlns:a16="http://schemas.microsoft.com/office/drawing/2014/main" id="{303A1A9E-CC16-DCA3-217F-DD293CA7B285}"/>
              </a:ext>
            </a:extLst>
          </p:cNvPr>
          <p:cNvSpPr txBox="1">
            <a:spLocks/>
          </p:cNvSpPr>
          <p:nvPr/>
        </p:nvSpPr>
        <p:spPr>
          <a:xfrm>
            <a:off x="5080321" y="1632327"/>
            <a:ext cx="6993146"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Climate resilient wash</a:t>
            </a:r>
          </a:p>
          <a:p>
            <a:pPr>
              <a:lnSpc>
                <a:spcPct val="100000"/>
              </a:lnSpc>
              <a:spcBef>
                <a:spcPts val="0"/>
              </a:spcBef>
            </a:pPr>
            <a:r>
              <a:rPr lang="en-US" sz="2800" b="1" cap="all" spc="200" dirty="0">
                <a:solidFill>
                  <a:schemeClr val="tx1"/>
                </a:solidFill>
              </a:rPr>
              <a:t>Business framework</a:t>
            </a:r>
          </a:p>
          <a:p>
            <a:pPr>
              <a:lnSpc>
                <a:spcPct val="100000"/>
              </a:lnSpc>
              <a:spcBef>
                <a:spcPts val="0"/>
              </a:spcBef>
            </a:pPr>
            <a:endParaRPr lang="en-US" sz="2800" b="1" cap="all" spc="200" dirty="0">
              <a:solidFill>
                <a:schemeClr val="tx1"/>
              </a:solidFill>
            </a:endParaRPr>
          </a:p>
        </p:txBody>
      </p:sp>
      <p:sp>
        <p:nvSpPr>
          <p:cNvPr id="3" name="TextBox 2">
            <a:extLst>
              <a:ext uri="{FF2B5EF4-FFF2-40B4-BE49-F238E27FC236}">
                <a16:creationId xmlns:a16="http://schemas.microsoft.com/office/drawing/2014/main" id="{63F1CA1F-D6E1-C5FF-9871-545A201252ED}"/>
              </a:ext>
            </a:extLst>
          </p:cNvPr>
          <p:cNvSpPr txBox="1"/>
          <p:nvPr/>
        </p:nvSpPr>
        <p:spPr>
          <a:xfrm>
            <a:off x="5054295" y="2947490"/>
            <a:ext cx="6841153" cy="2800767"/>
          </a:xfrm>
          <a:prstGeom prst="rect">
            <a:avLst/>
          </a:prstGeom>
          <a:noFill/>
        </p:spPr>
        <p:txBody>
          <a:bodyPr wrap="square">
            <a:spAutoFit/>
          </a:bodyPr>
          <a:lstStyle/>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Develop implementation guidance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document</a:t>
            </a:r>
            <a:endParaRPr lang="en-US" sz="2200" dirty="0">
              <a:solidFill>
                <a:schemeClr val="accent2">
                  <a:lumMod val="75000"/>
                </a:schemeClr>
              </a:solidFill>
              <a:latin typeface="Avenir Medium" panose="02000503020000020003" pitchFamily="2" charset="0"/>
              <a:ea typeface="Times New Roman" panose="02020603050405020304" pitchFamily="18" charset="0"/>
              <a:cs typeface="AppleSystemUIFont"/>
            </a:endParaRPr>
          </a:p>
          <a:p>
            <a:pPr lvl="0"/>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Align with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corporate water stewardship, NPWI &amp; WASH </a:t>
            </a: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stakeholders </a:t>
            </a:r>
          </a:p>
          <a:p>
            <a:pPr marL="342900" lvl="0" indent="-342900">
              <a:buFont typeface="Symbol" panose="05050102010706020507" pitchFamily="18" charset="2"/>
              <a:buChar char="·"/>
            </a:pPr>
            <a:endParaRPr lang="en-US" sz="2200" b="1" dirty="0">
              <a:solidFill>
                <a:schemeClr val="accent2">
                  <a:lumMod val="75000"/>
                </a:schemeClr>
              </a:solidFill>
              <a:effectLst/>
              <a:latin typeface="Avenir Medium"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Pilot the method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via collective action projects</a:t>
            </a:r>
            <a:endPar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lvl="0"/>
            <a:endPar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Advocate for broad business use</a:t>
            </a: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p:txBody>
      </p:sp>
      <p:pic>
        <p:nvPicPr>
          <p:cNvPr id="4" name="Picture 3" descr="A black and white logo&#10;&#10;Description automatically generated with low confidence">
            <a:extLst>
              <a:ext uri="{FF2B5EF4-FFF2-40B4-BE49-F238E27FC236}">
                <a16:creationId xmlns:a16="http://schemas.microsoft.com/office/drawing/2014/main" id="{E45212AE-3E76-2E6B-1922-71B90FE9F6D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9358" y="792672"/>
            <a:ext cx="1280400" cy="662125"/>
          </a:xfrm>
          <a:prstGeom prst="rect">
            <a:avLst/>
          </a:prstGeom>
          <a:ln>
            <a:noFill/>
          </a:ln>
        </p:spPr>
      </p:pic>
    </p:spTree>
    <p:extLst>
      <p:ext uri="{BB962C8B-B14F-4D97-AF65-F5344CB8AC3E}">
        <p14:creationId xmlns:p14="http://schemas.microsoft.com/office/powerpoint/2010/main" val="40616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useBgFill="1">
        <p:nvSpPr>
          <p:cNvPr id="49" name="Rectangle 48">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p:nvSpPr>
          <p:cNvPr id="4" name="Title 3">
            <a:extLst>
              <a:ext uri="{FF2B5EF4-FFF2-40B4-BE49-F238E27FC236}">
                <a16:creationId xmlns:a16="http://schemas.microsoft.com/office/drawing/2014/main" id="{B47CFCF0-6508-B840-AF9E-E230A8A75E0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b="1" dirty="0">
                <a:solidFill>
                  <a:schemeClr val="tx1">
                    <a:lumMod val="85000"/>
                    <a:lumOff val="15000"/>
                  </a:schemeClr>
                </a:solidFill>
              </a:rPr>
              <a:t>Andre </a:t>
            </a:r>
            <a:r>
              <a:rPr lang="en-US" sz="3200" b="1" dirty="0" err="1">
                <a:solidFill>
                  <a:schemeClr val="tx1">
                    <a:lumMod val="85000"/>
                    <a:lumOff val="15000"/>
                  </a:schemeClr>
                </a:solidFill>
              </a:rPr>
              <a:t>Ramalho</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a:solidFill>
                  <a:schemeClr val="tx1">
                    <a:lumMod val="85000"/>
                    <a:lumOff val="15000"/>
                  </a:schemeClr>
                </a:solidFill>
              </a:rPr>
              <a:t>Water Resilience Coalition</a:t>
            </a:r>
          </a:p>
        </p:txBody>
      </p:sp>
      <p:sp>
        <p:nvSpPr>
          <p:cNvPr id="6" name="Text Placeholder 5">
            <a:extLst>
              <a:ext uri="{FF2B5EF4-FFF2-40B4-BE49-F238E27FC236}">
                <a16:creationId xmlns:a16="http://schemas.microsoft.com/office/drawing/2014/main" id="{5ED204F3-1B10-0C4E-A508-2AF2BA3028E8}"/>
              </a:ext>
            </a:extLst>
          </p:cNvPr>
          <p:cNvSpPr>
            <a:spLocks noGrp="1"/>
          </p:cNvSpPr>
          <p:nvPr>
            <p:ph type="body" sz="half" idx="2"/>
          </p:nvPr>
        </p:nvSpPr>
        <p:spPr>
          <a:xfrm>
            <a:off x="651169" y="965198"/>
            <a:ext cx="3080026" cy="4927602"/>
          </a:xfrm>
        </p:spPr>
        <p:txBody>
          <a:bodyPr vert="horz" lIns="91440" tIns="45720" rIns="91440" bIns="45720" rtlCol="0" anchor="ctr">
            <a:normAutofit/>
          </a:bodyPr>
          <a:lstStyle/>
          <a:p>
            <a:pPr algn="ctr">
              <a:lnSpc>
                <a:spcPct val="100000"/>
              </a:lnSpc>
              <a:spcBef>
                <a:spcPts val="1200"/>
              </a:spcBef>
              <a:spcAft>
                <a:spcPts val="200"/>
              </a:spcAft>
            </a:pPr>
            <a:r>
              <a:rPr lang="en-US" sz="2400" b="1" cap="all" spc="200" dirty="0">
                <a:solidFill>
                  <a:schemeClr val="tx1"/>
                </a:solidFill>
              </a:rPr>
              <a:t>WASH COLLECTIVE ACTIONS</a:t>
            </a:r>
          </a:p>
        </p:txBody>
      </p:sp>
      <p:cxnSp>
        <p:nvCxnSpPr>
          <p:cNvPr id="51" name="Straight Connector 50">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4744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050BA-80A8-49E5-A22C-F9A60232186B}"/>
              </a:ext>
            </a:extLst>
          </p:cNvPr>
          <p:cNvSpPr>
            <a:spLocks noGrp="1"/>
          </p:cNvSpPr>
          <p:nvPr>
            <p:ph type="title"/>
          </p:nvPr>
        </p:nvSpPr>
        <p:spPr/>
        <p:txBody>
          <a:bodyPr/>
          <a:lstStyle/>
          <a:p>
            <a:r>
              <a:rPr lang="en-US" sz="3200" b="0"/>
              <a:t>SCALING WOMEN+WATER IN INDIA VIA COLLECTIVE ACTION</a:t>
            </a:r>
          </a:p>
        </p:txBody>
      </p:sp>
      <p:sp>
        <p:nvSpPr>
          <p:cNvPr id="2" name="Content Placeholder 2">
            <a:extLst>
              <a:ext uri="{FF2B5EF4-FFF2-40B4-BE49-F238E27FC236}">
                <a16:creationId xmlns:a16="http://schemas.microsoft.com/office/drawing/2014/main" id="{A34A01FA-82F7-9329-EB35-FB91E4619929}"/>
              </a:ext>
            </a:extLst>
          </p:cNvPr>
          <p:cNvSpPr>
            <a:spLocks noGrp="1"/>
          </p:cNvSpPr>
          <p:nvPr>
            <p:ph idx="1"/>
          </p:nvPr>
        </p:nvSpPr>
        <p:spPr>
          <a:xfrm>
            <a:off x="641430" y="1258101"/>
            <a:ext cx="10996388" cy="1442977"/>
          </a:xfrm>
        </p:spPr>
        <p:txBody>
          <a:bodyPr>
            <a:normAutofit/>
          </a:bodyPr>
          <a:lstStyle/>
          <a:p>
            <a:pPr marL="0" indent="0">
              <a:spcAft>
                <a:spcPts val="1200"/>
              </a:spcAft>
              <a:buNone/>
            </a:pPr>
            <a:r>
              <a:rPr lang="en-US" sz="2800">
                <a:latin typeface="Roboto Black" panose="020B0604020202020204" pitchFamily="2" charset="0"/>
                <a:ea typeface="Roboto Black" panose="020B0604020202020204" pitchFamily="2" charset="0"/>
              </a:rPr>
              <a:t>A private sector-led partnership to improve access to climate-resilient clean water &amp; sanitation for 5-10 million people by 2030</a:t>
            </a:r>
          </a:p>
          <a:p>
            <a:endParaRPr lang="en-US">
              <a:latin typeface="Roboto Black" panose="020B0604020202020204" pitchFamily="2" charset="0"/>
              <a:ea typeface="Roboto Black" panose="020B0604020202020204" pitchFamily="2" charset="0"/>
            </a:endParaRPr>
          </a:p>
        </p:txBody>
      </p:sp>
      <p:pic>
        <p:nvPicPr>
          <p:cNvPr id="41" name="Picture 40">
            <a:extLst>
              <a:ext uri="{FF2B5EF4-FFF2-40B4-BE49-F238E27FC236}">
                <a16:creationId xmlns:a16="http://schemas.microsoft.com/office/drawing/2014/main" id="{4E988167-2289-D566-E748-0160D53B7EEB}"/>
              </a:ext>
            </a:extLst>
          </p:cNvPr>
          <p:cNvPicPr>
            <a:picLocks noChangeAspect="1"/>
          </p:cNvPicPr>
          <p:nvPr/>
        </p:nvPicPr>
        <p:blipFill>
          <a:blip r:embed="rId3"/>
          <a:stretch>
            <a:fillRect/>
          </a:stretch>
        </p:blipFill>
        <p:spPr>
          <a:xfrm>
            <a:off x="8118106" y="2627870"/>
            <a:ext cx="3432464" cy="3142894"/>
          </a:xfrm>
          <a:prstGeom prst="rect">
            <a:avLst/>
          </a:prstGeom>
          <a:solidFill>
            <a:schemeClr val="bg1"/>
          </a:solidFill>
        </p:spPr>
      </p:pic>
      <p:sp>
        <p:nvSpPr>
          <p:cNvPr id="43" name="TextBox 42">
            <a:extLst>
              <a:ext uri="{FF2B5EF4-FFF2-40B4-BE49-F238E27FC236}">
                <a16:creationId xmlns:a16="http://schemas.microsoft.com/office/drawing/2014/main" id="{A25BEEF7-7D0B-0E79-39B3-47F81FC6C839}"/>
              </a:ext>
            </a:extLst>
          </p:cNvPr>
          <p:cNvSpPr txBox="1"/>
          <p:nvPr/>
        </p:nvSpPr>
        <p:spPr>
          <a:xfrm>
            <a:off x="641430" y="2387849"/>
            <a:ext cx="6182243" cy="3862596"/>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Roboto"/>
                <a:ea typeface="+mn-ea"/>
                <a:cs typeface="+mn-cs"/>
              </a:rPr>
              <a:t>Since 2017, USAID &amp; Gap Inc.’s Women + Water Alliance has empowered 2 million people to improve their access to clean water &amp; sanitation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Roboto"/>
                <a:ea typeface="+mn-ea"/>
                <a:cs typeface="+mn-cs"/>
              </a:rPr>
              <a:t>WASH interventions led by WaterAid &amp; Water.org</a:t>
            </a:r>
            <a:endParaRPr kumimoji="0" lang="en-US" sz="2200" b="0" i="0" u="none" strike="noStrike" kern="1200" cap="none" spc="0" normalizeH="0" baseline="0" noProof="0">
              <a:ln>
                <a:noFill/>
              </a:ln>
              <a:solidFill>
                <a:srgbClr val="000000"/>
              </a:solidFill>
              <a:effectLst/>
              <a:uLnTx/>
              <a:uFillTx/>
              <a:latin typeface="Roboto"/>
              <a:ea typeface="Roboto"/>
              <a:cs typeface="Roboto"/>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Roboto"/>
                <a:ea typeface="+mn-ea"/>
                <a:cs typeface="+mn-cs"/>
              </a:rPr>
              <a:t>Current program ends in January 2023</a:t>
            </a:r>
            <a:endParaRPr kumimoji="0" lang="en-US" sz="2200" b="0" i="0" u="none" strike="noStrike" kern="1200" cap="none" spc="0" normalizeH="0" baseline="0" noProof="0">
              <a:ln>
                <a:noFill/>
              </a:ln>
              <a:solidFill>
                <a:srgbClr val="000000"/>
              </a:solidFill>
              <a:effectLst/>
              <a:uLnTx/>
              <a:uFillTx/>
              <a:latin typeface="Roboto"/>
              <a:ea typeface="Roboto"/>
              <a:cs typeface="Roboto"/>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0070C0"/>
                </a:solidFill>
                <a:effectLst/>
                <a:uLnTx/>
                <a:uFillTx/>
                <a:latin typeface="Roboto"/>
                <a:ea typeface="+mn-ea"/>
                <a:cs typeface="+mn-cs"/>
              </a:rPr>
              <a:t>W+W program framework ready to be scaled in new geographies in India with new partners through corporate collective action</a:t>
            </a:r>
            <a:endParaRPr kumimoji="0" lang="en-US" sz="2200" b="1" i="0" u="none" strike="noStrike" kern="1200" cap="none" spc="0" normalizeH="0" baseline="0" noProof="0">
              <a:ln>
                <a:noFill/>
              </a:ln>
              <a:solidFill>
                <a:srgbClr val="0070C0"/>
              </a:solidFill>
              <a:effectLst/>
              <a:uLnTx/>
              <a:uFillTx/>
              <a:latin typeface="Roboto"/>
              <a:ea typeface="Roboto"/>
              <a:cs typeface="Roboto"/>
            </a:endParaRPr>
          </a:p>
        </p:txBody>
      </p:sp>
      <p:pic>
        <p:nvPicPr>
          <p:cNvPr id="44" name="Picture 43">
            <a:extLst>
              <a:ext uri="{FF2B5EF4-FFF2-40B4-BE49-F238E27FC236}">
                <a16:creationId xmlns:a16="http://schemas.microsoft.com/office/drawing/2014/main" id="{E5ECC9FF-E3D4-785D-D082-CEFB9D043066}"/>
              </a:ext>
            </a:extLst>
          </p:cNvPr>
          <p:cNvPicPr>
            <a:picLocks noChangeAspect="1"/>
          </p:cNvPicPr>
          <p:nvPr/>
        </p:nvPicPr>
        <p:blipFill rotWithShape="1">
          <a:blip r:embed="rId4"/>
          <a:srcRect b="39567"/>
          <a:stretch/>
        </p:blipFill>
        <p:spPr>
          <a:xfrm>
            <a:off x="6688592" y="3768664"/>
            <a:ext cx="1741203" cy="861306"/>
          </a:xfrm>
          <a:prstGeom prst="rect">
            <a:avLst/>
          </a:prstGeom>
        </p:spPr>
      </p:pic>
      <p:pic>
        <p:nvPicPr>
          <p:cNvPr id="5" name="Picture 4" descr="Text&#10;&#10;Description automatically generated">
            <a:extLst>
              <a:ext uri="{FF2B5EF4-FFF2-40B4-BE49-F238E27FC236}">
                <a16:creationId xmlns:a16="http://schemas.microsoft.com/office/drawing/2014/main" id="{0473E773-529F-4ED7-A03B-401343C9D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0614" y="6026330"/>
            <a:ext cx="2101386" cy="831670"/>
          </a:xfrm>
          <a:prstGeom prst="rect">
            <a:avLst/>
          </a:prstGeom>
          <a:solidFill>
            <a:schemeClr val="accent1">
              <a:lumMod val="50000"/>
            </a:schemeClr>
          </a:solidFill>
        </p:spPr>
      </p:pic>
    </p:spTree>
    <p:extLst>
      <p:ext uri="{BB962C8B-B14F-4D97-AF65-F5344CB8AC3E}">
        <p14:creationId xmlns:p14="http://schemas.microsoft.com/office/powerpoint/2010/main" val="85348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6F0B9589-0807-EBBD-B9A3-51BC80978CA3}"/>
              </a:ext>
            </a:extLst>
          </p:cNvPr>
          <p:cNvSpPr>
            <a:spLocks noGrp="1"/>
          </p:cNvSpPr>
          <p:nvPr>
            <p:ph type="body" sz="half" idx="2"/>
          </p:nvPr>
        </p:nvSpPr>
        <p:spPr>
          <a:xfrm>
            <a:off x="5285536" y="614373"/>
            <a:ext cx="4938111" cy="1515716"/>
          </a:xfrm>
        </p:spPr>
        <p:txBody>
          <a:bodyPr vert="horz" lIns="90000" tIns="45720" rIns="91440" bIns="45720" rtlCol="0" anchor="ctr">
            <a:normAutofit/>
          </a:bodyPr>
          <a:lstStyle/>
          <a:p>
            <a:pPr>
              <a:lnSpc>
                <a:spcPct val="100000"/>
              </a:lnSpc>
              <a:spcBef>
                <a:spcPts val="0"/>
              </a:spcBef>
              <a:spcAft>
                <a:spcPts val="200"/>
              </a:spcAft>
            </a:pPr>
            <a:r>
              <a:rPr lang="en-US" sz="2800" b="1" cap="all" spc="200" dirty="0">
                <a:solidFill>
                  <a:schemeClr val="tx1"/>
                </a:solidFill>
                <a:latin typeface="Avenir Black" panose="02000503020000020003" pitchFamily="2" charset="0"/>
              </a:rPr>
              <a:t>AGENDA</a:t>
            </a:r>
          </a:p>
        </p:txBody>
      </p:sp>
      <p:sp>
        <p:nvSpPr>
          <p:cNvPr id="10" name="Title 1">
            <a:extLst>
              <a:ext uri="{FF2B5EF4-FFF2-40B4-BE49-F238E27FC236}">
                <a16:creationId xmlns:a16="http://schemas.microsoft.com/office/drawing/2014/main" id="{B8666268-F551-BFED-8CAB-2B724A7A2121}"/>
              </a:ext>
            </a:extLst>
          </p:cNvPr>
          <p:cNvSpPr>
            <a:spLocks noGrp="1"/>
          </p:cNvSpPr>
          <p:nvPr>
            <p:ph type="title"/>
          </p:nvPr>
        </p:nvSpPr>
        <p:spPr>
          <a:xfrm>
            <a:off x="402496" y="325244"/>
            <a:ext cx="4114961" cy="2093975"/>
          </a:xfrm>
        </p:spPr>
        <p:txBody>
          <a:bodyPr anchor="t"/>
          <a:lstStyle/>
          <a:p>
            <a:r>
              <a:rPr lang="en-US" dirty="0"/>
              <a:t>Bi-Annual Partners Meeting</a:t>
            </a:r>
            <a:br>
              <a:rPr lang="en-US" dirty="0"/>
            </a:br>
            <a:r>
              <a:rPr lang="en-US" dirty="0"/>
              <a:t>2023</a:t>
            </a:r>
          </a:p>
        </p:txBody>
      </p:sp>
      <p:sp>
        <p:nvSpPr>
          <p:cNvPr id="11" name="TextBox 10">
            <a:extLst>
              <a:ext uri="{FF2B5EF4-FFF2-40B4-BE49-F238E27FC236}">
                <a16:creationId xmlns:a16="http://schemas.microsoft.com/office/drawing/2014/main" id="{03F55E1C-2080-6DB9-04C7-ACE6B79A250D}"/>
              </a:ext>
            </a:extLst>
          </p:cNvPr>
          <p:cNvSpPr txBox="1"/>
          <p:nvPr/>
        </p:nvSpPr>
        <p:spPr>
          <a:xfrm>
            <a:off x="5247474" y="1926058"/>
            <a:ext cx="6542030" cy="443198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Welcome &amp; Opening Remarks</a:t>
            </a:r>
          </a:p>
          <a:p>
            <a:pPr marL="457200"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New Leadership Announcements</a:t>
            </a:r>
          </a:p>
          <a:p>
            <a:pPr marL="457200"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2022 Achievements &amp; 2023 Outlook </a:t>
            </a:r>
          </a:p>
          <a:p>
            <a:pPr marL="457200"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2023 Work Program &amp; Engagement Opportunities </a:t>
            </a:r>
          </a:p>
          <a:p>
            <a:pPr marL="457200" indent="-457200">
              <a:spcAft>
                <a:spcPts val="1800"/>
              </a:spcAft>
              <a:buFont typeface="+mj-lt"/>
              <a:buAutoNum type="arabicPeriod"/>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WASH Collective Actions</a:t>
            </a:r>
          </a:p>
          <a:p>
            <a:pPr marL="457200" indent="-457200">
              <a:spcAft>
                <a:spcPts val="1800"/>
              </a:spcAft>
              <a:buFont typeface="+mj-lt"/>
              <a:buAutoNum type="arabicPeriod"/>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WASH4Work at the UN Water Conference</a:t>
            </a:r>
          </a:p>
          <a:p>
            <a:pPr marL="457200"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2400" u="none" strike="noStrike" kern="1200" cap="none" spc="0" normalizeH="0" baseline="0" noProof="0" dirty="0">
                <a:ln>
                  <a:noFill/>
                </a:ln>
                <a:solidFill>
                  <a:srgbClr val="2683C6">
                    <a:lumMod val="75000"/>
                  </a:srgbClr>
                </a:solidFill>
                <a:effectLst/>
                <a:uLnTx/>
                <a:uFillTx/>
                <a:latin typeface="Avenir Medium" panose="02000503020000020003" pitchFamily="2" charset="0"/>
              </a:rPr>
              <a:t>Member Benefits &amp; How to Engage</a:t>
            </a:r>
          </a:p>
        </p:txBody>
      </p:sp>
      <p:pic>
        <p:nvPicPr>
          <p:cNvPr id="3" name="Picture 2" descr="A picture containing text, clipart&#10;&#10;Description automatically generated">
            <a:extLst>
              <a:ext uri="{FF2B5EF4-FFF2-40B4-BE49-F238E27FC236}">
                <a16:creationId xmlns:a16="http://schemas.microsoft.com/office/drawing/2014/main" id="{1A06487D-D722-FC86-BE62-D5D2274654D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23647" y="410342"/>
            <a:ext cx="1521610" cy="786165"/>
          </a:xfrm>
          <a:prstGeom prst="rect">
            <a:avLst/>
          </a:prstGeom>
        </p:spPr>
      </p:pic>
    </p:spTree>
    <p:extLst>
      <p:ext uri="{BB962C8B-B14F-4D97-AF65-F5344CB8AC3E}">
        <p14:creationId xmlns:p14="http://schemas.microsoft.com/office/powerpoint/2010/main" val="259511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4A01FA-82F7-9329-EB35-FB91E4619929}"/>
              </a:ext>
            </a:extLst>
          </p:cNvPr>
          <p:cNvSpPr>
            <a:spLocks noGrp="1"/>
          </p:cNvSpPr>
          <p:nvPr>
            <p:ph idx="1"/>
          </p:nvPr>
        </p:nvSpPr>
        <p:spPr>
          <a:xfrm>
            <a:off x="5458072" y="1323453"/>
            <a:ext cx="6733928" cy="4818040"/>
          </a:xfrm>
        </p:spPr>
        <p:txBody>
          <a:bodyPr>
            <a:normAutofit fontScale="92500" lnSpcReduction="20000"/>
          </a:bodyPr>
          <a:lstStyle/>
          <a:p>
            <a:pPr marL="0" indent="0">
              <a:lnSpc>
                <a:spcPct val="100000"/>
              </a:lnSpc>
              <a:spcBef>
                <a:spcPts val="0"/>
              </a:spcBef>
              <a:spcAft>
                <a:spcPts val="1200"/>
              </a:spcAft>
              <a:buNone/>
            </a:pPr>
            <a:r>
              <a:rPr lang="en-US" sz="1800" b="1"/>
              <a:t>Objectives </a:t>
            </a:r>
          </a:p>
          <a:p>
            <a:pPr>
              <a:lnSpc>
                <a:spcPct val="100000"/>
              </a:lnSpc>
              <a:spcBef>
                <a:spcPts val="0"/>
              </a:spcBef>
              <a:spcAft>
                <a:spcPts val="1200"/>
              </a:spcAft>
            </a:pPr>
            <a:r>
              <a:rPr lang="en-US" sz="1800"/>
              <a:t>Improve demand for and supply of WASH in common priority basins in India</a:t>
            </a:r>
          </a:p>
          <a:p>
            <a:pPr>
              <a:lnSpc>
                <a:spcPct val="100000"/>
              </a:lnSpc>
              <a:spcBef>
                <a:spcPts val="0"/>
              </a:spcBef>
              <a:spcAft>
                <a:spcPts val="1200"/>
              </a:spcAft>
            </a:pPr>
            <a:r>
              <a:rPr lang="en-US" sz="1800"/>
              <a:t>Center women as key change agents for WASH within their communities</a:t>
            </a:r>
          </a:p>
          <a:p>
            <a:pPr>
              <a:lnSpc>
                <a:spcPct val="100000"/>
              </a:lnSpc>
              <a:spcBef>
                <a:spcPts val="0"/>
              </a:spcBef>
              <a:spcAft>
                <a:spcPts val="1200"/>
              </a:spcAft>
            </a:pPr>
            <a:r>
              <a:rPr lang="en-US" sz="1800"/>
              <a:t>Align with and leverage Government of India and multilateral investment in WASH to unlock additional funding</a:t>
            </a:r>
          </a:p>
          <a:p>
            <a:pPr>
              <a:lnSpc>
                <a:spcPct val="100000"/>
              </a:lnSpc>
              <a:spcBef>
                <a:spcPts val="0"/>
              </a:spcBef>
              <a:spcAft>
                <a:spcPts val="1200"/>
              </a:spcAft>
            </a:pPr>
            <a:r>
              <a:rPr lang="en-US" sz="1800"/>
              <a:t>Deliver co-benefits: replenishment, </a:t>
            </a:r>
            <a:r>
              <a:rPr lang="en-US" sz="1800">
                <a:solidFill>
                  <a:schemeClr val="tx1">
                    <a:lumMod val="85000"/>
                    <a:lumOff val="15000"/>
                  </a:schemeClr>
                </a:solidFill>
                <a:cs typeface="Calibri"/>
              </a:rPr>
              <a:t>women’s empowerment, economic empowerment, community resilience to climate change impacts</a:t>
            </a:r>
          </a:p>
          <a:p>
            <a:pPr marL="0" indent="0">
              <a:lnSpc>
                <a:spcPct val="100000"/>
              </a:lnSpc>
              <a:spcBef>
                <a:spcPts val="0"/>
              </a:spcBef>
              <a:spcAft>
                <a:spcPts val="1200"/>
              </a:spcAft>
              <a:buNone/>
            </a:pPr>
            <a:r>
              <a:rPr lang="en-US" sz="1800" b="1">
                <a:cs typeface="Calibri"/>
              </a:rPr>
              <a:t>Approach</a:t>
            </a:r>
          </a:p>
          <a:p>
            <a:pPr>
              <a:lnSpc>
                <a:spcPct val="100000"/>
              </a:lnSpc>
              <a:spcBef>
                <a:spcPts val="0"/>
              </a:spcBef>
              <a:spcAft>
                <a:spcPts val="1200"/>
              </a:spcAft>
            </a:pPr>
            <a:r>
              <a:rPr lang="en-US" sz="1800"/>
              <a:t>Building women and community capacity to engage with government for WASH planning</a:t>
            </a:r>
          </a:p>
          <a:p>
            <a:pPr>
              <a:lnSpc>
                <a:spcPct val="100000"/>
              </a:lnSpc>
              <a:spcBef>
                <a:spcPts val="0"/>
              </a:spcBef>
              <a:spcAft>
                <a:spcPts val="1200"/>
              </a:spcAft>
            </a:pPr>
            <a:r>
              <a:rPr lang="en-US" sz="1800"/>
              <a:t>Strengthening local water governance and management</a:t>
            </a:r>
          </a:p>
          <a:p>
            <a:pPr>
              <a:lnSpc>
                <a:spcPct val="100000"/>
              </a:lnSpc>
              <a:spcBef>
                <a:spcPts val="0"/>
              </a:spcBef>
              <a:spcAft>
                <a:spcPts val="1200"/>
              </a:spcAft>
            </a:pPr>
            <a:r>
              <a:rPr lang="en-US" sz="1800">
                <a:cs typeface="Calibri"/>
              </a:rPr>
              <a:t>Catalyzing access to WASH financing through microfinance and public investment</a:t>
            </a:r>
          </a:p>
        </p:txBody>
      </p:sp>
      <p:sp>
        <p:nvSpPr>
          <p:cNvPr id="6" name="Title 3">
            <a:extLst>
              <a:ext uri="{FF2B5EF4-FFF2-40B4-BE49-F238E27FC236}">
                <a16:creationId xmlns:a16="http://schemas.microsoft.com/office/drawing/2014/main" id="{9F41354B-B341-5F23-629D-911D3FBD29E6}"/>
              </a:ext>
            </a:extLst>
          </p:cNvPr>
          <p:cNvSpPr txBox="1">
            <a:spLocks/>
          </p:cNvSpPr>
          <p:nvPr/>
        </p:nvSpPr>
        <p:spPr>
          <a:xfrm>
            <a:off x="5431809" y="70452"/>
            <a:ext cx="6760191" cy="748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Roboto"/>
                <a:ea typeface="+mj-ea"/>
                <a:cs typeface="+mj-cs"/>
              </a:rPr>
              <a:t>THE PROGRAM IN INDIA</a:t>
            </a:r>
          </a:p>
        </p:txBody>
      </p:sp>
      <p:pic>
        <p:nvPicPr>
          <p:cNvPr id="10" name="Picture 9" descr="A picture containing person&#10;&#10;Description automatically generated">
            <a:extLst>
              <a:ext uri="{FF2B5EF4-FFF2-40B4-BE49-F238E27FC236}">
                <a16:creationId xmlns:a16="http://schemas.microsoft.com/office/drawing/2014/main" id="{52388897-698E-EE6A-443D-6D9AF0579469}"/>
              </a:ext>
            </a:extLst>
          </p:cNvPr>
          <p:cNvPicPr>
            <a:picLocks noChangeAspect="1"/>
          </p:cNvPicPr>
          <p:nvPr/>
        </p:nvPicPr>
        <p:blipFill rotWithShape="1">
          <a:blip r:embed="rId3">
            <a:extLst>
              <a:ext uri="{28A0092B-C50C-407E-A947-70E740481C1C}">
                <a14:useLocalDpi xmlns:a14="http://schemas.microsoft.com/office/drawing/2010/main" val="0"/>
              </a:ext>
            </a:extLst>
          </a:blip>
          <a:srcRect l="3320" r="44898"/>
          <a:stretch/>
        </p:blipFill>
        <p:spPr>
          <a:xfrm>
            <a:off x="0" y="0"/>
            <a:ext cx="5322627" cy="6858000"/>
          </a:xfrm>
          <a:prstGeom prst="rect">
            <a:avLst/>
          </a:prstGeom>
        </p:spPr>
      </p:pic>
      <p:pic>
        <p:nvPicPr>
          <p:cNvPr id="4" name="Picture 3" descr="Text&#10;&#10;Description automatically generated">
            <a:extLst>
              <a:ext uri="{FF2B5EF4-FFF2-40B4-BE49-F238E27FC236}">
                <a16:creationId xmlns:a16="http://schemas.microsoft.com/office/drawing/2014/main" id="{5A202ABE-AF4A-4B42-9F08-7FB750848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14" y="6026330"/>
            <a:ext cx="2101386" cy="831670"/>
          </a:xfrm>
          <a:prstGeom prst="rect">
            <a:avLst/>
          </a:prstGeom>
          <a:solidFill>
            <a:schemeClr val="accent1">
              <a:lumMod val="50000"/>
            </a:schemeClr>
          </a:solidFill>
        </p:spPr>
      </p:pic>
    </p:spTree>
    <p:extLst>
      <p:ext uri="{BB962C8B-B14F-4D97-AF65-F5344CB8AC3E}">
        <p14:creationId xmlns:p14="http://schemas.microsoft.com/office/powerpoint/2010/main" val="52072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E59D756-A6E0-390F-55F9-857AC553EEDD}"/>
              </a:ext>
            </a:extLst>
          </p:cNvPr>
          <p:cNvSpPr>
            <a:spLocks noGrp="1"/>
          </p:cNvSpPr>
          <p:nvPr>
            <p:ph type="title"/>
          </p:nvPr>
        </p:nvSpPr>
        <p:spPr>
          <a:xfrm>
            <a:off x="1137191" y="76746"/>
            <a:ext cx="4114961" cy="2093975"/>
          </a:xfrm>
        </p:spPr>
        <p:txBody>
          <a:bodyPr anchor="ctr"/>
          <a:lstStyle/>
          <a:p>
            <a:pPr algn="ctr"/>
            <a:r>
              <a:rPr lang="en-US" b="1" dirty="0">
                <a:latin typeface="+mn-lt"/>
              </a:rPr>
              <a:t>2023</a:t>
            </a:r>
          </a:p>
        </p:txBody>
      </p:sp>
      <p:sp>
        <p:nvSpPr>
          <p:cNvPr id="12" name="Text Placeholder 5">
            <a:extLst>
              <a:ext uri="{FF2B5EF4-FFF2-40B4-BE49-F238E27FC236}">
                <a16:creationId xmlns:a16="http://schemas.microsoft.com/office/drawing/2014/main" id="{303A1A9E-CC16-DCA3-217F-DD293CA7B285}"/>
              </a:ext>
            </a:extLst>
          </p:cNvPr>
          <p:cNvSpPr txBox="1">
            <a:spLocks/>
          </p:cNvSpPr>
          <p:nvPr/>
        </p:nvSpPr>
        <p:spPr>
          <a:xfrm>
            <a:off x="5080321" y="1632327"/>
            <a:ext cx="6993146"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WASH in the supply chain</a:t>
            </a:r>
          </a:p>
          <a:p>
            <a:pPr>
              <a:lnSpc>
                <a:spcPct val="100000"/>
              </a:lnSpc>
              <a:spcBef>
                <a:spcPts val="0"/>
              </a:spcBef>
            </a:pPr>
            <a:endParaRPr lang="en-US" sz="2800" b="1" cap="all" spc="200" dirty="0">
              <a:solidFill>
                <a:schemeClr val="tx1"/>
              </a:solidFill>
            </a:endParaRPr>
          </a:p>
        </p:txBody>
      </p:sp>
      <p:sp>
        <p:nvSpPr>
          <p:cNvPr id="3" name="TextBox 2">
            <a:extLst>
              <a:ext uri="{FF2B5EF4-FFF2-40B4-BE49-F238E27FC236}">
                <a16:creationId xmlns:a16="http://schemas.microsoft.com/office/drawing/2014/main" id="{63F1CA1F-D6E1-C5FF-9871-545A201252ED}"/>
              </a:ext>
            </a:extLst>
          </p:cNvPr>
          <p:cNvSpPr txBox="1"/>
          <p:nvPr/>
        </p:nvSpPr>
        <p:spPr>
          <a:xfrm>
            <a:off x="5054295" y="2947490"/>
            <a:ext cx="6841153" cy="2800767"/>
          </a:xfrm>
          <a:prstGeom prst="rect">
            <a:avLst/>
          </a:prstGeom>
          <a:noFill/>
        </p:spPr>
        <p:txBody>
          <a:bodyPr wrap="square">
            <a:spAutoFit/>
          </a:bodyPr>
          <a:lstStyle/>
          <a:p>
            <a:pPr marL="342900" lvl="0" indent="-342900">
              <a:buFont typeface="Symbol" panose="05050102010706020507" pitchFamily="18" charset="2"/>
              <a:buChar char="·"/>
            </a:pP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Develop a </a:t>
            </a: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leading practice vision</a:t>
            </a:r>
            <a:endParaRPr lang="en-US" sz="2200" dirty="0">
              <a:solidFill>
                <a:schemeClr val="accent2">
                  <a:lumMod val="75000"/>
                </a:schemeClr>
              </a:solidFill>
              <a:latin typeface="Avenir Medium" panose="02000503020000020003" pitchFamily="2" charset="0"/>
              <a:ea typeface="Times New Roman" panose="02020603050405020304" pitchFamily="18" charset="0"/>
              <a:cs typeface="AppleSystemUIFont"/>
            </a:endParaRPr>
          </a:p>
          <a:p>
            <a:pPr lvl="0"/>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a:p>
            <a:pPr marL="342900" lvl="0" indent="-342900">
              <a:buFont typeface="Symbol" panose="05050102010706020507" pitchFamily="18" charset="2"/>
              <a:buChar char="·"/>
            </a:pPr>
            <a:r>
              <a:rPr lang="en-US" sz="2200" b="1" dirty="0">
                <a:solidFill>
                  <a:schemeClr val="accent2">
                    <a:lumMod val="75000"/>
                  </a:schemeClr>
                </a:solidFill>
                <a:latin typeface="Avenir Black" panose="02000503020000020003" pitchFamily="2" charset="0"/>
                <a:ea typeface="Times New Roman" panose="02020603050405020304" pitchFamily="18" charset="0"/>
                <a:cs typeface="AppleSystemUIFont"/>
              </a:rPr>
              <a:t>Identify baseline </a:t>
            </a:r>
            <a:r>
              <a:rPr lang="en-US" sz="2200" dirty="0">
                <a:solidFill>
                  <a:schemeClr val="accent2">
                    <a:lumMod val="75000"/>
                  </a:schemeClr>
                </a:solidFill>
                <a:latin typeface="Avenir Medium" panose="02000503020000020003" pitchFamily="2" charset="0"/>
                <a:ea typeface="Times New Roman" panose="02020603050405020304" pitchFamily="18" charset="0"/>
                <a:cs typeface="AppleSystemUIFont"/>
              </a:rPr>
              <a:t>size of the gap</a:t>
            </a:r>
            <a:endPar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endParaRPr lang="en-US" sz="2200" b="1" dirty="0">
              <a:solidFill>
                <a:schemeClr val="accent2">
                  <a:lumMod val="75000"/>
                </a:schemeClr>
              </a:solidFill>
              <a:effectLst/>
              <a:latin typeface="Avenir Medium"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Identify supply chain / supplier overlap </a:t>
            </a:r>
            <a:r>
              <a:rPr lang="en-US" sz="2200" b="1" dirty="0">
                <a:solidFill>
                  <a:schemeClr val="accent2">
                    <a:lumMod val="75000"/>
                  </a:schemeClr>
                </a:solidFill>
                <a:latin typeface="Avenir Medium" panose="02000503020000020003" pitchFamily="2" charset="0"/>
                <a:ea typeface="Times New Roman" panose="02020603050405020304" pitchFamily="18" charset="0"/>
                <a:cs typeface="AppleSystemUIFont"/>
              </a:rPr>
              <a:t>for</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 collective action projects</a:t>
            </a:r>
            <a:endPar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lvl="0"/>
            <a:endPar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b="1" dirty="0">
                <a:solidFill>
                  <a:schemeClr val="accent2">
                    <a:lumMod val="75000"/>
                  </a:schemeClr>
                </a:solidFill>
                <a:latin typeface="Avenir Black" panose="02000503020000020003" pitchFamily="2" charset="0"/>
                <a:ea typeface="Times New Roman" panose="02020603050405020304" pitchFamily="18" charset="0"/>
              </a:rPr>
              <a:t>Develop supplier support program</a:t>
            </a: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p:txBody>
      </p:sp>
      <p:pic>
        <p:nvPicPr>
          <p:cNvPr id="4" name="Picture 3" descr="A black and white logo&#10;&#10;Description automatically generated with low confidence">
            <a:extLst>
              <a:ext uri="{FF2B5EF4-FFF2-40B4-BE49-F238E27FC236}">
                <a16:creationId xmlns:a16="http://schemas.microsoft.com/office/drawing/2014/main" id="{E45212AE-3E76-2E6B-1922-71B90FE9F6D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9358" y="792672"/>
            <a:ext cx="1280400" cy="662125"/>
          </a:xfrm>
          <a:prstGeom prst="rect">
            <a:avLst/>
          </a:prstGeom>
          <a:ln>
            <a:noFill/>
          </a:ln>
        </p:spPr>
      </p:pic>
    </p:spTree>
    <p:extLst>
      <p:ext uri="{BB962C8B-B14F-4D97-AF65-F5344CB8AC3E}">
        <p14:creationId xmlns:p14="http://schemas.microsoft.com/office/powerpoint/2010/main" val="311549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FF65478-91E3-23C1-C747-2FFC7E12870D}"/>
              </a:ext>
            </a:extLst>
          </p:cNvPr>
          <p:cNvPicPr>
            <a:picLocks noChangeAspect="1"/>
          </p:cNvPicPr>
          <p:nvPr/>
        </p:nvPicPr>
        <p:blipFill>
          <a:blip r:embed="rId6"/>
          <a:stretch>
            <a:fillRect/>
          </a:stretch>
        </p:blipFill>
        <p:spPr>
          <a:xfrm>
            <a:off x="4656667" y="2443009"/>
            <a:ext cx="7535333" cy="4152330"/>
          </a:xfrm>
          <a:prstGeom prst="rect">
            <a:avLst/>
          </a:prstGeom>
        </p:spPr>
      </p:pic>
      <p:sp>
        <p:nvSpPr>
          <p:cNvPr id="12" name="Text Placeholder 5">
            <a:extLst>
              <a:ext uri="{FF2B5EF4-FFF2-40B4-BE49-F238E27FC236}">
                <a16:creationId xmlns:a16="http://schemas.microsoft.com/office/drawing/2014/main" id="{303A1A9E-CC16-DCA3-217F-DD293CA7B285}"/>
              </a:ext>
            </a:extLst>
          </p:cNvPr>
          <p:cNvSpPr txBox="1">
            <a:spLocks/>
          </p:cNvSpPr>
          <p:nvPr/>
        </p:nvSpPr>
        <p:spPr>
          <a:xfrm>
            <a:off x="5080321" y="302804"/>
            <a:ext cx="5712865"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BASLINE SIZE OF THE GAP &amp; SUPPLY CHAIN OVERLAP</a:t>
            </a:r>
          </a:p>
          <a:p>
            <a:pPr>
              <a:lnSpc>
                <a:spcPct val="100000"/>
              </a:lnSpc>
              <a:spcBef>
                <a:spcPts val="0"/>
              </a:spcBef>
            </a:pPr>
            <a:endParaRPr lang="en-US" sz="2800" b="1" cap="all" spc="200" dirty="0">
              <a:solidFill>
                <a:schemeClr val="tx1"/>
              </a:solidFill>
            </a:endParaRPr>
          </a:p>
        </p:txBody>
      </p:sp>
      <p:sp>
        <p:nvSpPr>
          <p:cNvPr id="13" name="TextBox 12">
            <a:extLst>
              <a:ext uri="{FF2B5EF4-FFF2-40B4-BE49-F238E27FC236}">
                <a16:creationId xmlns:a16="http://schemas.microsoft.com/office/drawing/2014/main" id="{066466E1-CE03-FE36-27F7-EC20AC30C92B}"/>
              </a:ext>
            </a:extLst>
          </p:cNvPr>
          <p:cNvSpPr txBox="1"/>
          <p:nvPr/>
        </p:nvSpPr>
        <p:spPr>
          <a:xfrm>
            <a:off x="5080321" y="1398207"/>
            <a:ext cx="5617435" cy="830997"/>
          </a:xfrm>
          <a:prstGeom prst="rect">
            <a:avLst/>
          </a:prstGeom>
          <a:noFill/>
        </p:spPr>
        <p:txBody>
          <a:bodyPr wrap="none" rtlCol="0">
            <a:spAutoFit/>
          </a:bodyPr>
          <a:lstStyle/>
          <a:p>
            <a:r>
              <a:rPr lang="en-US" sz="2400" b="1" i="1" dirty="0">
                <a:solidFill>
                  <a:schemeClr val="accent2">
                    <a:lumMod val="75000"/>
                  </a:schemeClr>
                </a:solidFill>
                <a:latin typeface="Avenir Book" panose="02000503020000020003" pitchFamily="2" charset="0"/>
              </a:rPr>
              <a:t>WASH in the Workplace, Supply Chains</a:t>
            </a:r>
          </a:p>
          <a:p>
            <a:r>
              <a:rPr lang="en-US" sz="2400" b="1" i="1" dirty="0">
                <a:solidFill>
                  <a:schemeClr val="accent2">
                    <a:lumMod val="75000"/>
                  </a:schemeClr>
                </a:solidFill>
                <a:latin typeface="Avenir Book" panose="02000503020000020003" pitchFamily="2" charset="0"/>
              </a:rPr>
              <a:t>&amp; Communities</a:t>
            </a:r>
          </a:p>
        </p:txBody>
      </p:sp>
      <p:pic>
        <p:nvPicPr>
          <p:cNvPr id="5" name="Picture 4" descr="A black and white logo&#10;&#10;Description automatically generated with low confidence">
            <a:extLst>
              <a:ext uri="{FF2B5EF4-FFF2-40B4-BE49-F238E27FC236}">
                <a16:creationId xmlns:a16="http://schemas.microsoft.com/office/drawing/2014/main" id="{B060E1C5-36F5-B1CF-875A-194EDF91126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9358" y="792672"/>
            <a:ext cx="1280400" cy="662125"/>
          </a:xfrm>
          <a:prstGeom prst="rect">
            <a:avLst/>
          </a:prstGeom>
          <a:ln>
            <a:noFill/>
          </a:ln>
        </p:spPr>
      </p:pic>
      <p:sp>
        <p:nvSpPr>
          <p:cNvPr id="8" name="Title 1">
            <a:extLst>
              <a:ext uri="{FF2B5EF4-FFF2-40B4-BE49-F238E27FC236}">
                <a16:creationId xmlns:a16="http://schemas.microsoft.com/office/drawing/2014/main" id="{4B34AA84-E0CA-9C96-8F47-4D0219C54C22}"/>
              </a:ext>
            </a:extLst>
          </p:cNvPr>
          <p:cNvSpPr>
            <a:spLocks noGrp="1"/>
          </p:cNvSpPr>
          <p:nvPr>
            <p:ph type="title"/>
          </p:nvPr>
        </p:nvSpPr>
        <p:spPr>
          <a:xfrm>
            <a:off x="1137191" y="76746"/>
            <a:ext cx="4114961" cy="2093975"/>
          </a:xfrm>
        </p:spPr>
        <p:txBody>
          <a:bodyPr anchor="ctr"/>
          <a:lstStyle/>
          <a:p>
            <a:pPr algn="ctr"/>
            <a:r>
              <a:rPr lang="en-US" b="1" dirty="0">
                <a:latin typeface="+mn-lt"/>
              </a:rPr>
              <a:t>2023</a:t>
            </a:r>
          </a:p>
        </p:txBody>
      </p:sp>
      <p:sp>
        <p:nvSpPr>
          <p:cNvPr id="3" name="TextBox 2">
            <a:extLst>
              <a:ext uri="{FF2B5EF4-FFF2-40B4-BE49-F238E27FC236}">
                <a16:creationId xmlns:a16="http://schemas.microsoft.com/office/drawing/2014/main" id="{6C952FDE-80F9-7F6D-04CA-AB09EE6F1F85}"/>
              </a:ext>
            </a:extLst>
          </p:cNvPr>
          <p:cNvSpPr txBox="1"/>
          <p:nvPr/>
        </p:nvSpPr>
        <p:spPr>
          <a:xfrm>
            <a:off x="9976778" y="6256785"/>
            <a:ext cx="2072940" cy="338554"/>
          </a:xfrm>
          <a:prstGeom prst="rect">
            <a:avLst/>
          </a:prstGeom>
          <a:noFill/>
        </p:spPr>
        <p:txBody>
          <a:bodyPr wrap="none" rtlCol="0">
            <a:spAutoFit/>
          </a:bodyPr>
          <a:lstStyle/>
          <a:p>
            <a:r>
              <a:rPr lang="en-US" sz="1600" dirty="0" err="1">
                <a:latin typeface="Avenir Book" panose="02000503020000020003" pitchFamily="2" charset="0"/>
              </a:rPr>
              <a:t>WaterActionHub.org</a:t>
            </a:r>
            <a:endParaRPr lang="en-US" sz="1600" dirty="0">
              <a:latin typeface="Avenir Book" panose="02000503020000020003" pitchFamily="2" charset="0"/>
            </a:endParaRPr>
          </a:p>
        </p:txBody>
      </p:sp>
    </p:spTree>
    <p:extLst>
      <p:ext uri="{BB962C8B-B14F-4D97-AF65-F5344CB8AC3E}">
        <p14:creationId xmlns:p14="http://schemas.microsoft.com/office/powerpoint/2010/main" val="259845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Placeholder 5">
            <a:extLst>
              <a:ext uri="{FF2B5EF4-FFF2-40B4-BE49-F238E27FC236}">
                <a16:creationId xmlns:a16="http://schemas.microsoft.com/office/drawing/2014/main" id="{303A1A9E-CC16-DCA3-217F-DD293CA7B285}"/>
              </a:ext>
            </a:extLst>
          </p:cNvPr>
          <p:cNvSpPr txBox="1">
            <a:spLocks/>
          </p:cNvSpPr>
          <p:nvPr/>
        </p:nvSpPr>
        <p:spPr>
          <a:xfrm>
            <a:off x="5080321" y="302804"/>
            <a:ext cx="5712865"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PRACTICAL ACTIONS </a:t>
            </a:r>
          </a:p>
          <a:p>
            <a:pPr>
              <a:lnSpc>
                <a:spcPct val="100000"/>
              </a:lnSpc>
              <a:spcBef>
                <a:spcPts val="0"/>
              </a:spcBef>
            </a:pPr>
            <a:r>
              <a:rPr lang="en-US" sz="2800" b="1" cap="all" spc="200" dirty="0">
                <a:solidFill>
                  <a:schemeClr val="tx1"/>
                </a:solidFill>
              </a:rPr>
              <a:t>FOR BUSINESS</a:t>
            </a:r>
          </a:p>
          <a:p>
            <a:pPr>
              <a:lnSpc>
                <a:spcPct val="100000"/>
              </a:lnSpc>
              <a:spcBef>
                <a:spcPts val="0"/>
              </a:spcBef>
            </a:pPr>
            <a:endParaRPr lang="en-US" sz="2800" b="1" cap="all" spc="200" dirty="0">
              <a:solidFill>
                <a:schemeClr val="tx1"/>
              </a:solidFill>
            </a:endParaRPr>
          </a:p>
        </p:txBody>
      </p:sp>
      <p:sp>
        <p:nvSpPr>
          <p:cNvPr id="3" name="TextBox 2">
            <a:extLst>
              <a:ext uri="{FF2B5EF4-FFF2-40B4-BE49-F238E27FC236}">
                <a16:creationId xmlns:a16="http://schemas.microsoft.com/office/drawing/2014/main" id="{63F1CA1F-D6E1-C5FF-9871-545A201252ED}"/>
              </a:ext>
            </a:extLst>
          </p:cNvPr>
          <p:cNvSpPr txBox="1"/>
          <p:nvPr/>
        </p:nvSpPr>
        <p:spPr>
          <a:xfrm>
            <a:off x="4998070" y="1723104"/>
            <a:ext cx="6841153" cy="4832092"/>
          </a:xfrm>
          <a:prstGeom prst="rect">
            <a:avLst/>
          </a:prstGeom>
          <a:noFill/>
        </p:spPr>
        <p:txBody>
          <a:bodyPr wrap="square">
            <a:spAutoFit/>
          </a:bodyPr>
          <a:lstStyle/>
          <a:p>
            <a:pPr marL="342900" lvl="0" indent="-342900">
              <a:buFont typeface="Symbol" panose="05050102010706020507" pitchFamily="18" charset="2"/>
              <a:buChar char="·"/>
            </a:pP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Integrate </a:t>
            </a: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climate-resilient WASH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considerations into WASH programs and investments</a:t>
            </a: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Integrate WASH access leading practice requirements into </a:t>
            </a: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supplier contracts and codes of conduct</a:t>
            </a: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a:p>
            <a:pPr marL="342900" lvl="0" indent="-342900">
              <a:buFont typeface="Symbol" panose="05050102010706020507" pitchFamily="18" charset="2"/>
              <a:buChar char="·"/>
            </a:pP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Align </a:t>
            </a: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WASH access measurement and reporting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with the Standardized WASH Benefits Accounting Method</a:t>
            </a: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a:p>
            <a:pPr marL="342900" lvl="0" indent="-342900">
              <a:buFont typeface="Symbol" panose="05050102010706020507" pitchFamily="18" charset="2"/>
              <a:buChar char="·"/>
            </a:pPr>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Share annual progress reports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 </a:t>
            </a:r>
            <a:r>
              <a:rPr lang="en-US" sz="2200" dirty="0">
                <a:solidFill>
                  <a:schemeClr val="accent2">
                    <a:lumMod val="75000"/>
                  </a:schemeClr>
                </a:solidFill>
                <a:latin typeface="Avenir Medium" panose="02000503020000020003" pitchFamily="2" charset="0"/>
                <a:ea typeface="Times New Roman" panose="02020603050405020304" pitchFamily="18" charset="0"/>
                <a:cs typeface="AppleSystemUIFont"/>
              </a:rPr>
              <a:t>to </a:t>
            </a:r>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enable monitoring of collective business contributions to SDG 6</a:t>
            </a: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p:txBody>
      </p:sp>
      <p:pic>
        <p:nvPicPr>
          <p:cNvPr id="7" name="Picture 6" descr="A black and white logo&#10;&#10;Description automatically generated with low confidence">
            <a:extLst>
              <a:ext uri="{FF2B5EF4-FFF2-40B4-BE49-F238E27FC236}">
                <a16:creationId xmlns:a16="http://schemas.microsoft.com/office/drawing/2014/main" id="{D2B4B4AE-B2C8-A949-046B-96ECD030DD5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9358" y="792672"/>
            <a:ext cx="1280400" cy="662125"/>
          </a:xfrm>
          <a:prstGeom prst="rect">
            <a:avLst/>
          </a:prstGeom>
          <a:ln>
            <a:noFill/>
          </a:ln>
        </p:spPr>
      </p:pic>
      <p:sp>
        <p:nvSpPr>
          <p:cNvPr id="8" name="Title 1">
            <a:extLst>
              <a:ext uri="{FF2B5EF4-FFF2-40B4-BE49-F238E27FC236}">
                <a16:creationId xmlns:a16="http://schemas.microsoft.com/office/drawing/2014/main" id="{6180EC35-65E2-F9AB-D997-681359DEB5A4}"/>
              </a:ext>
            </a:extLst>
          </p:cNvPr>
          <p:cNvSpPr>
            <a:spLocks noGrp="1"/>
          </p:cNvSpPr>
          <p:nvPr>
            <p:ph type="title"/>
          </p:nvPr>
        </p:nvSpPr>
        <p:spPr>
          <a:xfrm>
            <a:off x="1137191" y="76746"/>
            <a:ext cx="4114961" cy="2093975"/>
          </a:xfrm>
        </p:spPr>
        <p:txBody>
          <a:bodyPr anchor="ctr"/>
          <a:lstStyle/>
          <a:p>
            <a:pPr algn="ctr"/>
            <a:r>
              <a:rPr lang="en-US" b="1" dirty="0">
                <a:latin typeface="+mn-lt"/>
              </a:rPr>
              <a:t>2023</a:t>
            </a:r>
          </a:p>
        </p:txBody>
      </p:sp>
    </p:spTree>
    <p:extLst>
      <p:ext uri="{BB962C8B-B14F-4D97-AF65-F5344CB8AC3E}">
        <p14:creationId xmlns:p14="http://schemas.microsoft.com/office/powerpoint/2010/main" val="411733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D08F68-E680-F869-BD8C-882BC300DADA}"/>
              </a:ext>
            </a:extLst>
          </p:cNvPr>
          <p:cNvSpPr txBox="1">
            <a:spLocks/>
          </p:cNvSpPr>
          <p:nvPr/>
        </p:nvSpPr>
        <p:spPr>
          <a:xfrm>
            <a:off x="576978" y="445004"/>
            <a:ext cx="10058400" cy="14507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0" i="0" kern="1200" cap="none" spc="-50" baseline="0">
                <a:solidFill>
                  <a:schemeClr val="tx1"/>
                </a:solidFill>
                <a:latin typeface="Flama-Extrabold"/>
                <a:ea typeface="+mj-ea"/>
                <a:cs typeface="Flama-Extrabold"/>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dirty="0">
                <a:ln>
                  <a:noFill/>
                </a:ln>
                <a:solidFill>
                  <a:srgbClr val="1E3250"/>
                </a:solidFill>
                <a:effectLst/>
                <a:uLnTx/>
                <a:uFillTx/>
                <a:latin typeface="Sagona Book" panose="020F0502020204030204"/>
                <a:ea typeface="+mj-ea"/>
              </a:rPr>
              <a:t>2023</a:t>
            </a:r>
            <a:r>
              <a:rPr kumimoji="0" lang="en-US" sz="3200" b="1" i="0" u="none" strike="noStrike" kern="1200" cap="none" spc="-50" normalizeH="0" baseline="0" noProof="0" dirty="0">
                <a:ln>
                  <a:noFill/>
                </a:ln>
                <a:solidFill>
                  <a:srgbClr val="1E3250"/>
                </a:solidFill>
                <a:effectLst/>
                <a:uLnTx/>
                <a:uFillTx/>
                <a:latin typeface="Sagona ExtraLight" panose="020F0302020204030204"/>
                <a:ea typeface="+mj-ea"/>
              </a:rPr>
              <a:t> Communications &amp; Events</a:t>
            </a:r>
            <a:endParaRPr kumimoji="0" lang="en-US" sz="3200" b="0" i="0" u="none" strike="noStrike" kern="1200" cap="none" spc="-50" normalizeH="0" baseline="0" noProof="0" dirty="0">
              <a:ln>
                <a:noFill/>
              </a:ln>
              <a:solidFill>
                <a:srgbClr val="1E3250"/>
              </a:solidFill>
              <a:effectLst/>
              <a:uLnTx/>
              <a:uFillTx/>
              <a:latin typeface="Sagona ExtraLight" panose="020F0302020204030204"/>
              <a:ea typeface="+mj-ea"/>
            </a:endParaRPr>
          </a:p>
        </p:txBody>
      </p:sp>
      <p:sp>
        <p:nvSpPr>
          <p:cNvPr id="27" name="TextBox 26">
            <a:extLst>
              <a:ext uri="{FF2B5EF4-FFF2-40B4-BE49-F238E27FC236}">
                <a16:creationId xmlns:a16="http://schemas.microsoft.com/office/drawing/2014/main" id="{E6F21041-A669-FF50-E827-0187FBD94B54}"/>
              </a:ext>
            </a:extLst>
          </p:cNvPr>
          <p:cNvSpPr txBox="1"/>
          <p:nvPr/>
        </p:nvSpPr>
        <p:spPr>
          <a:xfrm>
            <a:off x="5604957" y="4185709"/>
            <a:ext cx="2174355" cy="1477328"/>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3250"/>
                </a:solidFill>
                <a:effectLst/>
                <a:uLnTx/>
                <a:uFillTx/>
                <a:latin typeface="Avenir Heavy" panose="02000503020000020003" pitchFamily="2" charset="0"/>
                <a:ea typeface="+mn-ea"/>
                <a:cs typeface="+mn-cs"/>
              </a:rPr>
              <a:t>WASH in the Supply Chain: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3250"/>
                </a:solidFill>
                <a:effectLst/>
                <a:uLnTx/>
                <a:uFillTx/>
                <a:latin typeface="Avenir Book" panose="02000503020000020003" pitchFamily="2" charset="0"/>
                <a:ea typeface="+mn-ea"/>
                <a:cs typeface="+mn-cs"/>
              </a:rPr>
              <a:t>Vision &amp; Leading Practice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E3250"/>
              </a:solidFill>
              <a:effectLst/>
              <a:uLnTx/>
              <a:uFillTx/>
              <a:latin typeface="Avenir Book" panose="02000503020000020003" pitchFamily="2" charset="0"/>
              <a:ea typeface="+mn-ea"/>
              <a:cs typeface="+mn-cs"/>
            </a:endParaRPr>
          </a:p>
        </p:txBody>
      </p:sp>
      <p:sp>
        <p:nvSpPr>
          <p:cNvPr id="29" name="TextBox 28">
            <a:extLst>
              <a:ext uri="{FF2B5EF4-FFF2-40B4-BE49-F238E27FC236}">
                <a16:creationId xmlns:a16="http://schemas.microsoft.com/office/drawing/2014/main" id="{62D5DC61-111E-54CB-9AF7-F05FB8683976}"/>
              </a:ext>
            </a:extLst>
          </p:cNvPr>
          <p:cNvSpPr txBox="1"/>
          <p:nvPr/>
        </p:nvSpPr>
        <p:spPr>
          <a:xfrm>
            <a:off x="9375796" y="4192254"/>
            <a:ext cx="212078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3250"/>
                </a:solidFill>
                <a:effectLst/>
                <a:uLnTx/>
                <a:uFillTx/>
                <a:latin typeface="Avenir Heavy" panose="02000503020000020003" pitchFamily="2" charset="0"/>
                <a:ea typeface="+mn-ea"/>
                <a:cs typeface="+mn-cs"/>
              </a:rPr>
              <a:t>Climate-Resilient WASH: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rgbClr val="1E3250"/>
                </a:solidFill>
                <a:effectLst/>
                <a:uLnTx/>
                <a:uFillTx/>
                <a:latin typeface="Avenir Medium" panose="02000503020000020003" pitchFamily="2" charset="0"/>
              </a:rPr>
              <a:t>Business Framework &amp; Guidance</a:t>
            </a:r>
          </a:p>
        </p:txBody>
      </p:sp>
      <p:sp>
        <p:nvSpPr>
          <p:cNvPr id="31" name="TextBox 30">
            <a:extLst>
              <a:ext uri="{FF2B5EF4-FFF2-40B4-BE49-F238E27FC236}">
                <a16:creationId xmlns:a16="http://schemas.microsoft.com/office/drawing/2014/main" id="{FF2D2EF2-86F3-42B0-F667-B467D4BABCF7}"/>
              </a:ext>
            </a:extLst>
          </p:cNvPr>
          <p:cNvSpPr txBox="1"/>
          <p:nvPr/>
        </p:nvSpPr>
        <p:spPr>
          <a:xfrm>
            <a:off x="2799100" y="4154272"/>
            <a:ext cx="2146766"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Heavy" panose="02000503020000020003" pitchFamily="2" charset="0"/>
                <a:ea typeface="+mn-ea"/>
                <a:cs typeface="+mn-cs"/>
              </a:rPr>
              <a:t>Standardized Accounting Method for the Co-Benefits of WASH:  </a:t>
            </a:r>
            <a:r>
              <a:rPr kumimoji="0" lang="en-US" sz="18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Launch</a:t>
            </a:r>
          </a:p>
        </p:txBody>
      </p:sp>
      <p:pic>
        <p:nvPicPr>
          <p:cNvPr id="45" name="Picture 44" descr="A picture containing text, clipart&#10;&#10;Description automatically generated">
            <a:extLst>
              <a:ext uri="{FF2B5EF4-FFF2-40B4-BE49-F238E27FC236}">
                <a16:creationId xmlns:a16="http://schemas.microsoft.com/office/drawing/2014/main" id="{922F04F9-6A13-0061-ADA7-F346897FFB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38816" y="518168"/>
            <a:ext cx="1276206" cy="659373"/>
          </a:xfrm>
          <a:prstGeom prst="rect">
            <a:avLst/>
          </a:prstGeom>
        </p:spPr>
      </p:pic>
      <p:grpSp>
        <p:nvGrpSpPr>
          <p:cNvPr id="2" name="Group 1">
            <a:extLst>
              <a:ext uri="{FF2B5EF4-FFF2-40B4-BE49-F238E27FC236}">
                <a16:creationId xmlns:a16="http://schemas.microsoft.com/office/drawing/2014/main" id="{9EBA6B4D-49BA-632F-7D82-58A0CAD5CD55}"/>
              </a:ext>
            </a:extLst>
          </p:cNvPr>
          <p:cNvGrpSpPr/>
          <p:nvPr/>
        </p:nvGrpSpPr>
        <p:grpSpPr>
          <a:xfrm>
            <a:off x="8497752" y="1588172"/>
            <a:ext cx="2761161" cy="1774767"/>
            <a:chOff x="7081077" y="1462557"/>
            <a:chExt cx="2761161" cy="1774767"/>
          </a:xfrm>
        </p:grpSpPr>
        <p:sp>
          <p:nvSpPr>
            <p:cNvPr id="3" name="TextBox 2">
              <a:extLst>
                <a:ext uri="{FF2B5EF4-FFF2-40B4-BE49-F238E27FC236}">
                  <a16:creationId xmlns:a16="http://schemas.microsoft.com/office/drawing/2014/main" id="{CBB6D54B-2426-4CF4-9517-E6D896474C16}"/>
                </a:ext>
              </a:extLst>
            </p:cNvPr>
            <p:cNvSpPr txBox="1"/>
            <p:nvPr/>
          </p:nvSpPr>
          <p:spPr>
            <a:xfrm>
              <a:off x="7126319" y="2352863"/>
              <a:ext cx="1587805" cy="276999"/>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grpSp>
          <p:nvGrpSpPr>
            <p:cNvPr id="5" name="Group 4">
              <a:extLst>
                <a:ext uri="{FF2B5EF4-FFF2-40B4-BE49-F238E27FC236}">
                  <a16:creationId xmlns:a16="http://schemas.microsoft.com/office/drawing/2014/main" id="{88BF9976-657C-5AE2-816F-838E1B8A8ECA}"/>
                </a:ext>
              </a:extLst>
            </p:cNvPr>
            <p:cNvGrpSpPr/>
            <p:nvPr/>
          </p:nvGrpSpPr>
          <p:grpSpPr>
            <a:xfrm>
              <a:off x="7081077" y="1462557"/>
              <a:ext cx="2761161" cy="1774767"/>
              <a:chOff x="7081077" y="1462557"/>
              <a:chExt cx="2761161" cy="1774767"/>
            </a:xfrm>
          </p:grpSpPr>
          <p:grpSp>
            <p:nvGrpSpPr>
              <p:cNvPr id="44" name="Group 43">
                <a:extLst>
                  <a:ext uri="{FF2B5EF4-FFF2-40B4-BE49-F238E27FC236}">
                    <a16:creationId xmlns:a16="http://schemas.microsoft.com/office/drawing/2014/main" id="{77AF45A1-B921-CEC6-2CC5-08ADC8F9BF39}"/>
                  </a:ext>
                </a:extLst>
              </p:cNvPr>
              <p:cNvGrpSpPr/>
              <p:nvPr/>
            </p:nvGrpSpPr>
            <p:grpSpPr>
              <a:xfrm>
                <a:off x="7106104" y="1462557"/>
                <a:ext cx="2736134" cy="1774767"/>
                <a:chOff x="9902561" y="981501"/>
                <a:chExt cx="2736134" cy="1774767"/>
              </a:xfrm>
            </p:grpSpPr>
            <p:grpSp>
              <p:nvGrpSpPr>
                <p:cNvPr id="53" name="Group 52">
                  <a:extLst>
                    <a:ext uri="{FF2B5EF4-FFF2-40B4-BE49-F238E27FC236}">
                      <a16:creationId xmlns:a16="http://schemas.microsoft.com/office/drawing/2014/main" id="{1864F6D3-578F-381B-0B58-A6479949FFBF}"/>
                    </a:ext>
                  </a:extLst>
                </p:cNvPr>
                <p:cNvGrpSpPr/>
                <p:nvPr/>
              </p:nvGrpSpPr>
              <p:grpSpPr>
                <a:xfrm>
                  <a:off x="9902561" y="1293817"/>
                  <a:ext cx="1632576" cy="1462451"/>
                  <a:chOff x="6168865" y="1381125"/>
                  <a:chExt cx="1431202" cy="1282062"/>
                </a:xfrm>
              </p:grpSpPr>
              <p:sp>
                <p:nvSpPr>
                  <p:cNvPr id="62" name="TextBox 61">
                    <a:extLst>
                      <a:ext uri="{FF2B5EF4-FFF2-40B4-BE49-F238E27FC236}">
                        <a16:creationId xmlns:a16="http://schemas.microsoft.com/office/drawing/2014/main" id="{534D24DF-4A1C-45F3-DD89-4EFA421617D1}"/>
                      </a:ext>
                    </a:extLst>
                  </p:cNvPr>
                  <p:cNvSpPr txBox="1"/>
                  <p:nvPr/>
                </p:nvSpPr>
                <p:spPr>
                  <a:xfrm>
                    <a:off x="6168865" y="1660264"/>
                    <a:ext cx="1431202" cy="242832"/>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s-419" sz="1200" b="1" dirty="0">
                        <a:solidFill>
                          <a:srgbClr val="1E3250"/>
                        </a:solidFill>
                        <a:latin typeface="Roboto"/>
                      </a:rPr>
                      <a:t>WORLD TOILET DAY</a:t>
                    </a: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grpSp>
                <p:nvGrpSpPr>
                  <p:cNvPr id="63" name="Group 62">
                    <a:extLst>
                      <a:ext uri="{FF2B5EF4-FFF2-40B4-BE49-F238E27FC236}">
                        <a16:creationId xmlns:a16="http://schemas.microsoft.com/office/drawing/2014/main" id="{C0199C34-4D01-558C-28C3-9FAFEB4730A7}"/>
                      </a:ext>
                    </a:extLst>
                  </p:cNvPr>
                  <p:cNvGrpSpPr/>
                  <p:nvPr/>
                </p:nvGrpSpPr>
                <p:grpSpPr>
                  <a:xfrm>
                    <a:off x="6181722" y="1381125"/>
                    <a:ext cx="532661" cy="1282062"/>
                    <a:chOff x="1798394" y="1381125"/>
                    <a:chExt cx="532661" cy="1282062"/>
                  </a:xfrm>
                </p:grpSpPr>
                <p:cxnSp>
                  <p:nvCxnSpPr>
                    <p:cNvPr id="64" name="Straight Connector 63">
                      <a:extLst>
                        <a:ext uri="{FF2B5EF4-FFF2-40B4-BE49-F238E27FC236}">
                          <a16:creationId xmlns:a16="http://schemas.microsoft.com/office/drawing/2014/main" id="{3E1EE444-DF08-8D9A-21A8-B21C9E591DF7}"/>
                        </a:ext>
                      </a:extLst>
                    </p:cNvPr>
                    <p:cNvCxnSpPr/>
                    <p:nvPr/>
                  </p:nvCxnSpPr>
                  <p:spPr>
                    <a:xfrm>
                      <a:off x="1798394" y="1381125"/>
                      <a:ext cx="23662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B13F3EE-01C6-BC75-F4AE-E136A55A49E7}"/>
                        </a:ext>
                      </a:extLst>
                    </p:cNvPr>
                    <p:cNvCxnSpPr>
                      <a:cxnSpLocks/>
                    </p:cNvCxnSpPr>
                    <p:nvPr/>
                  </p:nvCxnSpPr>
                  <p:spPr>
                    <a:xfrm>
                      <a:off x="1800703" y="1864628"/>
                      <a:ext cx="5303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8091401-C08C-F3B8-CF6D-28F2D446759D}"/>
                        </a:ext>
                      </a:extLst>
                    </p:cNvPr>
                    <p:cNvCxnSpPr/>
                    <p:nvPr/>
                  </p:nvCxnSpPr>
                  <p:spPr>
                    <a:xfrm flipV="1">
                      <a:off x="1800708" y="1381125"/>
                      <a:ext cx="0" cy="128206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56" name="Picture 6" descr="Call for Action: UN Climate Change Partnerships 2021 - 2022 - South-South  Galaxy">
                  <a:extLst>
                    <a:ext uri="{FF2B5EF4-FFF2-40B4-BE49-F238E27FC236}">
                      <a16:creationId xmlns:a16="http://schemas.microsoft.com/office/drawing/2014/main" id="{0553B2E8-9ECB-B7C1-C51A-76F7A5A2BF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144919" y="981501"/>
                  <a:ext cx="493776" cy="493776"/>
                </a:xfrm>
                <a:prstGeom prst="ellipse">
                  <a:avLst/>
                </a:prstGeom>
                <a:noFill/>
                <a:extLst>
                  <a:ext uri="{909E8E84-426E-40DD-AFC4-6F175D3DCCD1}">
                    <a14:hiddenFill xmlns:a14="http://schemas.microsoft.com/office/drawing/2010/main">
                      <a:solidFill>
                        <a:srgbClr val="FFFFFF"/>
                      </a:solidFill>
                    </a14:hiddenFill>
                  </a:ext>
                </a:extLst>
              </p:spPr>
            </p:pic>
          </p:grpSp>
          <p:sp>
            <p:nvSpPr>
              <p:cNvPr id="46" name="TextBox 45">
                <a:extLst>
                  <a:ext uri="{FF2B5EF4-FFF2-40B4-BE49-F238E27FC236}">
                    <a16:creationId xmlns:a16="http://schemas.microsoft.com/office/drawing/2014/main" id="{1DCBA418-BFEA-4182-1348-526B3E1096F1}"/>
                  </a:ext>
                </a:extLst>
              </p:cNvPr>
              <p:cNvSpPr txBox="1"/>
              <p:nvPr/>
            </p:nvSpPr>
            <p:spPr>
              <a:xfrm>
                <a:off x="7081077" y="2650812"/>
                <a:ext cx="184731" cy="253916"/>
              </a:xfrm>
              <a:prstGeom prst="rect">
                <a:avLst/>
              </a:prstGeom>
              <a:noFill/>
            </p:spPr>
            <p:txBody>
              <a:bodyPr wrap="none" rtlCol="0" anchor="t">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s-MX" sz="1050" b="0" i="1" u="none" strike="noStrike" kern="1200" cap="none" spc="0" normalizeH="0" baseline="0" noProof="0" dirty="0">
                  <a:ln>
                    <a:noFill/>
                  </a:ln>
                  <a:solidFill>
                    <a:srgbClr val="1C3150"/>
                  </a:solidFill>
                  <a:effectLst/>
                  <a:uLnTx/>
                  <a:uFillTx/>
                  <a:latin typeface="Roboto"/>
                  <a:ea typeface="+mn-ea"/>
                  <a:cs typeface="+mn-cs"/>
                </a:endParaRPr>
              </a:p>
            </p:txBody>
          </p:sp>
          <p:cxnSp>
            <p:nvCxnSpPr>
              <p:cNvPr id="47" name="Straight Connector 46">
                <a:extLst>
                  <a:ext uri="{FF2B5EF4-FFF2-40B4-BE49-F238E27FC236}">
                    <a16:creationId xmlns:a16="http://schemas.microsoft.com/office/drawing/2014/main" id="{CD9F8197-FAC8-D687-A3E2-3892D87377F5}"/>
                  </a:ext>
                </a:extLst>
              </p:cNvPr>
              <p:cNvCxnSpPr>
                <a:cxnSpLocks/>
              </p:cNvCxnSpPr>
              <p:nvPr/>
            </p:nvCxnSpPr>
            <p:spPr>
              <a:xfrm>
                <a:off x="7126320" y="2596059"/>
                <a:ext cx="882563"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67" name="Picture 66" descr="Chart, sunburst chart&#10;&#10;Description automatically generated">
            <a:extLst>
              <a:ext uri="{FF2B5EF4-FFF2-40B4-BE49-F238E27FC236}">
                <a16:creationId xmlns:a16="http://schemas.microsoft.com/office/drawing/2014/main" id="{8397DC70-F35A-3B8B-8422-FDC9ED410D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686" y="1619777"/>
            <a:ext cx="1574896" cy="661477"/>
          </a:xfrm>
          <a:prstGeom prst="rect">
            <a:avLst/>
          </a:prstGeom>
        </p:spPr>
      </p:pic>
      <p:sp>
        <p:nvSpPr>
          <p:cNvPr id="68" name="Oval 67">
            <a:extLst>
              <a:ext uri="{FF2B5EF4-FFF2-40B4-BE49-F238E27FC236}">
                <a16:creationId xmlns:a16="http://schemas.microsoft.com/office/drawing/2014/main" id="{3D9C7F41-3DA4-7594-97D9-AF795FA8A232}"/>
              </a:ext>
            </a:extLst>
          </p:cNvPr>
          <p:cNvSpPr/>
          <p:nvPr/>
        </p:nvSpPr>
        <p:spPr>
          <a:xfrm>
            <a:off x="3860458" y="1625640"/>
            <a:ext cx="586020" cy="58602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69" name="Group 68">
            <a:extLst>
              <a:ext uri="{FF2B5EF4-FFF2-40B4-BE49-F238E27FC236}">
                <a16:creationId xmlns:a16="http://schemas.microsoft.com/office/drawing/2014/main" id="{F3C4D205-BE35-1D84-4B4E-909671607902}"/>
              </a:ext>
            </a:extLst>
          </p:cNvPr>
          <p:cNvGrpSpPr/>
          <p:nvPr/>
        </p:nvGrpSpPr>
        <p:grpSpPr>
          <a:xfrm>
            <a:off x="8564322" y="1542049"/>
            <a:ext cx="3502110" cy="1762217"/>
            <a:chOff x="2254823" y="1443608"/>
            <a:chExt cx="3502110" cy="1762217"/>
          </a:xfrm>
        </p:grpSpPr>
        <p:pic>
          <p:nvPicPr>
            <p:cNvPr id="70" name="Picture 69" descr="Logo, company name&#10;&#10;Description automatically generated">
              <a:extLst>
                <a:ext uri="{FF2B5EF4-FFF2-40B4-BE49-F238E27FC236}">
                  <a16:creationId xmlns:a16="http://schemas.microsoft.com/office/drawing/2014/main" id="{69D2CF89-5F9E-0745-A87E-FDA43E0431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6189" y="1585918"/>
              <a:ext cx="480108" cy="412893"/>
            </a:xfrm>
            <a:prstGeom prst="rect">
              <a:avLst/>
            </a:prstGeom>
          </p:spPr>
        </p:pic>
        <p:grpSp>
          <p:nvGrpSpPr>
            <p:cNvPr id="71" name="Group 70">
              <a:extLst>
                <a:ext uri="{FF2B5EF4-FFF2-40B4-BE49-F238E27FC236}">
                  <a16:creationId xmlns:a16="http://schemas.microsoft.com/office/drawing/2014/main" id="{19DB423D-F9E7-CD59-D610-4DD007A9F6CB}"/>
                </a:ext>
              </a:extLst>
            </p:cNvPr>
            <p:cNvGrpSpPr/>
            <p:nvPr/>
          </p:nvGrpSpPr>
          <p:grpSpPr>
            <a:xfrm>
              <a:off x="2254823" y="1443608"/>
              <a:ext cx="3502110" cy="1762217"/>
              <a:chOff x="6861902" y="951550"/>
              <a:chExt cx="3502110" cy="1762217"/>
            </a:xfrm>
          </p:grpSpPr>
          <p:grpSp>
            <p:nvGrpSpPr>
              <p:cNvPr id="72" name="Group 71">
                <a:extLst>
                  <a:ext uri="{FF2B5EF4-FFF2-40B4-BE49-F238E27FC236}">
                    <a16:creationId xmlns:a16="http://schemas.microsoft.com/office/drawing/2014/main" id="{3953E1E3-0692-2F42-1C79-6A1F50322B18}"/>
                  </a:ext>
                </a:extLst>
              </p:cNvPr>
              <p:cNvGrpSpPr/>
              <p:nvPr/>
            </p:nvGrpSpPr>
            <p:grpSpPr>
              <a:xfrm>
                <a:off x="8773300" y="951550"/>
                <a:ext cx="1590712" cy="1762217"/>
                <a:chOff x="6162511" y="1081075"/>
                <a:chExt cx="1394502" cy="1544851"/>
              </a:xfrm>
            </p:grpSpPr>
            <p:sp>
              <p:nvSpPr>
                <p:cNvPr id="74" name="TextBox 73">
                  <a:extLst>
                    <a:ext uri="{FF2B5EF4-FFF2-40B4-BE49-F238E27FC236}">
                      <a16:creationId xmlns:a16="http://schemas.microsoft.com/office/drawing/2014/main" id="{EFC756CB-9066-269F-6625-B67B7AF5B1EC}"/>
                    </a:ext>
                  </a:extLst>
                </p:cNvPr>
                <p:cNvSpPr txBox="1"/>
                <p:nvPr/>
              </p:nvSpPr>
              <p:spPr>
                <a:xfrm>
                  <a:off x="6168865" y="1660264"/>
                  <a:ext cx="1388148" cy="242832"/>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1E3250"/>
                      </a:solidFill>
                      <a:effectLst/>
                      <a:uLnTx/>
                      <a:uFillTx/>
                      <a:latin typeface="Roboto"/>
                      <a:ea typeface="+mn-ea"/>
                      <a:cs typeface="+mn-cs"/>
                    </a:rPr>
                    <a:t>COP28</a:t>
                  </a: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grpSp>
              <p:nvGrpSpPr>
                <p:cNvPr id="75" name="Group 74">
                  <a:extLst>
                    <a:ext uri="{FF2B5EF4-FFF2-40B4-BE49-F238E27FC236}">
                      <a16:creationId xmlns:a16="http://schemas.microsoft.com/office/drawing/2014/main" id="{96AC252E-58D9-E058-0187-CCB5910E4869}"/>
                    </a:ext>
                  </a:extLst>
                </p:cNvPr>
                <p:cNvGrpSpPr/>
                <p:nvPr/>
              </p:nvGrpSpPr>
              <p:grpSpPr>
                <a:xfrm>
                  <a:off x="6184031" y="1395105"/>
                  <a:ext cx="786331" cy="1230821"/>
                  <a:chOff x="1800703" y="1395105"/>
                  <a:chExt cx="786331" cy="1230821"/>
                </a:xfrm>
              </p:grpSpPr>
              <p:cxnSp>
                <p:nvCxnSpPr>
                  <p:cNvPr id="79" name="Straight Connector 78">
                    <a:extLst>
                      <a:ext uri="{FF2B5EF4-FFF2-40B4-BE49-F238E27FC236}">
                        <a16:creationId xmlns:a16="http://schemas.microsoft.com/office/drawing/2014/main" id="{58D34861-3098-9EF5-FFBD-6AB3A5BBEA72}"/>
                      </a:ext>
                    </a:extLst>
                  </p:cNvPr>
                  <p:cNvCxnSpPr>
                    <a:cxnSpLocks/>
                  </p:cNvCxnSpPr>
                  <p:nvPr/>
                </p:nvCxnSpPr>
                <p:spPr>
                  <a:xfrm>
                    <a:off x="1800703" y="1864628"/>
                    <a:ext cx="77370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658B778-57EC-B9AA-0E89-D9B1D30C8443}"/>
                      </a:ext>
                    </a:extLst>
                  </p:cNvPr>
                  <p:cNvCxnSpPr/>
                  <p:nvPr/>
                </p:nvCxnSpPr>
                <p:spPr>
                  <a:xfrm flipV="1">
                    <a:off x="1800708" y="1395105"/>
                    <a:ext cx="0" cy="1230821"/>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1CF6D9E-9CD4-CA96-7D73-E6A947AF5B06}"/>
                      </a:ext>
                    </a:extLst>
                  </p:cNvPr>
                  <p:cNvCxnSpPr>
                    <a:cxnSpLocks/>
                  </p:cNvCxnSpPr>
                  <p:nvPr/>
                </p:nvCxnSpPr>
                <p:spPr>
                  <a:xfrm>
                    <a:off x="1813332" y="2133816"/>
                    <a:ext cx="77370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id="{FE8A919E-2FE0-6840-E61C-F7B3DB2B4E59}"/>
                    </a:ext>
                  </a:extLst>
                </p:cNvPr>
                <p:cNvSpPr txBox="1"/>
                <p:nvPr/>
              </p:nvSpPr>
              <p:spPr>
                <a:xfrm>
                  <a:off x="6162511" y="1887909"/>
                  <a:ext cx="1236461" cy="242832"/>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sp>
              <p:nvSpPr>
                <p:cNvPr id="77" name="Oval 76">
                  <a:extLst>
                    <a:ext uri="{FF2B5EF4-FFF2-40B4-BE49-F238E27FC236}">
                      <a16:creationId xmlns:a16="http://schemas.microsoft.com/office/drawing/2014/main" id="{0C0E37CB-68BC-1BC3-733A-75DDD0E21E70}"/>
                    </a:ext>
                  </a:extLst>
                </p:cNvPr>
                <p:cNvSpPr/>
                <p:nvPr/>
              </p:nvSpPr>
              <p:spPr>
                <a:xfrm>
                  <a:off x="6375796" y="1081075"/>
                  <a:ext cx="513736" cy="513738"/>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73" name="TextBox 72">
                <a:extLst>
                  <a:ext uri="{FF2B5EF4-FFF2-40B4-BE49-F238E27FC236}">
                    <a16:creationId xmlns:a16="http://schemas.microsoft.com/office/drawing/2014/main" id="{623488B6-FA4B-304D-6FEE-BAA2214EC150}"/>
                  </a:ext>
                </a:extLst>
              </p:cNvPr>
              <p:cNvSpPr txBox="1"/>
              <p:nvPr/>
            </p:nvSpPr>
            <p:spPr>
              <a:xfrm>
                <a:off x="6861902" y="1887979"/>
                <a:ext cx="656769" cy="253916"/>
              </a:xfrm>
              <a:prstGeom prst="rect">
                <a:avLst/>
              </a:prstGeom>
              <a:noFill/>
            </p:spPr>
            <p:txBody>
              <a:bodyPr wrap="square" rtlCol="0" anchor="t">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srgbClr val="1C3150"/>
                    </a:solidFill>
                    <a:effectLst/>
                    <a:uLnTx/>
                    <a:uFillTx/>
                    <a:latin typeface="Roboto"/>
                    <a:ea typeface="+mn-ea"/>
                    <a:cs typeface="+mn-cs"/>
                  </a:rPr>
                  <a:t>19 NOV</a:t>
                </a:r>
              </a:p>
            </p:txBody>
          </p:sp>
        </p:grpSp>
      </p:grpSp>
      <p:grpSp>
        <p:nvGrpSpPr>
          <p:cNvPr id="82" name="Group 81">
            <a:extLst>
              <a:ext uri="{FF2B5EF4-FFF2-40B4-BE49-F238E27FC236}">
                <a16:creationId xmlns:a16="http://schemas.microsoft.com/office/drawing/2014/main" id="{28DB52C1-21C7-4AC4-3BDF-1E3A43FA8D6A}"/>
              </a:ext>
            </a:extLst>
          </p:cNvPr>
          <p:cNvGrpSpPr/>
          <p:nvPr/>
        </p:nvGrpSpPr>
        <p:grpSpPr>
          <a:xfrm>
            <a:off x="6100841" y="1575617"/>
            <a:ext cx="2421938" cy="1772668"/>
            <a:chOff x="2362786" y="1464658"/>
            <a:chExt cx="2421938" cy="1772668"/>
          </a:xfrm>
        </p:grpSpPr>
        <p:grpSp>
          <p:nvGrpSpPr>
            <p:cNvPr id="83" name="Group 82">
              <a:extLst>
                <a:ext uri="{FF2B5EF4-FFF2-40B4-BE49-F238E27FC236}">
                  <a16:creationId xmlns:a16="http://schemas.microsoft.com/office/drawing/2014/main" id="{E234637D-FAAA-FE0F-5CFC-2FC537B6BF27}"/>
                </a:ext>
              </a:extLst>
            </p:cNvPr>
            <p:cNvGrpSpPr/>
            <p:nvPr/>
          </p:nvGrpSpPr>
          <p:grpSpPr>
            <a:xfrm>
              <a:off x="2371596" y="1464658"/>
              <a:ext cx="2413128" cy="1772668"/>
              <a:chOff x="5887786" y="1109173"/>
              <a:chExt cx="2115477" cy="1554014"/>
            </a:xfrm>
          </p:grpSpPr>
          <p:sp>
            <p:nvSpPr>
              <p:cNvPr id="88" name="Oval 87">
                <a:extLst>
                  <a:ext uri="{FF2B5EF4-FFF2-40B4-BE49-F238E27FC236}">
                    <a16:creationId xmlns:a16="http://schemas.microsoft.com/office/drawing/2014/main" id="{26FF7FF4-BE0A-61D1-9485-919091AAC6BC}"/>
                  </a:ext>
                </a:extLst>
              </p:cNvPr>
              <p:cNvSpPr/>
              <p:nvPr/>
            </p:nvSpPr>
            <p:spPr>
              <a:xfrm>
                <a:off x="6130325" y="1109173"/>
                <a:ext cx="513736" cy="51453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Roboto"/>
                  <a:ea typeface="+mn-ea"/>
                  <a:cs typeface="+mn-cs"/>
                </a:endParaRPr>
              </a:p>
            </p:txBody>
          </p:sp>
          <p:sp>
            <p:nvSpPr>
              <p:cNvPr id="89" name="TextBox 88">
                <a:extLst>
                  <a:ext uri="{FF2B5EF4-FFF2-40B4-BE49-F238E27FC236}">
                    <a16:creationId xmlns:a16="http://schemas.microsoft.com/office/drawing/2014/main" id="{C9734871-8812-1E9F-9E7B-71F5A1E003CF}"/>
                  </a:ext>
                </a:extLst>
              </p:cNvPr>
              <p:cNvSpPr txBox="1"/>
              <p:nvPr/>
            </p:nvSpPr>
            <p:spPr>
              <a:xfrm>
                <a:off x="5887786" y="1660264"/>
                <a:ext cx="2115477" cy="242832"/>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1E3250"/>
                    </a:solidFill>
                    <a:effectLst/>
                    <a:uLnTx/>
                    <a:uFillTx/>
                    <a:latin typeface="Roboto"/>
                    <a:ea typeface="+mn-ea"/>
                    <a:cs typeface="+mn-cs"/>
                  </a:rPr>
                  <a:t>WORLD WATER WEEK</a:t>
                </a:r>
              </a:p>
            </p:txBody>
          </p:sp>
          <p:grpSp>
            <p:nvGrpSpPr>
              <p:cNvPr id="90" name="Group 89">
                <a:extLst>
                  <a:ext uri="{FF2B5EF4-FFF2-40B4-BE49-F238E27FC236}">
                    <a16:creationId xmlns:a16="http://schemas.microsoft.com/office/drawing/2014/main" id="{83A2CAE7-0E7A-5F3A-750A-38FD1EB0B921}"/>
                  </a:ext>
                </a:extLst>
              </p:cNvPr>
              <p:cNvGrpSpPr/>
              <p:nvPr/>
            </p:nvGrpSpPr>
            <p:grpSpPr>
              <a:xfrm>
                <a:off x="5887998" y="1381125"/>
                <a:ext cx="530352" cy="1282062"/>
                <a:chOff x="1504670" y="1381125"/>
                <a:chExt cx="530352" cy="1282062"/>
              </a:xfrm>
            </p:grpSpPr>
            <p:cxnSp>
              <p:nvCxnSpPr>
                <p:cNvPr id="91" name="Straight Connector 90">
                  <a:extLst>
                    <a:ext uri="{FF2B5EF4-FFF2-40B4-BE49-F238E27FC236}">
                      <a16:creationId xmlns:a16="http://schemas.microsoft.com/office/drawing/2014/main" id="{6AEE6478-06D6-E40F-8A46-645B0C14045D}"/>
                    </a:ext>
                  </a:extLst>
                </p:cNvPr>
                <p:cNvCxnSpPr/>
                <p:nvPr/>
              </p:nvCxnSpPr>
              <p:spPr>
                <a:xfrm>
                  <a:off x="1798394" y="1381125"/>
                  <a:ext cx="23662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F288E40-58D1-A1E4-8EBF-8B35F9690455}"/>
                    </a:ext>
                  </a:extLst>
                </p:cNvPr>
                <p:cNvCxnSpPr>
                  <a:cxnSpLocks/>
                </p:cNvCxnSpPr>
                <p:nvPr/>
              </p:nvCxnSpPr>
              <p:spPr>
                <a:xfrm>
                  <a:off x="1504670" y="1883519"/>
                  <a:ext cx="5303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527010B-1C05-6DCB-C26B-4EEE3CCB2098}"/>
                    </a:ext>
                  </a:extLst>
                </p:cNvPr>
                <p:cNvCxnSpPr>
                  <a:cxnSpLocks/>
                </p:cNvCxnSpPr>
                <p:nvPr/>
              </p:nvCxnSpPr>
              <p:spPr>
                <a:xfrm flipV="1">
                  <a:off x="1510594" y="1389828"/>
                  <a:ext cx="0" cy="127335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84" name="TextBox 83">
              <a:extLst>
                <a:ext uri="{FF2B5EF4-FFF2-40B4-BE49-F238E27FC236}">
                  <a16:creationId xmlns:a16="http://schemas.microsoft.com/office/drawing/2014/main" id="{852C3295-907C-CB39-480E-69BDEFEB89AD}"/>
                </a:ext>
              </a:extLst>
            </p:cNvPr>
            <p:cNvSpPr txBox="1"/>
            <p:nvPr/>
          </p:nvSpPr>
          <p:spPr>
            <a:xfrm>
              <a:off x="2713265" y="2626522"/>
              <a:ext cx="184731" cy="253916"/>
            </a:xfrm>
            <a:prstGeom prst="rect">
              <a:avLst/>
            </a:prstGeom>
            <a:noFill/>
          </p:spPr>
          <p:txBody>
            <a:bodyPr wrap="none" rtlCol="0" anchor="t">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s-MX" sz="1050" b="0" i="1" u="none" strike="noStrike" kern="1200" cap="none" spc="0" normalizeH="0" baseline="0" noProof="0" dirty="0">
                <a:ln>
                  <a:noFill/>
                </a:ln>
                <a:solidFill>
                  <a:srgbClr val="1C3150"/>
                </a:solidFill>
                <a:effectLst/>
                <a:uLnTx/>
                <a:uFillTx/>
                <a:latin typeface="Roboto"/>
                <a:ea typeface="+mn-ea"/>
                <a:cs typeface="+mn-cs"/>
              </a:endParaRPr>
            </a:p>
          </p:txBody>
        </p:sp>
        <p:cxnSp>
          <p:nvCxnSpPr>
            <p:cNvPr id="85" name="Straight Connector 84">
              <a:extLst>
                <a:ext uri="{FF2B5EF4-FFF2-40B4-BE49-F238E27FC236}">
                  <a16:creationId xmlns:a16="http://schemas.microsoft.com/office/drawing/2014/main" id="{52C2B8AC-8207-D9C2-BF53-24D30B294C24}"/>
                </a:ext>
              </a:extLst>
            </p:cNvPr>
            <p:cNvCxnSpPr>
              <a:cxnSpLocks/>
            </p:cNvCxnSpPr>
            <p:nvPr/>
          </p:nvCxnSpPr>
          <p:spPr>
            <a:xfrm>
              <a:off x="2378595" y="2612749"/>
              <a:ext cx="882563"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5BEB302-987F-E1E4-C0CA-41641CC2C50C}"/>
                </a:ext>
              </a:extLst>
            </p:cNvPr>
            <p:cNvSpPr txBox="1"/>
            <p:nvPr/>
          </p:nvSpPr>
          <p:spPr>
            <a:xfrm>
              <a:off x="2362786" y="2354955"/>
              <a:ext cx="1410434" cy="276999"/>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3250"/>
                  </a:solidFill>
                  <a:effectLst/>
                  <a:uLnTx/>
                  <a:uFillTx/>
                  <a:latin typeface="Roboto"/>
                  <a:ea typeface="+mn-ea"/>
                  <a:cs typeface="+mn-cs"/>
                </a:rPr>
                <a:t>STOCKHOLM</a:t>
              </a: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pic>
          <p:nvPicPr>
            <p:cNvPr id="87" name="Picture 8">
              <a:extLst>
                <a:ext uri="{FF2B5EF4-FFF2-40B4-BE49-F238E27FC236}">
                  <a16:creationId xmlns:a16="http://schemas.microsoft.com/office/drawing/2014/main" id="{1E547B42-C740-BAEC-8DF7-0574098CEE5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96262" y="1513729"/>
              <a:ext cx="493776" cy="493776"/>
            </a:xfrm>
            <a:prstGeom prst="ellipse">
              <a:avLst/>
            </a:prstGeom>
            <a:noFill/>
            <a:ln>
              <a:noFill/>
            </a:ln>
            <a:effectLst/>
            <a:extLst>
              <a:ext uri="{909E8E84-426E-40DD-AFC4-6F175D3DCCD1}">
                <a14:hiddenFill xmlns:a14="http://schemas.microsoft.com/office/drawing/2010/main">
                  <a:solidFill>
                    <a:srgbClr val="FFFFFF"/>
                  </a:solidFill>
                </a14:hiddenFill>
              </a:ext>
            </a:extLst>
          </p:spPr>
        </p:pic>
      </p:grpSp>
      <p:pic>
        <p:nvPicPr>
          <p:cNvPr id="94" name="Picture 93" descr="A picture containing text, clipart&#10;&#10;Description automatically generated">
            <a:extLst>
              <a:ext uri="{FF2B5EF4-FFF2-40B4-BE49-F238E27FC236}">
                <a16:creationId xmlns:a16="http://schemas.microsoft.com/office/drawing/2014/main" id="{43D3427A-B859-1CD6-1028-F615749073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6742" y="1673609"/>
            <a:ext cx="914890" cy="472693"/>
          </a:xfrm>
          <a:prstGeom prst="rect">
            <a:avLst/>
          </a:prstGeom>
        </p:spPr>
      </p:pic>
      <p:sp>
        <p:nvSpPr>
          <p:cNvPr id="95" name="TextBox 94">
            <a:extLst>
              <a:ext uri="{FF2B5EF4-FFF2-40B4-BE49-F238E27FC236}">
                <a16:creationId xmlns:a16="http://schemas.microsoft.com/office/drawing/2014/main" id="{C07F201E-7053-9A94-E289-09E85AF002D4}"/>
              </a:ext>
            </a:extLst>
          </p:cNvPr>
          <p:cNvSpPr txBox="1"/>
          <p:nvPr/>
        </p:nvSpPr>
        <p:spPr>
          <a:xfrm>
            <a:off x="621806" y="2349382"/>
            <a:ext cx="2090607" cy="923330"/>
          </a:xfrm>
          <a:prstGeom prst="rect">
            <a:avLst/>
          </a:prstGeom>
          <a:noFill/>
          <a:ln>
            <a:solidFill>
              <a:srgbClr val="00B0F0"/>
            </a:solidFill>
          </a:ln>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3250"/>
                </a:solidFill>
                <a:effectLst/>
                <a:uLnTx/>
                <a:uFillTx/>
                <a:latin typeface="Roboto"/>
                <a:ea typeface="+mn-ea"/>
                <a:cs typeface="+mn-cs"/>
              </a:rPr>
              <a:t>FULL PARTNER MEETING </a:t>
            </a: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uLnTx/>
                <a:uFillTx/>
                <a:latin typeface="Roboto"/>
                <a:ea typeface="+mn-ea"/>
                <a:cs typeface="+mn-cs"/>
              </a:rPr>
              <a:t>31 JAN 2023</a:t>
            </a:r>
            <a:endParaRPr kumimoji="0" lang="es-419" sz="1800" b="1" i="0" u="none" strike="noStrike" kern="1200" cap="none" spc="0" normalizeH="0" baseline="0" noProof="0" dirty="0">
              <a:ln>
                <a:noFill/>
              </a:ln>
              <a:solidFill>
                <a:schemeClr val="accent1">
                  <a:lumMod val="75000"/>
                </a:schemeClr>
              </a:solidFill>
              <a:effectLst/>
              <a:uLnTx/>
              <a:uFillTx/>
              <a:latin typeface="Roboto"/>
              <a:ea typeface="+mn-ea"/>
              <a:cs typeface="+mn-cs"/>
            </a:endParaRPr>
          </a:p>
        </p:txBody>
      </p:sp>
      <p:sp>
        <p:nvSpPr>
          <p:cNvPr id="4" name="Oval 3">
            <a:extLst>
              <a:ext uri="{FF2B5EF4-FFF2-40B4-BE49-F238E27FC236}">
                <a16:creationId xmlns:a16="http://schemas.microsoft.com/office/drawing/2014/main" id="{EF4B46F7-EA13-086A-726B-5D8AE021D285}"/>
              </a:ext>
            </a:extLst>
          </p:cNvPr>
          <p:cNvSpPr/>
          <p:nvPr/>
        </p:nvSpPr>
        <p:spPr>
          <a:xfrm>
            <a:off x="8836621" y="1591185"/>
            <a:ext cx="586020" cy="58602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7" name="Group 6">
            <a:extLst>
              <a:ext uri="{FF2B5EF4-FFF2-40B4-BE49-F238E27FC236}">
                <a16:creationId xmlns:a16="http://schemas.microsoft.com/office/drawing/2014/main" id="{9CC520DE-4E39-32A3-0B62-217C5C04993A}"/>
              </a:ext>
            </a:extLst>
          </p:cNvPr>
          <p:cNvGrpSpPr/>
          <p:nvPr/>
        </p:nvGrpSpPr>
        <p:grpSpPr>
          <a:xfrm>
            <a:off x="4114138" y="2206795"/>
            <a:ext cx="1410434" cy="1110161"/>
            <a:chOff x="8773118" y="1371819"/>
            <a:chExt cx="1410434" cy="1353426"/>
          </a:xfrm>
        </p:grpSpPr>
        <p:grpSp>
          <p:nvGrpSpPr>
            <p:cNvPr id="8" name="Group 7">
              <a:extLst>
                <a:ext uri="{FF2B5EF4-FFF2-40B4-BE49-F238E27FC236}">
                  <a16:creationId xmlns:a16="http://schemas.microsoft.com/office/drawing/2014/main" id="{B6A4BEE8-6169-1F87-33D1-2752834AB436}"/>
                </a:ext>
              </a:extLst>
            </p:cNvPr>
            <p:cNvGrpSpPr/>
            <p:nvPr/>
          </p:nvGrpSpPr>
          <p:grpSpPr>
            <a:xfrm>
              <a:off x="8773118" y="1371819"/>
              <a:ext cx="1410434" cy="1353426"/>
              <a:chOff x="6162352" y="1449505"/>
              <a:chExt cx="1236461" cy="1186485"/>
            </a:xfrm>
          </p:grpSpPr>
          <p:grpSp>
            <p:nvGrpSpPr>
              <p:cNvPr id="11" name="Group 10">
                <a:extLst>
                  <a:ext uri="{FF2B5EF4-FFF2-40B4-BE49-F238E27FC236}">
                    <a16:creationId xmlns:a16="http://schemas.microsoft.com/office/drawing/2014/main" id="{0112FFAE-5D64-D3AE-BB1D-ADEBA739D13F}"/>
                  </a:ext>
                </a:extLst>
              </p:cNvPr>
              <p:cNvGrpSpPr/>
              <p:nvPr/>
            </p:nvGrpSpPr>
            <p:grpSpPr>
              <a:xfrm>
                <a:off x="6184031" y="1449505"/>
                <a:ext cx="777879" cy="1186485"/>
                <a:chOff x="1800703" y="1449505"/>
                <a:chExt cx="777879" cy="1186485"/>
              </a:xfrm>
            </p:grpSpPr>
            <p:cxnSp>
              <p:nvCxnSpPr>
                <p:cNvPr id="15" name="Straight Connector 14">
                  <a:extLst>
                    <a:ext uri="{FF2B5EF4-FFF2-40B4-BE49-F238E27FC236}">
                      <a16:creationId xmlns:a16="http://schemas.microsoft.com/office/drawing/2014/main" id="{0BA7832C-43B5-8D12-6E23-D7D3AFD1684A}"/>
                    </a:ext>
                  </a:extLst>
                </p:cNvPr>
                <p:cNvCxnSpPr>
                  <a:cxnSpLocks/>
                </p:cNvCxnSpPr>
                <p:nvPr/>
              </p:nvCxnSpPr>
              <p:spPr>
                <a:xfrm>
                  <a:off x="1800703" y="1705299"/>
                  <a:ext cx="77370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BB2CEA-D9CE-D174-5031-D1ECB4C25D3C}"/>
                    </a:ext>
                  </a:extLst>
                </p:cNvPr>
                <p:cNvCxnSpPr>
                  <a:cxnSpLocks/>
                </p:cNvCxnSpPr>
                <p:nvPr/>
              </p:nvCxnSpPr>
              <p:spPr>
                <a:xfrm flipV="1">
                  <a:off x="1800703" y="1449505"/>
                  <a:ext cx="5" cy="118648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02AC25-7211-0CD1-94B7-D78291BA3F33}"/>
                    </a:ext>
                  </a:extLst>
                </p:cNvPr>
                <p:cNvCxnSpPr>
                  <a:cxnSpLocks/>
                </p:cNvCxnSpPr>
                <p:nvPr/>
              </p:nvCxnSpPr>
              <p:spPr>
                <a:xfrm>
                  <a:off x="1804880" y="2022481"/>
                  <a:ext cx="77370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3A569AF7-902E-7616-D51C-A22542DF3A9B}"/>
                  </a:ext>
                </a:extLst>
              </p:cNvPr>
              <p:cNvSpPr txBox="1"/>
              <p:nvPr/>
            </p:nvSpPr>
            <p:spPr>
              <a:xfrm>
                <a:off x="6162352" y="1733685"/>
                <a:ext cx="1236461" cy="242832"/>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3250"/>
                    </a:solidFill>
                    <a:effectLst/>
                    <a:uLnTx/>
                    <a:uFillTx/>
                    <a:latin typeface="Roboto"/>
                    <a:ea typeface="+mn-ea"/>
                    <a:cs typeface="+mn-cs"/>
                  </a:rPr>
                  <a:t>NYC</a:t>
                </a: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grpSp>
        <p:sp>
          <p:nvSpPr>
            <p:cNvPr id="9" name="TextBox 8">
              <a:extLst>
                <a:ext uri="{FF2B5EF4-FFF2-40B4-BE49-F238E27FC236}">
                  <a16:creationId xmlns:a16="http://schemas.microsoft.com/office/drawing/2014/main" id="{AE3AB4CB-C38E-C7EF-D5A5-F40FB95D82AD}"/>
                </a:ext>
              </a:extLst>
            </p:cNvPr>
            <p:cNvSpPr txBox="1"/>
            <p:nvPr/>
          </p:nvSpPr>
          <p:spPr>
            <a:xfrm>
              <a:off x="8791497" y="2002000"/>
              <a:ext cx="529053" cy="415498"/>
            </a:xfrm>
            <a:prstGeom prst="rect">
              <a:avLst/>
            </a:prstGeom>
            <a:noFill/>
          </p:spPr>
          <p:txBody>
            <a:bodyPr wrap="square" rtlCol="0" anchor="t">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srgbClr val="1C3150"/>
                  </a:solidFill>
                  <a:effectLst/>
                  <a:uLnTx/>
                  <a:uFillTx/>
                  <a:latin typeface="Roboto"/>
                  <a:ea typeface="+mn-ea"/>
                  <a:cs typeface="+mn-cs"/>
                </a:rPr>
                <a:t>22-24 MAR</a:t>
              </a:r>
            </a:p>
          </p:txBody>
        </p:sp>
      </p:grpSp>
      <p:sp>
        <p:nvSpPr>
          <p:cNvPr id="18" name="TextBox 17">
            <a:extLst>
              <a:ext uri="{FF2B5EF4-FFF2-40B4-BE49-F238E27FC236}">
                <a16:creationId xmlns:a16="http://schemas.microsoft.com/office/drawing/2014/main" id="{99FBDE57-701E-99FA-4235-CA24671668D8}"/>
              </a:ext>
            </a:extLst>
          </p:cNvPr>
          <p:cNvSpPr txBox="1"/>
          <p:nvPr/>
        </p:nvSpPr>
        <p:spPr>
          <a:xfrm>
            <a:off x="6150272" y="2721674"/>
            <a:ext cx="529053" cy="415498"/>
          </a:xfrm>
          <a:prstGeom prst="rect">
            <a:avLst/>
          </a:prstGeom>
          <a:noFill/>
        </p:spPr>
        <p:txBody>
          <a:bodyPr wrap="square" rtlCol="0" anchor="t">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srgbClr val="1C3150"/>
                </a:solidFill>
                <a:effectLst/>
                <a:uLnTx/>
                <a:uFillTx/>
                <a:latin typeface="Roboto"/>
                <a:ea typeface="+mn-ea"/>
                <a:cs typeface="+mn-cs"/>
              </a:rPr>
              <a:t>20-24 AUG</a:t>
            </a:r>
          </a:p>
        </p:txBody>
      </p:sp>
      <p:grpSp>
        <p:nvGrpSpPr>
          <p:cNvPr id="54" name="Group 53">
            <a:extLst>
              <a:ext uri="{FF2B5EF4-FFF2-40B4-BE49-F238E27FC236}">
                <a16:creationId xmlns:a16="http://schemas.microsoft.com/office/drawing/2014/main" id="{CFDDC418-5E9F-12DD-793B-8888834AFA09}"/>
              </a:ext>
            </a:extLst>
          </p:cNvPr>
          <p:cNvGrpSpPr/>
          <p:nvPr/>
        </p:nvGrpSpPr>
        <p:grpSpPr>
          <a:xfrm>
            <a:off x="576978" y="3315084"/>
            <a:ext cx="11038044" cy="320612"/>
            <a:chOff x="2157191" y="3315084"/>
            <a:chExt cx="7404059" cy="320612"/>
          </a:xfrm>
        </p:grpSpPr>
        <p:sp>
          <p:nvSpPr>
            <p:cNvPr id="38" name="Rectangle 37">
              <a:extLst>
                <a:ext uri="{FF2B5EF4-FFF2-40B4-BE49-F238E27FC236}">
                  <a16:creationId xmlns:a16="http://schemas.microsoft.com/office/drawing/2014/main" id="{0EF2D48B-F0ED-BE76-3D99-69D854B30D88}"/>
                </a:ext>
              </a:extLst>
            </p:cNvPr>
            <p:cNvSpPr/>
            <p:nvPr/>
          </p:nvSpPr>
          <p:spPr>
            <a:xfrm>
              <a:off x="2157191" y="3315085"/>
              <a:ext cx="1440000" cy="31702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white"/>
                  </a:solidFill>
                  <a:effectLst/>
                  <a:uLnTx/>
                  <a:uFillTx/>
                  <a:latin typeface="Roboto"/>
                  <a:ea typeface="+mn-ea"/>
                  <a:cs typeface="+mn-cs"/>
                </a:rPr>
                <a:t>JAN</a:t>
              </a:r>
            </a:p>
          </p:txBody>
        </p:sp>
        <p:sp>
          <p:nvSpPr>
            <p:cNvPr id="39" name="Rectangle 38">
              <a:extLst>
                <a:ext uri="{FF2B5EF4-FFF2-40B4-BE49-F238E27FC236}">
                  <a16:creationId xmlns:a16="http://schemas.microsoft.com/office/drawing/2014/main" id="{E1110D33-AE65-35C8-FF5C-0CC7C5581E9E}"/>
                </a:ext>
              </a:extLst>
            </p:cNvPr>
            <p:cNvSpPr/>
            <p:nvPr/>
          </p:nvSpPr>
          <p:spPr>
            <a:xfrm>
              <a:off x="3647738" y="3315674"/>
              <a:ext cx="1440000" cy="31702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white"/>
                  </a:solidFill>
                  <a:effectLst/>
                  <a:uLnTx/>
                  <a:uFillTx/>
                  <a:latin typeface="Roboto"/>
                  <a:ea typeface="+mn-ea"/>
                  <a:cs typeface="+mn-cs"/>
                </a:rPr>
                <a:t>MAR</a:t>
              </a:r>
            </a:p>
          </p:txBody>
        </p:sp>
        <p:sp>
          <p:nvSpPr>
            <p:cNvPr id="40" name="Rectangle 39">
              <a:extLst>
                <a:ext uri="{FF2B5EF4-FFF2-40B4-BE49-F238E27FC236}">
                  <a16:creationId xmlns:a16="http://schemas.microsoft.com/office/drawing/2014/main" id="{313C616D-7AB6-C1A9-037E-570F2D671E19}"/>
                </a:ext>
              </a:extLst>
            </p:cNvPr>
            <p:cNvSpPr/>
            <p:nvPr/>
          </p:nvSpPr>
          <p:spPr>
            <a:xfrm>
              <a:off x="5135833" y="3315674"/>
              <a:ext cx="1440000" cy="31702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FFFFFF"/>
                  </a:solidFill>
                  <a:effectLst/>
                  <a:uLnTx/>
                  <a:uFillTx/>
                  <a:latin typeface="Roboto"/>
                  <a:ea typeface="+mn-ea"/>
                  <a:cs typeface="+mn-cs"/>
                </a:rPr>
                <a:t>AUG</a:t>
              </a:r>
            </a:p>
          </p:txBody>
        </p:sp>
        <p:sp>
          <p:nvSpPr>
            <p:cNvPr id="41" name="Rectangle 40">
              <a:extLst>
                <a:ext uri="{FF2B5EF4-FFF2-40B4-BE49-F238E27FC236}">
                  <a16:creationId xmlns:a16="http://schemas.microsoft.com/office/drawing/2014/main" id="{8A4C6C03-A9A9-6F87-0FD6-9E62A34B7CA1}"/>
                </a:ext>
              </a:extLst>
            </p:cNvPr>
            <p:cNvSpPr/>
            <p:nvPr/>
          </p:nvSpPr>
          <p:spPr>
            <a:xfrm>
              <a:off x="6633155" y="3318671"/>
              <a:ext cx="1440000" cy="31702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FFFFFF"/>
                  </a:solidFill>
                  <a:effectLst/>
                  <a:uLnTx/>
                  <a:uFillTx/>
                  <a:latin typeface="Roboto"/>
                  <a:ea typeface="+mn-ea"/>
                  <a:cs typeface="+mn-cs"/>
                </a:rPr>
                <a:t>NOV</a:t>
              </a:r>
            </a:p>
          </p:txBody>
        </p:sp>
        <p:sp>
          <p:nvSpPr>
            <p:cNvPr id="42" name="Rectangle 41">
              <a:extLst>
                <a:ext uri="{FF2B5EF4-FFF2-40B4-BE49-F238E27FC236}">
                  <a16:creationId xmlns:a16="http://schemas.microsoft.com/office/drawing/2014/main" id="{D57569AC-3EC2-5015-058F-C9FC10C2ED77}"/>
                </a:ext>
              </a:extLst>
            </p:cNvPr>
            <p:cNvSpPr/>
            <p:nvPr/>
          </p:nvSpPr>
          <p:spPr>
            <a:xfrm>
              <a:off x="8121250" y="3315084"/>
              <a:ext cx="1440000" cy="31702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FFFFFF"/>
                  </a:solidFill>
                  <a:effectLst/>
                  <a:uLnTx/>
                  <a:uFillTx/>
                  <a:latin typeface="Roboto"/>
                  <a:ea typeface="+mn-ea"/>
                  <a:cs typeface="+mn-cs"/>
                </a:rPr>
                <a:t>DEC</a:t>
              </a:r>
            </a:p>
          </p:txBody>
        </p:sp>
      </p:grpSp>
      <p:sp>
        <p:nvSpPr>
          <p:cNvPr id="20" name="TextBox 19">
            <a:extLst>
              <a:ext uri="{FF2B5EF4-FFF2-40B4-BE49-F238E27FC236}">
                <a16:creationId xmlns:a16="http://schemas.microsoft.com/office/drawing/2014/main" id="{1A1D190F-B614-1A14-079B-EFC9D45A5EF9}"/>
              </a:ext>
            </a:extLst>
          </p:cNvPr>
          <p:cNvSpPr txBox="1"/>
          <p:nvPr/>
        </p:nvSpPr>
        <p:spPr>
          <a:xfrm>
            <a:off x="10466021" y="2776427"/>
            <a:ext cx="1220701" cy="253916"/>
          </a:xfrm>
          <a:prstGeom prst="rect">
            <a:avLst/>
          </a:prstGeom>
          <a:noFill/>
        </p:spPr>
        <p:txBody>
          <a:bodyPr wrap="square" rtlCol="0" anchor="t">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s-MX" sz="1050" i="1" dirty="0">
                <a:solidFill>
                  <a:srgbClr val="1C3150"/>
                </a:solidFill>
                <a:latin typeface="Roboto"/>
              </a:rPr>
              <a:t>30</a:t>
            </a:r>
            <a:r>
              <a:rPr kumimoji="0" lang="es-MX" sz="1050" b="0" i="1" u="none" strike="noStrike" kern="1200" cap="none" spc="0" normalizeH="0" baseline="0" noProof="0" dirty="0">
                <a:ln>
                  <a:noFill/>
                </a:ln>
                <a:solidFill>
                  <a:srgbClr val="1C3150"/>
                </a:solidFill>
                <a:effectLst/>
                <a:uLnTx/>
                <a:uFillTx/>
                <a:latin typeface="Roboto"/>
                <a:ea typeface="+mn-ea"/>
                <a:cs typeface="+mn-cs"/>
              </a:rPr>
              <a:t> NOV – 12 DEC</a:t>
            </a:r>
          </a:p>
        </p:txBody>
      </p:sp>
      <p:sp>
        <p:nvSpPr>
          <p:cNvPr id="21" name="TextBox 20">
            <a:extLst>
              <a:ext uri="{FF2B5EF4-FFF2-40B4-BE49-F238E27FC236}">
                <a16:creationId xmlns:a16="http://schemas.microsoft.com/office/drawing/2014/main" id="{8D70E4D1-43D4-EA73-215B-1A385553DA9D}"/>
              </a:ext>
            </a:extLst>
          </p:cNvPr>
          <p:cNvSpPr txBox="1"/>
          <p:nvPr/>
        </p:nvSpPr>
        <p:spPr>
          <a:xfrm>
            <a:off x="10487123" y="2462523"/>
            <a:ext cx="1410434" cy="276999"/>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3250"/>
                </a:solidFill>
                <a:effectLst/>
                <a:uLnTx/>
                <a:uFillTx/>
                <a:latin typeface="Roboto"/>
                <a:ea typeface="+mn-ea"/>
                <a:cs typeface="+mn-cs"/>
              </a:rPr>
              <a:t>DUBAI</a:t>
            </a:r>
            <a:endParaRPr kumimoji="0" lang="es-419" sz="1200" b="1" i="0" u="none" strike="noStrike" kern="1200" cap="none" spc="0" normalizeH="0" baseline="0" noProof="0" dirty="0">
              <a:ln>
                <a:noFill/>
              </a:ln>
              <a:solidFill>
                <a:srgbClr val="1E3250"/>
              </a:solidFill>
              <a:effectLst/>
              <a:uLnTx/>
              <a:uFillTx/>
              <a:latin typeface="Roboto"/>
              <a:ea typeface="+mn-ea"/>
              <a:cs typeface="+mn-cs"/>
            </a:endParaRPr>
          </a:p>
        </p:txBody>
      </p:sp>
      <p:pic>
        <p:nvPicPr>
          <p:cNvPr id="10" name="Picture 9">
            <a:extLst>
              <a:ext uri="{FF2B5EF4-FFF2-40B4-BE49-F238E27FC236}">
                <a16:creationId xmlns:a16="http://schemas.microsoft.com/office/drawing/2014/main" id="{2CC30116-5E0D-E62D-EEA0-CA0D8FD2026B}"/>
              </a:ext>
            </a:extLst>
          </p:cNvPr>
          <p:cNvPicPr>
            <a:picLocks noChangeAspect="1"/>
          </p:cNvPicPr>
          <p:nvPr/>
        </p:nvPicPr>
        <p:blipFill>
          <a:blip r:embed="rId8"/>
          <a:stretch>
            <a:fillRect/>
          </a:stretch>
        </p:blipFill>
        <p:spPr>
          <a:xfrm>
            <a:off x="627861" y="3799506"/>
            <a:ext cx="2008370" cy="2503856"/>
          </a:xfrm>
          <a:prstGeom prst="rect">
            <a:avLst/>
          </a:prstGeom>
          <a:ln>
            <a:solidFill>
              <a:schemeClr val="bg1">
                <a:lumMod val="50000"/>
              </a:schemeClr>
            </a:solidFill>
          </a:ln>
        </p:spPr>
      </p:pic>
    </p:spTree>
    <p:extLst>
      <p:ext uri="{BB962C8B-B14F-4D97-AF65-F5344CB8AC3E}">
        <p14:creationId xmlns:p14="http://schemas.microsoft.com/office/powerpoint/2010/main" val="116070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black and white logo&#10;&#10;Description automatically generated with low confidence">
            <a:extLst>
              <a:ext uri="{FF2B5EF4-FFF2-40B4-BE49-F238E27FC236}">
                <a16:creationId xmlns:a16="http://schemas.microsoft.com/office/drawing/2014/main" id="{D2B4B4AE-B2C8-A949-046B-96ECD030DD5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9358" y="792672"/>
            <a:ext cx="1280400" cy="662125"/>
          </a:xfrm>
          <a:prstGeom prst="rect">
            <a:avLst/>
          </a:prstGeom>
          <a:ln>
            <a:noFill/>
          </a:ln>
        </p:spPr>
      </p:pic>
      <p:sp>
        <p:nvSpPr>
          <p:cNvPr id="8" name="Title 1">
            <a:extLst>
              <a:ext uri="{FF2B5EF4-FFF2-40B4-BE49-F238E27FC236}">
                <a16:creationId xmlns:a16="http://schemas.microsoft.com/office/drawing/2014/main" id="{6180EC35-65E2-F9AB-D997-681359DEB5A4}"/>
              </a:ext>
            </a:extLst>
          </p:cNvPr>
          <p:cNvSpPr>
            <a:spLocks noGrp="1"/>
          </p:cNvSpPr>
          <p:nvPr>
            <p:ph type="title"/>
          </p:nvPr>
        </p:nvSpPr>
        <p:spPr>
          <a:xfrm>
            <a:off x="1137191" y="76746"/>
            <a:ext cx="4114961" cy="2093975"/>
          </a:xfrm>
        </p:spPr>
        <p:txBody>
          <a:bodyPr anchor="ctr"/>
          <a:lstStyle/>
          <a:p>
            <a:pPr algn="ctr"/>
            <a:r>
              <a:rPr lang="en-US" b="1" dirty="0">
                <a:latin typeface="+mn-lt"/>
              </a:rPr>
              <a:t>2023</a:t>
            </a:r>
          </a:p>
        </p:txBody>
      </p:sp>
      <p:pic>
        <p:nvPicPr>
          <p:cNvPr id="4" name="Picture 3" descr="Chart, sunburst chart&#10;&#10;Description automatically generated">
            <a:extLst>
              <a:ext uri="{FF2B5EF4-FFF2-40B4-BE49-F238E27FC236}">
                <a16:creationId xmlns:a16="http://schemas.microsoft.com/office/drawing/2014/main" id="{FE47E35D-74A8-FED7-FD01-3B3F2D5139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2151" y="538958"/>
            <a:ext cx="3045181" cy="1279016"/>
          </a:xfrm>
          <a:prstGeom prst="rect">
            <a:avLst/>
          </a:prstGeom>
        </p:spPr>
      </p:pic>
      <p:sp>
        <p:nvSpPr>
          <p:cNvPr id="5" name="TextBox 4">
            <a:extLst>
              <a:ext uri="{FF2B5EF4-FFF2-40B4-BE49-F238E27FC236}">
                <a16:creationId xmlns:a16="http://schemas.microsoft.com/office/drawing/2014/main" id="{3C6D05B8-0739-C61D-9A45-A5538116193D}"/>
              </a:ext>
            </a:extLst>
          </p:cNvPr>
          <p:cNvSpPr txBox="1"/>
          <p:nvPr/>
        </p:nvSpPr>
        <p:spPr>
          <a:xfrm>
            <a:off x="8757352" y="1247391"/>
            <a:ext cx="2887133" cy="1846659"/>
          </a:xfrm>
          <a:prstGeom prst="rect">
            <a:avLst/>
          </a:prstGeom>
          <a:solidFill>
            <a:schemeClr val="bg1">
              <a:lumMod val="95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3250"/>
                </a:solidFill>
                <a:effectLst/>
                <a:uLnTx/>
                <a:uFillTx/>
                <a:latin typeface="Roboto"/>
                <a:ea typeface="Roboto"/>
                <a:cs typeface="+mn-cs"/>
              </a:rPr>
              <a:t>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3250"/>
                </a:solidFill>
                <a:effectLst/>
                <a:uLnTx/>
                <a:uFillTx/>
                <a:latin typeface="Roboto"/>
                <a:ea typeface="Roboto"/>
                <a:cs typeface="+mn-cs"/>
              </a:rPr>
              <a:t>Game changing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E3250"/>
                </a:solidFill>
                <a:latin typeface="Roboto"/>
                <a:ea typeface="Roboto"/>
              </a:rPr>
              <a:t>Commitments &amp;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E3250"/>
              </a:solidFill>
              <a:effectLst/>
              <a:uLnTx/>
              <a:uFillTx/>
              <a:latin typeface="Roboto"/>
              <a:ea typeface="Robot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E3250"/>
                </a:solidFill>
                <a:latin typeface="Roboto"/>
                <a:ea typeface="Roboto"/>
              </a:rPr>
              <a:t>Dramatically accelerate the speed and scale of solutions</a:t>
            </a:r>
            <a:endParaRPr kumimoji="0" lang="en-US" sz="1600" b="0" i="0" u="none" strike="noStrike" kern="1200" cap="none" spc="0" normalizeH="0" baseline="0" noProof="0" dirty="0">
              <a:ln>
                <a:noFill/>
              </a:ln>
              <a:solidFill>
                <a:srgbClr val="1E3250"/>
              </a:solidFill>
              <a:effectLst/>
              <a:uLnTx/>
              <a:uFillTx/>
              <a:latin typeface="Roboto"/>
              <a:ea typeface="Roboto"/>
              <a:cs typeface="+mn-cs"/>
            </a:endParaRPr>
          </a:p>
        </p:txBody>
      </p:sp>
      <p:sp>
        <p:nvSpPr>
          <p:cNvPr id="6" name="TextBox 5">
            <a:extLst>
              <a:ext uri="{FF2B5EF4-FFF2-40B4-BE49-F238E27FC236}">
                <a16:creationId xmlns:a16="http://schemas.microsoft.com/office/drawing/2014/main" id="{8C1AA3DB-FB63-FBCF-AAFA-F267A848A6E0}"/>
              </a:ext>
            </a:extLst>
          </p:cNvPr>
          <p:cNvSpPr txBox="1"/>
          <p:nvPr/>
        </p:nvSpPr>
        <p:spPr>
          <a:xfrm>
            <a:off x="8757352" y="538958"/>
            <a:ext cx="2889256" cy="584775"/>
          </a:xfrm>
          <a:prstGeom prst="rect">
            <a:avLst/>
          </a:prstGeom>
          <a:solidFill>
            <a:srgbClr val="1E3250"/>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a:ea typeface="Roboto"/>
                <a:cs typeface="+mn-cs"/>
              </a:rPr>
              <a:t>New York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a:ea typeface="Roboto"/>
                <a:cs typeface="+mn-cs"/>
              </a:rPr>
              <a:t>21-24 March 2023</a:t>
            </a:r>
          </a:p>
        </p:txBody>
      </p:sp>
      <p:sp>
        <p:nvSpPr>
          <p:cNvPr id="10" name="TextBox 9">
            <a:extLst>
              <a:ext uri="{FF2B5EF4-FFF2-40B4-BE49-F238E27FC236}">
                <a16:creationId xmlns:a16="http://schemas.microsoft.com/office/drawing/2014/main" id="{F6A9B6A8-28E3-D09A-E9DC-CEF67FA463B8}"/>
              </a:ext>
            </a:extLst>
          </p:cNvPr>
          <p:cNvSpPr txBox="1"/>
          <p:nvPr/>
        </p:nvSpPr>
        <p:spPr>
          <a:xfrm>
            <a:off x="5252151" y="3541370"/>
            <a:ext cx="6465757" cy="3139321"/>
          </a:xfrm>
          <a:prstGeom prst="rect">
            <a:avLst/>
          </a:prstGeom>
          <a:noFill/>
        </p:spPr>
        <p:txBody>
          <a:bodyPr wrap="square">
            <a:spAutoFit/>
          </a:bodyPr>
          <a:lstStyle/>
          <a:p>
            <a:pPr lvl="0"/>
            <a:r>
              <a:rPr lang="en-US" sz="2200" b="1" dirty="0">
                <a:solidFill>
                  <a:schemeClr val="accent2">
                    <a:lumMod val="75000"/>
                  </a:schemeClr>
                </a:solidFill>
                <a:effectLst/>
                <a:latin typeface="Avenir Black" panose="02000503020000020003" pitchFamily="2" charset="0"/>
                <a:ea typeface="Times New Roman" panose="02020603050405020304" pitchFamily="18" charset="0"/>
                <a:cs typeface="AppleSystemUIFont"/>
              </a:rPr>
              <a:t>March 21:  	</a:t>
            </a:r>
            <a:r>
              <a:rPr lang="en-US" sz="2200" i="1"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Evening Reception</a:t>
            </a:r>
          </a:p>
          <a:p>
            <a:pPr lvl="0"/>
            <a:r>
              <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		Launch of WASH Benefits 			Accounting Method</a:t>
            </a: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cs typeface="AppleSystemUIFont"/>
            </a:endParaRPr>
          </a:p>
          <a:p>
            <a:pPr lvl="0"/>
            <a:r>
              <a:rPr lang="en-US" sz="2200" b="1"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March 23/24:  </a:t>
            </a:r>
            <a:r>
              <a:rPr lang="en-US" sz="2200" i="1" dirty="0">
                <a:solidFill>
                  <a:schemeClr val="accent2">
                    <a:lumMod val="75000"/>
                  </a:schemeClr>
                </a:solidFill>
                <a:effectLst/>
                <a:latin typeface="Avenir Medium" panose="02000503020000020003" pitchFamily="2" charset="0"/>
                <a:ea typeface="Times New Roman" panose="02020603050405020304" pitchFamily="18" charset="0"/>
                <a:cs typeface="AppleSystemUIFont"/>
              </a:rPr>
              <a:t>Practitioner Workshop</a:t>
            </a:r>
          </a:p>
          <a:p>
            <a:r>
              <a:rPr lang="en-US" sz="2200" b="1" i="1" dirty="0">
                <a:solidFill>
                  <a:schemeClr val="accent2">
                    <a:lumMod val="75000"/>
                  </a:schemeClr>
                </a:solidFill>
                <a:latin typeface="Avenir Medium" panose="02000503020000020003" pitchFamily="2" charset="0"/>
                <a:ea typeface="Times New Roman" panose="02020603050405020304" pitchFamily="18" charset="0"/>
                <a:cs typeface="AppleSystemUIFont"/>
              </a:rPr>
              <a:t>		</a:t>
            </a:r>
            <a:r>
              <a:rPr lang="en-US" sz="2200" dirty="0">
                <a:solidFill>
                  <a:schemeClr val="accent2">
                    <a:lumMod val="75000"/>
                  </a:schemeClr>
                </a:solidFill>
                <a:latin typeface="Avenir Medium" panose="02000503020000020003" pitchFamily="2" charset="0"/>
                <a:ea typeface="Times New Roman" panose="02020603050405020304" pitchFamily="18" charset="0"/>
                <a:cs typeface="AppleSystemUIFont"/>
              </a:rPr>
              <a:t>Applying the WASH Benefits 		Accounting Method</a:t>
            </a:r>
          </a:p>
          <a:p>
            <a:pPr lvl="0"/>
            <a:endParaRPr lang="en-US" sz="2200" b="1" i="1" dirty="0">
              <a:solidFill>
                <a:schemeClr val="accent2">
                  <a:lumMod val="75000"/>
                </a:schemeClr>
              </a:solidFill>
              <a:effectLst/>
              <a:latin typeface="Avenir Black" panose="02000503020000020003" pitchFamily="2" charset="0"/>
              <a:ea typeface="Times New Roman" panose="02020603050405020304" pitchFamily="18" charset="0"/>
              <a:cs typeface="AppleSystemUIFont"/>
            </a:endParaRPr>
          </a:p>
          <a:p>
            <a:pPr marL="342900" lvl="0" indent="-342900">
              <a:buFont typeface="Symbol" panose="05050102010706020507" pitchFamily="18" charset="2"/>
              <a:buChar char="·"/>
            </a:pPr>
            <a:endParaRPr lang="en-US" sz="2200" dirty="0">
              <a:solidFill>
                <a:schemeClr val="accent2">
                  <a:lumMod val="75000"/>
                </a:schemeClr>
              </a:solidFill>
              <a:effectLst/>
              <a:latin typeface="Avenir Medium" panose="02000503020000020003" pitchFamily="2" charset="0"/>
              <a:ea typeface="Times New Roman" panose="02020603050405020304" pitchFamily="18" charset="0"/>
            </a:endParaRPr>
          </a:p>
        </p:txBody>
      </p:sp>
    </p:spTree>
    <p:extLst>
      <p:ext uri="{BB962C8B-B14F-4D97-AF65-F5344CB8AC3E}">
        <p14:creationId xmlns:p14="http://schemas.microsoft.com/office/powerpoint/2010/main" val="194776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useBgFill="1">
        <p:nvSpPr>
          <p:cNvPr id="49" name="Rectangle 48">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p:nvSpPr>
          <p:cNvPr id="4" name="Title 3">
            <a:extLst>
              <a:ext uri="{FF2B5EF4-FFF2-40B4-BE49-F238E27FC236}">
                <a16:creationId xmlns:a16="http://schemas.microsoft.com/office/drawing/2014/main" id="{B47CFCF0-6508-B840-AF9E-E230A8A75E0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b="1" dirty="0">
                <a:solidFill>
                  <a:schemeClr val="tx1">
                    <a:lumMod val="85000"/>
                    <a:lumOff val="15000"/>
                  </a:schemeClr>
                </a:solidFill>
              </a:rPr>
              <a:t>Mai-Lan Ha</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a:solidFill>
                  <a:schemeClr val="tx1">
                    <a:lumMod val="85000"/>
                    <a:lumOff val="15000"/>
                  </a:schemeClr>
                </a:solidFill>
              </a:rPr>
              <a:t>CEO Water Mandate</a:t>
            </a:r>
          </a:p>
        </p:txBody>
      </p:sp>
      <p:sp>
        <p:nvSpPr>
          <p:cNvPr id="6" name="Text Placeholder 5">
            <a:extLst>
              <a:ext uri="{FF2B5EF4-FFF2-40B4-BE49-F238E27FC236}">
                <a16:creationId xmlns:a16="http://schemas.microsoft.com/office/drawing/2014/main" id="{5ED204F3-1B10-0C4E-A508-2AF2BA3028E8}"/>
              </a:ext>
            </a:extLst>
          </p:cNvPr>
          <p:cNvSpPr>
            <a:spLocks noGrp="1"/>
          </p:cNvSpPr>
          <p:nvPr>
            <p:ph type="body" sz="half" idx="2"/>
          </p:nvPr>
        </p:nvSpPr>
        <p:spPr>
          <a:xfrm>
            <a:off x="651169" y="965198"/>
            <a:ext cx="3080026" cy="4927602"/>
          </a:xfrm>
        </p:spPr>
        <p:txBody>
          <a:bodyPr vert="horz" lIns="91440" tIns="45720" rIns="91440" bIns="45720" rtlCol="0" anchor="ctr">
            <a:normAutofit/>
          </a:bodyPr>
          <a:lstStyle/>
          <a:p>
            <a:pPr algn="ctr">
              <a:lnSpc>
                <a:spcPct val="100000"/>
              </a:lnSpc>
              <a:spcBef>
                <a:spcPts val="1200"/>
              </a:spcBef>
              <a:spcAft>
                <a:spcPts val="200"/>
              </a:spcAft>
            </a:pPr>
            <a:r>
              <a:rPr lang="en-US" sz="2400" b="1" cap="all" spc="200" dirty="0">
                <a:solidFill>
                  <a:schemeClr val="tx1"/>
                </a:solidFill>
              </a:rPr>
              <a:t>UN WATER CONFERENCE 2023</a:t>
            </a:r>
          </a:p>
        </p:txBody>
      </p:sp>
      <p:cxnSp>
        <p:nvCxnSpPr>
          <p:cNvPr id="51" name="Straight Connector 50">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1571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7"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44244" y="964030"/>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26964" y="1869846"/>
            <a:ext cx="4114961" cy="2093975"/>
          </a:xfrm>
        </p:spPr>
        <p:txBody>
          <a:bodyPr anchor="ctr"/>
          <a:lstStyle/>
          <a:p>
            <a:pPr algn="ctr"/>
            <a:r>
              <a:rPr lang="en-US" b="1" dirty="0">
                <a:latin typeface="+mn-lt"/>
              </a:rPr>
              <a:t>Membership &amp; Engagement</a:t>
            </a:r>
          </a:p>
        </p:txBody>
      </p:sp>
      <p:sp>
        <p:nvSpPr>
          <p:cNvPr id="3" name="TextBox 2">
            <a:extLst>
              <a:ext uri="{FF2B5EF4-FFF2-40B4-BE49-F238E27FC236}">
                <a16:creationId xmlns:a16="http://schemas.microsoft.com/office/drawing/2014/main" id="{C578352E-E96C-9807-3FD4-1DC95227C469}"/>
              </a:ext>
            </a:extLst>
          </p:cNvPr>
          <p:cNvSpPr txBox="1"/>
          <p:nvPr/>
        </p:nvSpPr>
        <p:spPr>
          <a:xfrm>
            <a:off x="4543969" y="1045547"/>
            <a:ext cx="7648031" cy="3139321"/>
          </a:xfrm>
          <a:prstGeom prst="rect">
            <a:avLst/>
          </a:prstGeom>
          <a:noFill/>
        </p:spPr>
        <p:txBody>
          <a:bodyPr wrap="square">
            <a:spAutoFit/>
          </a:bodyPr>
          <a:lstStyle/>
          <a:p>
            <a:pPr lvl="1">
              <a:spcAft>
                <a:spcPts val="1200"/>
              </a:spcAft>
            </a:pPr>
            <a:endParaRPr lang="en-US" sz="2400" i="1" dirty="0">
              <a:solidFill>
                <a:schemeClr val="accent2">
                  <a:lumMod val="75000"/>
                </a:schemeClr>
              </a:solidFill>
              <a:latin typeface="Avenir Book" panose="02000503020000020003" pitchFamily="2" charset="0"/>
              <a:ea typeface="Roboto" panose="02000000000000000000" pitchFamily="2" charset="0"/>
            </a:endParaRPr>
          </a:p>
          <a:p>
            <a:pPr marL="800100" lvl="1" indent="-342900">
              <a:spcAft>
                <a:spcPts val="1200"/>
              </a:spcAft>
              <a:buFont typeface="+mj-lt"/>
              <a:buAutoNum type="arabicPeriod"/>
            </a:pPr>
            <a:r>
              <a:rPr lang="en-US" sz="2400" b="1" i="1" dirty="0">
                <a:solidFill>
                  <a:schemeClr val="accent2">
                    <a:lumMod val="75000"/>
                  </a:schemeClr>
                </a:solidFill>
                <a:latin typeface="Avenir Black Oblique" panose="02000503020000020003" pitchFamily="2" charset="0"/>
                <a:ea typeface="Roboto Black" panose="02000000000000000000" pitchFamily="2" charset="0"/>
              </a:rPr>
              <a:t>Recognized</a:t>
            </a:r>
            <a:r>
              <a:rPr lang="en-US" sz="2400" i="1" dirty="0">
                <a:solidFill>
                  <a:schemeClr val="accent2">
                    <a:lumMod val="75000"/>
                  </a:schemeClr>
                </a:solidFill>
                <a:latin typeface="Avenir Medium" panose="02000503020000020003" pitchFamily="2" charset="0"/>
                <a:ea typeface="Roboto Black" panose="02000000000000000000" pitchFamily="2" charset="0"/>
              </a:rPr>
              <a:t> </a:t>
            </a:r>
            <a:r>
              <a:rPr lang="en-US" sz="2200" i="1" dirty="0">
                <a:solidFill>
                  <a:schemeClr val="accent2">
                    <a:lumMod val="75000"/>
                  </a:schemeClr>
                </a:solidFill>
                <a:latin typeface="Avenir Medium" panose="02000503020000020003" pitchFamily="2" charset="0"/>
                <a:ea typeface="Roboto Black" panose="02000000000000000000" pitchFamily="2" charset="0"/>
              </a:rPr>
              <a:t>for WASH actions &amp; contributions to SDG6</a:t>
            </a:r>
          </a:p>
          <a:p>
            <a:pPr marL="800100" lvl="1" indent="-342900">
              <a:spcAft>
                <a:spcPts val="1200"/>
              </a:spcAft>
              <a:buFont typeface="+mj-lt"/>
              <a:buAutoNum type="arabicPeriod"/>
            </a:pPr>
            <a:r>
              <a:rPr lang="en-US" sz="2400" b="1" i="1" dirty="0">
                <a:solidFill>
                  <a:schemeClr val="accent2">
                    <a:lumMod val="75000"/>
                  </a:schemeClr>
                </a:solidFill>
                <a:latin typeface="Avenir Black Oblique" panose="02000503020000020003" pitchFamily="2" charset="0"/>
                <a:ea typeface="Roboto Black" panose="02000000000000000000" pitchFamily="2" charset="0"/>
              </a:rPr>
              <a:t>Direct access </a:t>
            </a:r>
            <a:r>
              <a:rPr lang="en-US" sz="2200" i="1" dirty="0">
                <a:solidFill>
                  <a:schemeClr val="accent2">
                    <a:lumMod val="75000"/>
                  </a:schemeClr>
                </a:solidFill>
                <a:latin typeface="Avenir Medium" panose="02000503020000020003" pitchFamily="2" charset="0"/>
                <a:ea typeface="Roboto Black" panose="02000000000000000000" pitchFamily="2" charset="0"/>
              </a:rPr>
              <a:t>to leading practice via corporate peers and WASH expert organization members</a:t>
            </a:r>
          </a:p>
          <a:p>
            <a:pPr marL="800100" lvl="1" indent="-342900">
              <a:spcAft>
                <a:spcPts val="1200"/>
              </a:spcAft>
              <a:buFont typeface="+mj-lt"/>
              <a:buAutoNum type="arabicPeriod"/>
            </a:pPr>
            <a:r>
              <a:rPr lang="en-US" sz="2400" b="1" i="1" dirty="0">
                <a:solidFill>
                  <a:schemeClr val="accent2">
                    <a:lumMod val="75000"/>
                  </a:schemeClr>
                </a:solidFill>
                <a:latin typeface="Avenir Black Oblique" panose="02000503020000020003" pitchFamily="2" charset="0"/>
                <a:ea typeface="Roboto Black" panose="02000000000000000000" pitchFamily="2" charset="0"/>
              </a:rPr>
              <a:t>Support</a:t>
            </a:r>
            <a:r>
              <a:rPr lang="en-US" sz="2400" i="1" dirty="0">
                <a:solidFill>
                  <a:schemeClr val="accent2">
                    <a:lumMod val="75000"/>
                  </a:schemeClr>
                </a:solidFill>
                <a:latin typeface="Avenir Medium" panose="02000503020000020003" pitchFamily="2" charset="0"/>
                <a:ea typeface="Roboto Black" panose="02000000000000000000" pitchFamily="2" charset="0"/>
              </a:rPr>
              <a:t> </a:t>
            </a:r>
            <a:r>
              <a:rPr lang="en-US" sz="2200" i="1" dirty="0">
                <a:solidFill>
                  <a:schemeClr val="accent2">
                    <a:lumMod val="75000"/>
                  </a:schemeClr>
                </a:solidFill>
                <a:latin typeface="Avenir Medium" panose="02000503020000020003" pitchFamily="2" charset="0"/>
                <a:ea typeface="Roboto Black" panose="02000000000000000000" pitchFamily="2" charset="0"/>
              </a:rPr>
              <a:t>for corporate water stewardship commitments to WASH access</a:t>
            </a:r>
          </a:p>
        </p:txBody>
      </p:sp>
      <p:sp>
        <p:nvSpPr>
          <p:cNvPr id="4" name="Text Placeholder 5">
            <a:extLst>
              <a:ext uri="{FF2B5EF4-FFF2-40B4-BE49-F238E27FC236}">
                <a16:creationId xmlns:a16="http://schemas.microsoft.com/office/drawing/2014/main" id="{BFBF4868-2B7C-E628-9AF6-B8DE2E0556CA}"/>
              </a:ext>
            </a:extLst>
          </p:cNvPr>
          <p:cNvSpPr txBox="1">
            <a:spLocks/>
          </p:cNvSpPr>
          <p:nvPr/>
        </p:nvSpPr>
        <p:spPr>
          <a:xfrm>
            <a:off x="5080321" y="302804"/>
            <a:ext cx="7648031"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Benefits for MEMBERS</a:t>
            </a:r>
          </a:p>
        </p:txBody>
      </p:sp>
    </p:spTree>
    <p:extLst>
      <p:ext uri="{BB962C8B-B14F-4D97-AF65-F5344CB8AC3E}">
        <p14:creationId xmlns:p14="http://schemas.microsoft.com/office/powerpoint/2010/main" val="276603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7"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44244" y="964030"/>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26964" y="1869846"/>
            <a:ext cx="4114961" cy="2093975"/>
          </a:xfrm>
        </p:spPr>
        <p:txBody>
          <a:bodyPr anchor="ctr"/>
          <a:lstStyle/>
          <a:p>
            <a:pPr algn="ctr"/>
            <a:r>
              <a:rPr lang="en-US" b="1" dirty="0">
                <a:latin typeface="+mn-lt"/>
              </a:rPr>
              <a:t>How to Engage</a:t>
            </a:r>
          </a:p>
        </p:txBody>
      </p:sp>
      <p:sp>
        <p:nvSpPr>
          <p:cNvPr id="3" name="TextBox 2">
            <a:extLst>
              <a:ext uri="{FF2B5EF4-FFF2-40B4-BE49-F238E27FC236}">
                <a16:creationId xmlns:a16="http://schemas.microsoft.com/office/drawing/2014/main" id="{C578352E-E96C-9807-3FD4-1DC95227C469}"/>
              </a:ext>
            </a:extLst>
          </p:cNvPr>
          <p:cNvSpPr txBox="1"/>
          <p:nvPr/>
        </p:nvSpPr>
        <p:spPr>
          <a:xfrm>
            <a:off x="4543969" y="1045547"/>
            <a:ext cx="7648031" cy="3046988"/>
          </a:xfrm>
          <a:prstGeom prst="rect">
            <a:avLst/>
          </a:prstGeom>
          <a:noFill/>
        </p:spPr>
        <p:txBody>
          <a:bodyPr wrap="square">
            <a:spAutoFit/>
          </a:bodyPr>
          <a:lstStyle/>
          <a:p>
            <a:pPr lvl="1">
              <a:spcAft>
                <a:spcPts val="1200"/>
              </a:spcAft>
            </a:pPr>
            <a:endParaRPr lang="en-US" sz="2400" i="1" dirty="0">
              <a:solidFill>
                <a:schemeClr val="accent2">
                  <a:lumMod val="75000"/>
                </a:schemeClr>
              </a:solidFill>
              <a:latin typeface="Avenir Book" panose="02000503020000020003" pitchFamily="2" charset="0"/>
              <a:ea typeface="Roboto" panose="02000000000000000000" pitchFamily="2" charset="0"/>
            </a:endParaRPr>
          </a:p>
          <a:p>
            <a:pPr marL="800100" lvl="1" indent="-342900">
              <a:spcAft>
                <a:spcPts val="1200"/>
              </a:spcAft>
              <a:buFont typeface="+mj-lt"/>
              <a:buAutoNum type="arabicPeriod"/>
            </a:pPr>
            <a:r>
              <a:rPr lang="en-US" sz="2400" b="1" i="1" dirty="0">
                <a:solidFill>
                  <a:schemeClr val="accent2">
                    <a:lumMod val="75000"/>
                  </a:schemeClr>
                </a:solidFill>
                <a:latin typeface="Avenir Black Oblique" panose="02000503020000020003" pitchFamily="2" charset="0"/>
                <a:ea typeface="Roboto Black" panose="02000000000000000000" pitchFamily="2" charset="0"/>
              </a:rPr>
              <a:t>Automatically receive WASH4Work</a:t>
            </a:r>
            <a:r>
              <a:rPr lang="en-US" sz="2400" i="1" dirty="0">
                <a:solidFill>
                  <a:schemeClr val="accent2">
                    <a:lumMod val="75000"/>
                  </a:schemeClr>
                </a:solidFill>
                <a:latin typeface="Avenir Medium" panose="02000503020000020003" pitchFamily="2" charset="0"/>
                <a:ea typeface="Roboto Black" panose="02000000000000000000" pitchFamily="2" charset="0"/>
              </a:rPr>
              <a:t> </a:t>
            </a:r>
            <a:r>
              <a:rPr lang="en-US" sz="2200" i="1" dirty="0">
                <a:solidFill>
                  <a:schemeClr val="accent2">
                    <a:lumMod val="75000"/>
                  </a:schemeClr>
                </a:solidFill>
                <a:latin typeface="Avenir Medium" panose="02000503020000020003" pitchFamily="2" charset="0"/>
                <a:ea typeface="Roboto Black" panose="02000000000000000000" pitchFamily="2" charset="0"/>
              </a:rPr>
              <a:t>engagement communications</a:t>
            </a:r>
          </a:p>
          <a:p>
            <a:pPr marL="800100" lvl="1" indent="-342900">
              <a:spcAft>
                <a:spcPts val="1200"/>
              </a:spcAft>
              <a:buFont typeface="+mj-lt"/>
              <a:buAutoNum type="arabicPeriod"/>
            </a:pPr>
            <a:r>
              <a:rPr lang="en-US" sz="2400" b="1" i="1" dirty="0">
                <a:solidFill>
                  <a:schemeClr val="accent2">
                    <a:lumMod val="75000"/>
                  </a:schemeClr>
                </a:solidFill>
                <a:latin typeface="Avenir Black Oblique" panose="02000503020000020003" pitchFamily="2" charset="0"/>
                <a:ea typeface="Roboto Black" panose="02000000000000000000" pitchFamily="2" charset="0"/>
              </a:rPr>
              <a:t>Join working groups </a:t>
            </a:r>
            <a:r>
              <a:rPr lang="en-US" sz="2200" i="1" dirty="0">
                <a:solidFill>
                  <a:schemeClr val="accent2">
                    <a:lumMod val="75000"/>
                  </a:schemeClr>
                </a:solidFill>
                <a:latin typeface="Avenir Medium" panose="02000503020000020003" pitchFamily="2" charset="0"/>
                <a:ea typeface="Roboto Black" panose="02000000000000000000" pitchFamily="2" charset="0"/>
              </a:rPr>
              <a:t>to connect with experts, practitioners and leading practice </a:t>
            </a:r>
          </a:p>
          <a:p>
            <a:pPr marL="800100" lvl="1" indent="-342900">
              <a:spcAft>
                <a:spcPts val="1200"/>
              </a:spcAft>
              <a:buFont typeface="+mj-lt"/>
              <a:buAutoNum type="arabicPeriod"/>
            </a:pPr>
            <a:r>
              <a:rPr lang="en-US" sz="2400" b="1" i="1" dirty="0">
                <a:solidFill>
                  <a:schemeClr val="accent2">
                    <a:lumMod val="75000"/>
                  </a:schemeClr>
                </a:solidFill>
                <a:latin typeface="Avenir Black Oblique" panose="02000503020000020003" pitchFamily="2" charset="0"/>
                <a:ea typeface="Roboto Black" panose="02000000000000000000" pitchFamily="2" charset="0"/>
              </a:rPr>
              <a:t>Share logo / use WASH4Work supporter logo</a:t>
            </a:r>
            <a:r>
              <a:rPr lang="en-US" sz="2400" i="1" dirty="0">
                <a:solidFill>
                  <a:schemeClr val="accent2">
                    <a:lumMod val="75000"/>
                  </a:schemeClr>
                </a:solidFill>
                <a:latin typeface="Avenir Medium" panose="02000503020000020003" pitchFamily="2" charset="0"/>
                <a:ea typeface="Roboto Black" panose="02000000000000000000" pitchFamily="2" charset="0"/>
              </a:rPr>
              <a:t> </a:t>
            </a:r>
            <a:r>
              <a:rPr lang="en-US" sz="2200" i="1" dirty="0">
                <a:solidFill>
                  <a:schemeClr val="accent2">
                    <a:lumMod val="75000"/>
                  </a:schemeClr>
                </a:solidFill>
                <a:latin typeface="Avenir Medium" panose="02000503020000020003" pitchFamily="2" charset="0"/>
                <a:ea typeface="Roboto Black" panose="02000000000000000000" pitchFamily="2" charset="0"/>
              </a:rPr>
              <a:t>for recognition of WASH actions &amp; commitments</a:t>
            </a:r>
          </a:p>
        </p:txBody>
      </p:sp>
      <p:sp>
        <p:nvSpPr>
          <p:cNvPr id="4" name="Text Placeholder 5">
            <a:extLst>
              <a:ext uri="{FF2B5EF4-FFF2-40B4-BE49-F238E27FC236}">
                <a16:creationId xmlns:a16="http://schemas.microsoft.com/office/drawing/2014/main" id="{BFBF4868-2B7C-E628-9AF6-B8DE2E0556CA}"/>
              </a:ext>
            </a:extLst>
          </p:cNvPr>
          <p:cNvSpPr txBox="1">
            <a:spLocks/>
          </p:cNvSpPr>
          <p:nvPr/>
        </p:nvSpPr>
        <p:spPr>
          <a:xfrm>
            <a:off x="5080321" y="302804"/>
            <a:ext cx="7648031"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for MEMBERS &amp; </a:t>
            </a:r>
            <a:r>
              <a:rPr lang="en-US" sz="2800" b="1" cap="all" spc="200" dirty="0" err="1">
                <a:solidFill>
                  <a:schemeClr val="tx1"/>
                </a:solidFill>
              </a:rPr>
              <a:t>ceo</a:t>
            </a:r>
            <a:r>
              <a:rPr lang="en-US" sz="2800" b="1" cap="all" spc="200" dirty="0">
                <a:solidFill>
                  <a:schemeClr val="tx1"/>
                </a:solidFill>
              </a:rPr>
              <a:t> water mandate endorsers</a:t>
            </a:r>
          </a:p>
          <a:p>
            <a:pPr>
              <a:lnSpc>
                <a:spcPct val="100000"/>
              </a:lnSpc>
              <a:spcBef>
                <a:spcPts val="0"/>
              </a:spcBef>
            </a:pPr>
            <a:endParaRPr lang="en-US" sz="2800" b="1" cap="all" spc="200" dirty="0">
              <a:solidFill>
                <a:schemeClr val="tx1"/>
              </a:solidFill>
            </a:endParaRPr>
          </a:p>
        </p:txBody>
      </p:sp>
    </p:spTree>
    <p:extLst>
      <p:ext uri="{BB962C8B-B14F-4D97-AF65-F5344CB8AC3E}">
        <p14:creationId xmlns:p14="http://schemas.microsoft.com/office/powerpoint/2010/main" val="155259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7" y="4405916"/>
            <a:ext cx="1947277" cy="19472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44244" y="964030"/>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26964" y="1869846"/>
            <a:ext cx="4114961" cy="2093975"/>
          </a:xfrm>
        </p:spPr>
        <p:txBody>
          <a:bodyPr anchor="ctr"/>
          <a:lstStyle/>
          <a:p>
            <a:pPr algn="ctr"/>
            <a:r>
              <a:rPr lang="en-US" b="1" dirty="0">
                <a:latin typeface="+mn-lt"/>
              </a:rPr>
              <a:t>Annual Membership Fee</a:t>
            </a:r>
            <a:br>
              <a:rPr lang="en-US" b="1" dirty="0">
                <a:latin typeface="+mn-lt"/>
              </a:rPr>
            </a:br>
            <a:r>
              <a:rPr lang="en-US" b="1" dirty="0">
                <a:latin typeface="+mn-lt"/>
              </a:rPr>
              <a:t>Structure</a:t>
            </a:r>
          </a:p>
        </p:txBody>
      </p:sp>
      <p:sp>
        <p:nvSpPr>
          <p:cNvPr id="3" name="TextBox 2">
            <a:extLst>
              <a:ext uri="{FF2B5EF4-FFF2-40B4-BE49-F238E27FC236}">
                <a16:creationId xmlns:a16="http://schemas.microsoft.com/office/drawing/2014/main" id="{C578352E-E96C-9807-3FD4-1DC95227C469}"/>
              </a:ext>
            </a:extLst>
          </p:cNvPr>
          <p:cNvSpPr txBox="1"/>
          <p:nvPr/>
        </p:nvSpPr>
        <p:spPr>
          <a:xfrm>
            <a:off x="5080321" y="1045547"/>
            <a:ext cx="7111679" cy="3557897"/>
          </a:xfrm>
          <a:prstGeom prst="rect">
            <a:avLst/>
          </a:prstGeom>
          <a:noFill/>
        </p:spPr>
        <p:txBody>
          <a:bodyPr wrap="square">
            <a:spAutoFit/>
          </a:bodyPr>
          <a:lstStyle/>
          <a:p>
            <a:pPr lvl="1">
              <a:spcAft>
                <a:spcPts val="1200"/>
              </a:spcAft>
            </a:pPr>
            <a:endParaRPr lang="en-US" sz="2400" i="1" dirty="0">
              <a:solidFill>
                <a:schemeClr val="accent2">
                  <a:lumMod val="75000"/>
                </a:schemeClr>
              </a:solidFill>
              <a:latin typeface="Avenir Book" panose="02000503020000020003" pitchFamily="2" charset="0"/>
              <a:ea typeface="Roboto" panose="02000000000000000000" pitchFamily="2" charset="0"/>
            </a:endParaRPr>
          </a:p>
          <a:p>
            <a:pPr marL="342900" indent="-342900">
              <a:lnSpc>
                <a:spcPct val="120000"/>
              </a:lnSpc>
              <a:spcBef>
                <a:spcPts val="0"/>
              </a:spcBef>
              <a:spcAft>
                <a:spcPts val="1200"/>
              </a:spcAft>
              <a:buFont typeface="Arial" panose="020B0604020202020204" pitchFamily="34" charset="0"/>
              <a:buChar char="•"/>
            </a:pPr>
            <a:r>
              <a:rPr lang="en-US" sz="2400" b="1" dirty="0">
                <a:solidFill>
                  <a:schemeClr val="accent2">
                    <a:lumMod val="75000"/>
                  </a:schemeClr>
                </a:solidFill>
                <a:latin typeface="Avenir Book" panose="02000503020000020003" pitchFamily="2" charset="0"/>
                <a:ea typeface="Roboto" panose="02000000000000000000" pitchFamily="2" charset="0"/>
              </a:rPr>
              <a:t>Corporate Members:  </a:t>
            </a:r>
            <a:r>
              <a:rPr lang="en-US" sz="2400" dirty="0">
                <a:solidFill>
                  <a:schemeClr val="accent2">
                    <a:lumMod val="75000"/>
                  </a:schemeClr>
                </a:solidFill>
                <a:latin typeface="Avenir Book" panose="02000503020000020003" pitchFamily="2" charset="0"/>
                <a:ea typeface="Roboto" panose="02000000000000000000" pitchFamily="2" charset="0"/>
              </a:rPr>
              <a:t>		$3,000.00/year  </a:t>
            </a:r>
            <a:r>
              <a:rPr lang="en-US" sz="2000" i="1" dirty="0">
                <a:solidFill>
                  <a:schemeClr val="accent2">
                    <a:lumMod val="75000"/>
                  </a:schemeClr>
                </a:solidFill>
                <a:latin typeface="Avenir Book" panose="02000503020000020003" pitchFamily="2" charset="0"/>
                <a:ea typeface="Roboto" panose="02000000000000000000" pitchFamily="2" charset="0"/>
              </a:rPr>
              <a:t>from CEO Water Mande Endorser contribution</a:t>
            </a:r>
          </a:p>
          <a:p>
            <a:pPr marL="342900" indent="-342900">
              <a:lnSpc>
                <a:spcPct val="120000"/>
              </a:lnSpc>
              <a:spcBef>
                <a:spcPts val="0"/>
              </a:spcBef>
              <a:spcAft>
                <a:spcPts val="1200"/>
              </a:spcAft>
              <a:buFont typeface="Arial" panose="020B0604020202020204" pitchFamily="34" charset="0"/>
              <a:buChar char="•"/>
            </a:pPr>
            <a:r>
              <a:rPr lang="en-US" sz="2400" b="1" dirty="0">
                <a:solidFill>
                  <a:schemeClr val="accent2">
                    <a:lumMod val="75000"/>
                  </a:schemeClr>
                </a:solidFill>
                <a:latin typeface="Avenir Book" panose="02000503020000020003" pitchFamily="2" charset="0"/>
                <a:ea typeface="Roboto" panose="02000000000000000000" pitchFamily="2" charset="0"/>
              </a:rPr>
              <a:t>Suppliers:  </a:t>
            </a:r>
            <a:r>
              <a:rPr lang="en-US" sz="2400" dirty="0">
                <a:solidFill>
                  <a:schemeClr val="accent2">
                    <a:lumMod val="75000"/>
                  </a:schemeClr>
                </a:solidFill>
                <a:latin typeface="Avenir Book" panose="02000503020000020003" pitchFamily="2" charset="0"/>
                <a:ea typeface="Roboto" panose="02000000000000000000" pitchFamily="2" charset="0"/>
              </a:rPr>
              <a:t>			$1,000.00/year</a:t>
            </a:r>
            <a:endParaRPr lang="en-US" sz="2400" i="1" dirty="0">
              <a:solidFill>
                <a:schemeClr val="accent2">
                  <a:lumMod val="75000"/>
                </a:schemeClr>
              </a:solidFill>
              <a:latin typeface="Avenir Book" panose="02000503020000020003" pitchFamily="2" charset="0"/>
              <a:ea typeface="Roboto" panose="02000000000000000000" pitchFamily="2" charset="0"/>
            </a:endParaRPr>
          </a:p>
          <a:p>
            <a:pPr marL="342900" indent="-342900">
              <a:lnSpc>
                <a:spcPct val="120000"/>
              </a:lnSpc>
              <a:spcBef>
                <a:spcPts val="0"/>
              </a:spcBef>
              <a:spcAft>
                <a:spcPts val="1200"/>
              </a:spcAft>
              <a:buFont typeface="Arial" panose="020B0604020202020204" pitchFamily="34" charset="0"/>
              <a:buChar char="•"/>
            </a:pPr>
            <a:r>
              <a:rPr lang="en-US" sz="2400" b="1" dirty="0">
                <a:solidFill>
                  <a:schemeClr val="accent2">
                    <a:lumMod val="75000"/>
                  </a:schemeClr>
                </a:solidFill>
                <a:latin typeface="Avenir Book" panose="02000503020000020003" pitchFamily="2" charset="0"/>
                <a:ea typeface="Roboto" panose="02000000000000000000" pitchFamily="2" charset="0"/>
              </a:rPr>
              <a:t>Non-Corporate Partners:	</a:t>
            </a:r>
            <a:r>
              <a:rPr lang="en-US" sz="2400" dirty="0">
                <a:solidFill>
                  <a:schemeClr val="accent2">
                    <a:lumMod val="75000"/>
                  </a:schemeClr>
                </a:solidFill>
                <a:latin typeface="Avenir Book" panose="02000503020000020003" pitchFamily="2" charset="0"/>
                <a:ea typeface="Roboto" panose="02000000000000000000" pitchFamily="2" charset="0"/>
              </a:rPr>
              <a:t>$1,500.00/year </a:t>
            </a:r>
            <a:r>
              <a:rPr lang="en-US" sz="2000" i="1" dirty="0">
                <a:solidFill>
                  <a:schemeClr val="accent2">
                    <a:lumMod val="75000"/>
                  </a:schemeClr>
                </a:solidFill>
                <a:latin typeface="Avenir Book" panose="02000503020000020003" pitchFamily="2" charset="0"/>
                <a:ea typeface="Roboto" panose="02000000000000000000" pitchFamily="2" charset="0"/>
              </a:rPr>
              <a:t>or equivalent in-kind support</a:t>
            </a:r>
            <a:endParaRPr lang="en-US" sz="2000" i="1" dirty="0">
              <a:solidFill>
                <a:schemeClr val="accent2">
                  <a:lumMod val="75000"/>
                </a:schemeClr>
              </a:solidFill>
              <a:latin typeface="Avenir Book" panose="02000503020000020003" pitchFamily="2" charset="0"/>
            </a:endParaRPr>
          </a:p>
          <a:p>
            <a:pPr marL="800100" lvl="1" indent="-342900">
              <a:spcAft>
                <a:spcPts val="1200"/>
              </a:spcAft>
              <a:buFont typeface="+mj-lt"/>
              <a:buAutoNum type="arabicPeriod"/>
            </a:pPr>
            <a:endParaRPr lang="en-US" sz="2200" i="1" dirty="0">
              <a:solidFill>
                <a:schemeClr val="accent2">
                  <a:lumMod val="75000"/>
                </a:schemeClr>
              </a:solidFill>
              <a:latin typeface="Avenir Medium" panose="02000503020000020003" pitchFamily="2" charset="0"/>
              <a:ea typeface="Roboto Black" panose="02000000000000000000" pitchFamily="2" charset="0"/>
            </a:endParaRPr>
          </a:p>
        </p:txBody>
      </p:sp>
      <p:sp>
        <p:nvSpPr>
          <p:cNvPr id="4" name="Text Placeholder 5">
            <a:extLst>
              <a:ext uri="{FF2B5EF4-FFF2-40B4-BE49-F238E27FC236}">
                <a16:creationId xmlns:a16="http://schemas.microsoft.com/office/drawing/2014/main" id="{BFBF4868-2B7C-E628-9AF6-B8DE2E0556CA}"/>
              </a:ext>
            </a:extLst>
          </p:cNvPr>
          <p:cNvSpPr txBox="1">
            <a:spLocks/>
          </p:cNvSpPr>
          <p:nvPr/>
        </p:nvSpPr>
        <p:spPr>
          <a:xfrm>
            <a:off x="5080321" y="554683"/>
            <a:ext cx="7648031" cy="1315163"/>
          </a:xfrm>
          <a:prstGeom prst="rect">
            <a:avLst/>
          </a:prstGeom>
        </p:spPr>
        <p:txBody>
          <a:bodyPr vert="horz" lIns="90000" tIns="45720" rIns="91440" bIns="45720" rtlCol="0" anchor="ctr">
            <a:normAutofit/>
          </a:bodyPr>
          <a:lstStyle>
            <a:lvl1pPr marL="0" indent="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2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2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2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100000"/>
              </a:lnSpc>
              <a:spcBef>
                <a:spcPts val="0"/>
              </a:spcBef>
            </a:pPr>
            <a:r>
              <a:rPr lang="en-US" sz="2800" b="1" cap="all" spc="200" dirty="0">
                <a:solidFill>
                  <a:schemeClr val="tx1"/>
                </a:solidFill>
              </a:rPr>
              <a:t>Support the secretariat</a:t>
            </a:r>
          </a:p>
          <a:p>
            <a:pPr>
              <a:lnSpc>
                <a:spcPct val="100000"/>
              </a:lnSpc>
              <a:spcBef>
                <a:spcPts val="0"/>
              </a:spcBef>
            </a:pPr>
            <a:endParaRPr lang="en-US" sz="2800" b="1" cap="all" spc="200" dirty="0">
              <a:solidFill>
                <a:schemeClr val="tx1"/>
              </a:solidFill>
            </a:endParaRPr>
          </a:p>
        </p:txBody>
      </p:sp>
    </p:spTree>
    <p:extLst>
      <p:ext uri="{BB962C8B-B14F-4D97-AF65-F5344CB8AC3E}">
        <p14:creationId xmlns:p14="http://schemas.microsoft.com/office/powerpoint/2010/main" val="321201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useBgFill="1">
        <p:nvSpPr>
          <p:cNvPr id="49" name="Rectangle 48">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p:nvSpPr>
          <p:cNvPr id="4" name="Title 3">
            <a:extLst>
              <a:ext uri="{FF2B5EF4-FFF2-40B4-BE49-F238E27FC236}">
                <a16:creationId xmlns:a16="http://schemas.microsoft.com/office/drawing/2014/main" id="{B47CFCF0-6508-B840-AF9E-E230A8A75E0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b="1" dirty="0">
                <a:solidFill>
                  <a:schemeClr val="tx1">
                    <a:lumMod val="85000"/>
                    <a:lumOff val="15000"/>
                  </a:schemeClr>
                </a:solidFill>
              </a:rPr>
              <a:t>Kate </a:t>
            </a:r>
            <a:r>
              <a:rPr lang="en-US" sz="3200" b="1" dirty="0" err="1">
                <a:solidFill>
                  <a:schemeClr val="tx1">
                    <a:lumMod val="85000"/>
                    <a:lumOff val="15000"/>
                  </a:schemeClr>
                </a:solidFill>
              </a:rPr>
              <a:t>Holme</a:t>
            </a:r>
            <a:r>
              <a:rPr lang="en-US" sz="3200" dirty="0">
                <a:solidFill>
                  <a:schemeClr val="tx1">
                    <a:lumMod val="85000"/>
                    <a:lumOff val="15000"/>
                  </a:schemeClr>
                </a:solidFill>
              </a:rPr>
              <a:t>, WaterAid</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a:solidFill>
                  <a:schemeClr val="tx1">
                    <a:lumMod val="85000"/>
                    <a:lumOff val="15000"/>
                  </a:schemeClr>
                </a:solidFill>
              </a:rPr>
              <a:t>WASH4Work Chair </a:t>
            </a:r>
            <a:br>
              <a:rPr lang="en-US" sz="3200" dirty="0">
                <a:solidFill>
                  <a:schemeClr val="tx1">
                    <a:lumMod val="85000"/>
                    <a:lumOff val="15000"/>
                  </a:schemeClr>
                </a:solidFill>
              </a:rPr>
            </a:br>
            <a:r>
              <a:rPr lang="en-US" sz="3200" dirty="0">
                <a:solidFill>
                  <a:schemeClr val="tx1">
                    <a:lumMod val="85000"/>
                    <a:lumOff val="15000"/>
                  </a:schemeClr>
                </a:solidFill>
              </a:rPr>
              <a:t>2020-2022</a:t>
            </a:r>
          </a:p>
        </p:txBody>
      </p:sp>
      <p:sp>
        <p:nvSpPr>
          <p:cNvPr id="6" name="Text Placeholder 5">
            <a:extLst>
              <a:ext uri="{FF2B5EF4-FFF2-40B4-BE49-F238E27FC236}">
                <a16:creationId xmlns:a16="http://schemas.microsoft.com/office/drawing/2014/main" id="{5ED204F3-1B10-0C4E-A508-2AF2BA3028E8}"/>
              </a:ext>
            </a:extLst>
          </p:cNvPr>
          <p:cNvSpPr>
            <a:spLocks noGrp="1"/>
          </p:cNvSpPr>
          <p:nvPr>
            <p:ph type="body" sz="half" idx="2"/>
          </p:nvPr>
        </p:nvSpPr>
        <p:spPr>
          <a:xfrm>
            <a:off x="1023257" y="965198"/>
            <a:ext cx="2707937" cy="4927602"/>
          </a:xfrm>
        </p:spPr>
        <p:txBody>
          <a:bodyPr vert="horz" lIns="91440" tIns="45720" rIns="91440" bIns="45720" rtlCol="0" anchor="ctr">
            <a:normAutofit/>
          </a:bodyPr>
          <a:lstStyle/>
          <a:p>
            <a:pPr algn="ctr">
              <a:lnSpc>
                <a:spcPct val="100000"/>
              </a:lnSpc>
              <a:spcBef>
                <a:spcPts val="1200"/>
              </a:spcBef>
              <a:spcAft>
                <a:spcPts val="200"/>
              </a:spcAft>
            </a:pPr>
            <a:r>
              <a:rPr lang="en-US" sz="2400" b="1" cap="all" spc="200" dirty="0">
                <a:solidFill>
                  <a:schemeClr val="tx1"/>
                </a:solidFill>
              </a:rPr>
              <a:t>Opening Remarks</a:t>
            </a:r>
          </a:p>
        </p:txBody>
      </p:sp>
      <p:cxnSp>
        <p:nvCxnSpPr>
          <p:cNvPr id="51" name="Straight Connector 50">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289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black and white logo&#10;&#10;Description automatically generated with low confidence">
            <a:extLst>
              <a:ext uri="{FF2B5EF4-FFF2-40B4-BE49-F238E27FC236}">
                <a16:creationId xmlns:a16="http://schemas.microsoft.com/office/drawing/2014/main" id="{5003609C-12AA-AA48-AB3F-4AA46762A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63" y="4552599"/>
            <a:ext cx="2464303" cy="1274349"/>
          </a:xfrm>
          <a:prstGeom prst="rect">
            <a:avLst/>
          </a:prstGeom>
        </p:spPr>
      </p:pic>
      <p:sp>
        <p:nvSpPr>
          <p:cNvPr id="10" name="Google Shape;341;p73">
            <a:extLst>
              <a:ext uri="{FF2B5EF4-FFF2-40B4-BE49-F238E27FC236}">
                <a16:creationId xmlns:a16="http://schemas.microsoft.com/office/drawing/2014/main" id="{3FD6BC37-E11F-D64A-A678-849E9A2006A3}"/>
              </a:ext>
            </a:extLst>
          </p:cNvPr>
          <p:cNvSpPr/>
          <p:nvPr/>
        </p:nvSpPr>
        <p:spPr>
          <a:xfrm>
            <a:off x="8203762" y="1586489"/>
            <a:ext cx="564000" cy="5640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14" name="Google Shape;342;p73">
            <a:extLst>
              <a:ext uri="{FF2B5EF4-FFF2-40B4-BE49-F238E27FC236}">
                <a16:creationId xmlns:a16="http://schemas.microsoft.com/office/drawing/2014/main" id="{0ACB828D-5E4B-6C43-B480-7C9D01EF6517}"/>
              </a:ext>
            </a:extLst>
          </p:cNvPr>
          <p:cNvSpPr/>
          <p:nvPr/>
        </p:nvSpPr>
        <p:spPr>
          <a:xfrm>
            <a:off x="8203762" y="2279617"/>
            <a:ext cx="564000" cy="5640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15" name="Google Shape;344;p73" descr="Image">
            <a:extLst>
              <a:ext uri="{FF2B5EF4-FFF2-40B4-BE49-F238E27FC236}">
                <a16:creationId xmlns:a16="http://schemas.microsoft.com/office/drawing/2014/main" id="{CAD994D7-8676-2444-8D10-FC510B201EAF}"/>
              </a:ext>
            </a:extLst>
          </p:cNvPr>
          <p:cNvPicPr preferRelativeResize="0"/>
          <p:nvPr/>
        </p:nvPicPr>
        <p:blipFill rotWithShape="1">
          <a:blip r:embed="rId3">
            <a:alphaModFix/>
          </a:blip>
          <a:srcRect/>
          <a:stretch/>
        </p:blipFill>
        <p:spPr>
          <a:xfrm>
            <a:off x="8379714" y="1765821"/>
            <a:ext cx="212095" cy="172328"/>
          </a:xfrm>
          <a:prstGeom prst="rect">
            <a:avLst/>
          </a:prstGeom>
          <a:noFill/>
          <a:ln>
            <a:noFill/>
          </a:ln>
        </p:spPr>
      </p:pic>
      <p:pic>
        <p:nvPicPr>
          <p:cNvPr id="16" name="Google Shape;346;p73" descr="Image">
            <a:extLst>
              <a:ext uri="{FF2B5EF4-FFF2-40B4-BE49-F238E27FC236}">
                <a16:creationId xmlns:a16="http://schemas.microsoft.com/office/drawing/2014/main" id="{BB3D2F35-F41D-3946-B2BC-916D01722C1A}"/>
              </a:ext>
            </a:extLst>
          </p:cNvPr>
          <p:cNvPicPr preferRelativeResize="0"/>
          <p:nvPr/>
        </p:nvPicPr>
        <p:blipFill rotWithShape="1">
          <a:blip r:embed="rId4">
            <a:alphaModFix/>
          </a:blip>
          <a:srcRect/>
          <a:stretch/>
        </p:blipFill>
        <p:spPr>
          <a:xfrm>
            <a:off x="8379714" y="2464708"/>
            <a:ext cx="209235" cy="199937"/>
          </a:xfrm>
          <a:prstGeom prst="rect">
            <a:avLst/>
          </a:prstGeom>
          <a:noFill/>
          <a:ln>
            <a:noFill/>
          </a:ln>
        </p:spPr>
      </p:pic>
      <p:sp>
        <p:nvSpPr>
          <p:cNvPr id="17" name="Google Shape;338;p73">
            <a:extLst>
              <a:ext uri="{FF2B5EF4-FFF2-40B4-BE49-F238E27FC236}">
                <a16:creationId xmlns:a16="http://schemas.microsoft.com/office/drawing/2014/main" id="{0B0B3F7A-5229-9043-B270-60393F2F406D}"/>
              </a:ext>
            </a:extLst>
          </p:cNvPr>
          <p:cNvSpPr txBox="1"/>
          <p:nvPr/>
        </p:nvSpPr>
        <p:spPr>
          <a:xfrm>
            <a:off x="8980144" y="1694381"/>
            <a:ext cx="2473632" cy="39806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rPr>
              <a:t>@WASH4Work</a:t>
            </a:r>
            <a:endParaRPr kumimoji="0"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endParaRPr>
          </a:p>
        </p:txBody>
      </p:sp>
      <p:sp>
        <p:nvSpPr>
          <p:cNvPr id="18" name="Google Shape;340;p73">
            <a:extLst>
              <a:ext uri="{FF2B5EF4-FFF2-40B4-BE49-F238E27FC236}">
                <a16:creationId xmlns:a16="http://schemas.microsoft.com/office/drawing/2014/main" id="{70F7099C-0301-B243-AECA-B80AC89BD432}"/>
              </a:ext>
            </a:extLst>
          </p:cNvPr>
          <p:cNvSpPr txBox="1"/>
          <p:nvPr/>
        </p:nvSpPr>
        <p:spPr>
          <a:xfrm>
            <a:off x="8980144" y="2397813"/>
            <a:ext cx="2473632" cy="35946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rPr>
              <a:t>/in/wash4work/</a:t>
            </a:r>
            <a:endParaRPr kumimoji="0"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endParaRPr>
          </a:p>
        </p:txBody>
      </p:sp>
      <p:sp>
        <p:nvSpPr>
          <p:cNvPr id="19" name="Google Shape;341;p73">
            <a:extLst>
              <a:ext uri="{FF2B5EF4-FFF2-40B4-BE49-F238E27FC236}">
                <a16:creationId xmlns:a16="http://schemas.microsoft.com/office/drawing/2014/main" id="{AC1220A7-F6DE-2A41-BB73-91CF9D25BFEB}"/>
              </a:ext>
            </a:extLst>
          </p:cNvPr>
          <p:cNvSpPr/>
          <p:nvPr/>
        </p:nvSpPr>
        <p:spPr>
          <a:xfrm>
            <a:off x="8185922" y="918197"/>
            <a:ext cx="564000" cy="5640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20" name="Graphic 19" descr="Internet outline">
            <a:extLst>
              <a:ext uri="{FF2B5EF4-FFF2-40B4-BE49-F238E27FC236}">
                <a16:creationId xmlns:a16="http://schemas.microsoft.com/office/drawing/2014/main" id="{1720D449-E23A-2B41-880E-F5B4C5C8CC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7373" y="965047"/>
            <a:ext cx="441099" cy="441099"/>
          </a:xfrm>
          <a:prstGeom prst="rect">
            <a:avLst/>
          </a:prstGeom>
        </p:spPr>
      </p:pic>
      <p:sp>
        <p:nvSpPr>
          <p:cNvPr id="21" name="Google Shape;338;p73">
            <a:extLst>
              <a:ext uri="{FF2B5EF4-FFF2-40B4-BE49-F238E27FC236}">
                <a16:creationId xmlns:a16="http://schemas.microsoft.com/office/drawing/2014/main" id="{F44B4B22-845C-0C4E-BE97-197B81C4B37E}"/>
              </a:ext>
            </a:extLst>
          </p:cNvPr>
          <p:cNvSpPr txBox="1"/>
          <p:nvPr/>
        </p:nvSpPr>
        <p:spPr>
          <a:xfrm>
            <a:off x="8980144" y="1024468"/>
            <a:ext cx="2473632" cy="329161"/>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rPr>
              <a:t>wash4work.org</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800" b="1" i="0" u="none" strike="noStrike" kern="1200" cap="none" spc="0" normalizeH="0" baseline="0" noProof="0" dirty="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endParaRPr>
          </a:p>
        </p:txBody>
      </p:sp>
      <p:sp>
        <p:nvSpPr>
          <p:cNvPr id="6" name="Title 1">
            <a:extLst>
              <a:ext uri="{FF2B5EF4-FFF2-40B4-BE49-F238E27FC236}">
                <a16:creationId xmlns:a16="http://schemas.microsoft.com/office/drawing/2014/main" id="{5497CE1C-D42D-BE39-73FE-F05CD098C0A5}"/>
              </a:ext>
            </a:extLst>
          </p:cNvPr>
          <p:cNvSpPr txBox="1">
            <a:spLocks/>
          </p:cNvSpPr>
          <p:nvPr/>
        </p:nvSpPr>
        <p:spPr>
          <a:xfrm>
            <a:off x="0" y="0"/>
            <a:ext cx="7556903" cy="6858000"/>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683C6">
                  <a:lumMod val="75000"/>
                </a:srgbClr>
              </a:solidFill>
              <a:effectLst/>
              <a:uLnTx/>
              <a:uFillTx/>
              <a:latin typeface="Sagona Extra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prstClr val="white">
                  <a:lumMod val="85000"/>
                  <a:lumOff val="15000"/>
                </a:prstClr>
              </a:solidFill>
              <a:effectLst/>
              <a:uLnTx/>
              <a:uFillTx/>
              <a:latin typeface="Sagona ExtraLight" panose="020F0302020204030204"/>
              <a:ea typeface="+mj-ea"/>
              <a:cs typeface="+mj-cs"/>
            </a:endParaRPr>
          </a:p>
        </p:txBody>
      </p:sp>
      <p:pic>
        <p:nvPicPr>
          <p:cNvPr id="7" name="Picture 6">
            <a:extLst>
              <a:ext uri="{FF2B5EF4-FFF2-40B4-BE49-F238E27FC236}">
                <a16:creationId xmlns:a16="http://schemas.microsoft.com/office/drawing/2014/main" id="{759A59F6-B77B-B51D-A85A-C228E92905F0}"/>
              </a:ext>
            </a:extLst>
          </p:cNvPr>
          <p:cNvPicPr>
            <a:picLocks noChangeAspect="1"/>
          </p:cNvPicPr>
          <p:nvPr/>
        </p:nvPicPr>
        <p:blipFill rotWithShape="1">
          <a:blip r:embed="rId7"/>
          <a:srcRect t="13816" r="-3" b="31313"/>
          <a:stretch/>
        </p:blipFill>
        <p:spPr>
          <a:xfrm>
            <a:off x="-1584182" y="4813460"/>
            <a:ext cx="4925548" cy="2026975"/>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8" name="Picture 2" descr="203,199+ Best Free Drinking water Stock Photos &amp; Images ...">
            <a:extLst>
              <a:ext uri="{FF2B5EF4-FFF2-40B4-BE49-F238E27FC236}">
                <a16:creationId xmlns:a16="http://schemas.microsoft.com/office/drawing/2014/main" id="{824FB879-A97D-3E48-E221-54379B7900E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153" r="-3" b="-3"/>
          <a:stretch/>
        </p:blipFill>
        <p:spPr bwMode="auto">
          <a:xfrm>
            <a:off x="3038965" y="2274624"/>
            <a:ext cx="4517939" cy="2579321"/>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Top workplace bathroom pet peeves | by SWNS | Medium">
            <a:extLst>
              <a:ext uri="{FF2B5EF4-FFF2-40B4-BE49-F238E27FC236}">
                <a16:creationId xmlns:a16="http://schemas.microsoft.com/office/drawing/2014/main" id="{613961E3-839A-4782-6518-FB1D7ECE6AC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429" b="26021"/>
          <a:stretch/>
        </p:blipFill>
        <p:spPr bwMode="auto">
          <a:xfrm>
            <a:off x="2109216" y="4837996"/>
            <a:ext cx="5447688" cy="2020004"/>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2" name="Picture 21" descr="A black and white logo&#10;&#10;Description automatically generated with low confidence">
            <a:extLst>
              <a:ext uri="{FF2B5EF4-FFF2-40B4-BE49-F238E27FC236}">
                <a16:creationId xmlns:a16="http://schemas.microsoft.com/office/drawing/2014/main" id="{2E989591-B422-7C8A-2BD2-04A60B40B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3864" y="4670439"/>
            <a:ext cx="1907396" cy="986359"/>
          </a:xfrm>
          <a:prstGeom prst="rect">
            <a:avLst/>
          </a:prstGeom>
        </p:spPr>
      </p:pic>
      <p:sp>
        <p:nvSpPr>
          <p:cNvPr id="23" name="Title 1">
            <a:extLst>
              <a:ext uri="{FF2B5EF4-FFF2-40B4-BE49-F238E27FC236}">
                <a16:creationId xmlns:a16="http://schemas.microsoft.com/office/drawing/2014/main" id="{650A0860-6417-39C4-2A9F-4DD40E0105D8}"/>
              </a:ext>
            </a:extLst>
          </p:cNvPr>
          <p:cNvSpPr txBox="1">
            <a:spLocks/>
          </p:cNvSpPr>
          <p:nvPr/>
        </p:nvSpPr>
        <p:spPr>
          <a:xfrm>
            <a:off x="485044" y="1053631"/>
            <a:ext cx="9294982" cy="5376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50" normalizeH="0" baseline="0" noProof="0" dirty="0">
                <a:ln>
                  <a:noFill/>
                </a:ln>
                <a:solidFill>
                  <a:srgbClr val="002060"/>
                </a:solidFill>
                <a:effectLst/>
                <a:uLnTx/>
                <a:uFillTx/>
                <a:latin typeface="Sagona Book" panose="020F0502020204030204"/>
                <a:ea typeface="+mj-ea"/>
                <a:cs typeface="+mj-cs"/>
              </a:rPr>
              <a:t>Contact us to Engage!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50" normalizeH="0" baseline="0" noProof="0" dirty="0">
                <a:ln>
                  <a:noFill/>
                </a:ln>
                <a:solidFill>
                  <a:srgbClr val="002060"/>
                </a:solidFill>
                <a:effectLst/>
                <a:uLnTx/>
                <a:uFillTx/>
                <a:latin typeface="Sagona Book" panose="020F0502020204030204"/>
                <a:ea typeface="+mj-ea"/>
                <a:cs typeface="+mj-cs"/>
              </a:rPr>
              <a:t>secretariat@wash4work.org</a:t>
            </a:r>
          </a:p>
        </p:txBody>
      </p:sp>
    </p:spTree>
    <p:extLst>
      <p:ext uri="{BB962C8B-B14F-4D97-AF65-F5344CB8AC3E}">
        <p14:creationId xmlns:p14="http://schemas.microsoft.com/office/powerpoint/2010/main" val="20610961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useBgFill="1">
        <p:nvSpPr>
          <p:cNvPr id="49" name="Rectangle 48">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p:nvSpPr>
          <p:cNvPr id="4" name="Title 3">
            <a:extLst>
              <a:ext uri="{FF2B5EF4-FFF2-40B4-BE49-F238E27FC236}">
                <a16:creationId xmlns:a16="http://schemas.microsoft.com/office/drawing/2014/main" id="{B47CFCF0-6508-B840-AF9E-E230A8A75E0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b="1" dirty="0">
                <a:solidFill>
                  <a:schemeClr val="tx1">
                    <a:lumMod val="85000"/>
                    <a:lumOff val="15000"/>
                  </a:schemeClr>
                </a:solidFill>
              </a:rPr>
              <a:t>Michael Alexander</a:t>
            </a:r>
            <a:r>
              <a:rPr lang="en-US" sz="3200" dirty="0">
                <a:solidFill>
                  <a:schemeClr val="tx1">
                    <a:lumMod val="85000"/>
                    <a:lumOff val="15000"/>
                  </a:schemeClr>
                </a:solidFill>
              </a:rPr>
              <a:t>, Diageo</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a:solidFill>
                  <a:schemeClr val="tx1">
                    <a:lumMod val="85000"/>
                    <a:lumOff val="15000"/>
                  </a:schemeClr>
                </a:solidFill>
              </a:rPr>
              <a:t>WASH4Work Vice-Chair </a:t>
            </a:r>
            <a:br>
              <a:rPr lang="en-US" sz="3200" dirty="0">
                <a:solidFill>
                  <a:schemeClr val="tx1">
                    <a:lumMod val="85000"/>
                    <a:lumOff val="15000"/>
                  </a:schemeClr>
                </a:solidFill>
              </a:rPr>
            </a:br>
            <a:r>
              <a:rPr lang="en-US" sz="3200" dirty="0">
                <a:solidFill>
                  <a:schemeClr val="tx1">
                    <a:lumMod val="85000"/>
                    <a:lumOff val="15000"/>
                  </a:schemeClr>
                </a:solidFill>
              </a:rPr>
              <a:t>2020-2022</a:t>
            </a:r>
          </a:p>
        </p:txBody>
      </p:sp>
      <p:sp>
        <p:nvSpPr>
          <p:cNvPr id="6" name="Text Placeholder 5">
            <a:extLst>
              <a:ext uri="{FF2B5EF4-FFF2-40B4-BE49-F238E27FC236}">
                <a16:creationId xmlns:a16="http://schemas.microsoft.com/office/drawing/2014/main" id="{5ED204F3-1B10-0C4E-A508-2AF2BA3028E8}"/>
              </a:ext>
            </a:extLst>
          </p:cNvPr>
          <p:cNvSpPr>
            <a:spLocks noGrp="1"/>
          </p:cNvSpPr>
          <p:nvPr>
            <p:ph type="body" sz="half" idx="2"/>
          </p:nvPr>
        </p:nvSpPr>
        <p:spPr>
          <a:xfrm>
            <a:off x="651169" y="965198"/>
            <a:ext cx="3080026" cy="4927602"/>
          </a:xfrm>
        </p:spPr>
        <p:txBody>
          <a:bodyPr vert="horz" lIns="91440" tIns="45720" rIns="91440" bIns="45720" rtlCol="0" anchor="ctr">
            <a:normAutofit/>
          </a:bodyPr>
          <a:lstStyle/>
          <a:p>
            <a:pPr algn="ctr">
              <a:lnSpc>
                <a:spcPct val="100000"/>
              </a:lnSpc>
              <a:spcBef>
                <a:spcPts val="1200"/>
              </a:spcBef>
              <a:spcAft>
                <a:spcPts val="200"/>
              </a:spcAft>
            </a:pPr>
            <a:r>
              <a:rPr lang="en-US" sz="2400" b="1" cap="all" spc="200" dirty="0">
                <a:solidFill>
                  <a:schemeClr val="tx1"/>
                </a:solidFill>
              </a:rPr>
              <a:t>Opening Remarks</a:t>
            </a:r>
          </a:p>
        </p:txBody>
      </p:sp>
      <p:cxnSp>
        <p:nvCxnSpPr>
          <p:cNvPr id="51" name="Straight Connector 50">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846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with low confidence">
            <a:extLst>
              <a:ext uri="{FF2B5EF4-FFF2-40B4-BE49-F238E27FC236}">
                <a16:creationId xmlns:a16="http://schemas.microsoft.com/office/drawing/2014/main" id="{07648900-DD5F-CF29-0DB9-82C7189E71A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65446" y="749840"/>
            <a:ext cx="1532273" cy="792374"/>
          </a:xfrm>
          <a:prstGeom prst="rect">
            <a:avLst/>
          </a:prstGeom>
          <a:ln>
            <a:noFill/>
          </a:ln>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6F0B9589-0807-EBBD-B9A3-51BC80978CA3}"/>
              </a:ext>
            </a:extLst>
          </p:cNvPr>
          <p:cNvSpPr>
            <a:spLocks noGrp="1"/>
          </p:cNvSpPr>
          <p:nvPr>
            <p:ph type="body" sz="half" idx="2"/>
          </p:nvPr>
        </p:nvSpPr>
        <p:spPr>
          <a:xfrm>
            <a:off x="5900591" y="283371"/>
            <a:ext cx="4938111" cy="1515716"/>
          </a:xfrm>
        </p:spPr>
        <p:txBody>
          <a:bodyPr vert="horz" lIns="90000" tIns="45720" rIns="91440" bIns="45720" rtlCol="0" anchor="ctr">
            <a:normAutofit/>
          </a:bodyPr>
          <a:lstStyle/>
          <a:p>
            <a:pPr algn="ctr">
              <a:lnSpc>
                <a:spcPct val="100000"/>
              </a:lnSpc>
              <a:spcBef>
                <a:spcPts val="0"/>
              </a:spcBef>
              <a:spcAft>
                <a:spcPts val="200"/>
              </a:spcAft>
            </a:pPr>
            <a:r>
              <a:rPr lang="en-US" sz="2800" b="1" cap="all" spc="200" dirty="0">
                <a:solidFill>
                  <a:schemeClr val="tx1"/>
                </a:solidFill>
              </a:rPr>
              <a:t>NEW LEADERSHIP </a:t>
            </a:r>
          </a:p>
          <a:p>
            <a:pPr algn="ctr">
              <a:lnSpc>
                <a:spcPct val="100000"/>
              </a:lnSpc>
              <a:spcBef>
                <a:spcPts val="0"/>
              </a:spcBef>
              <a:spcAft>
                <a:spcPts val="200"/>
              </a:spcAft>
            </a:pPr>
            <a:r>
              <a:rPr lang="en-US" sz="2800" b="1" cap="all" spc="200" dirty="0">
                <a:solidFill>
                  <a:schemeClr val="tx1"/>
                </a:solidFill>
              </a:rPr>
              <a:t>ANNOUNCEMENTS</a:t>
            </a:r>
          </a:p>
        </p:txBody>
      </p:sp>
      <p:pic>
        <p:nvPicPr>
          <p:cNvPr id="3" name="Picture 6" descr="Madhu Rajesh – The Global Travel and Tourism Resilience Council">
            <a:extLst>
              <a:ext uri="{FF2B5EF4-FFF2-40B4-BE49-F238E27FC236}">
                <a16:creationId xmlns:a16="http://schemas.microsoft.com/office/drawing/2014/main" id="{09447B98-7DAF-9269-55D9-64A105161E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3913" y="2613384"/>
            <a:ext cx="1898133" cy="2483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cott McCready – bgw.bonsucro.com">
            <a:extLst>
              <a:ext uri="{FF2B5EF4-FFF2-40B4-BE49-F238E27FC236}">
                <a16:creationId xmlns:a16="http://schemas.microsoft.com/office/drawing/2014/main" id="{AAB30A3C-AEBE-245E-F90F-E3BD3335ED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23" t="1338" r="16647"/>
          <a:stretch/>
        </p:blipFill>
        <p:spPr bwMode="auto">
          <a:xfrm>
            <a:off x="8779597" y="2613385"/>
            <a:ext cx="1898133" cy="2483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B75558-7A50-3A34-3C43-A259841147FD}"/>
              </a:ext>
            </a:extLst>
          </p:cNvPr>
          <p:cNvSpPr txBox="1"/>
          <p:nvPr/>
        </p:nvSpPr>
        <p:spPr>
          <a:xfrm>
            <a:off x="5676310" y="5157537"/>
            <a:ext cx="26933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US" b="1" u="none" strike="noStrike" kern="1200" cap="none" spc="0" normalizeH="0" baseline="0" noProof="0" dirty="0">
                <a:ln>
                  <a:noFill/>
                </a:ln>
                <a:solidFill>
                  <a:prstClr val="black"/>
                </a:solidFill>
                <a:effectLst/>
                <a:uLnTx/>
                <a:uFillTx/>
                <a:latin typeface="Avenir Black" panose="02000503020000020003" pitchFamily="2" charset="0"/>
              </a:rPr>
              <a:t>Madhu </a:t>
            </a:r>
            <a:r>
              <a:rPr lang="en-US" b="1" dirty="0">
                <a:effectLst/>
                <a:latin typeface="Avenir Black" panose="02000503020000020003" pitchFamily="2" charset="0"/>
              </a:rPr>
              <a:t>Rajesh</a:t>
            </a:r>
          </a:p>
          <a:p>
            <a:pPr marL="0" marR="0" lvl="0" indent="0" algn="ctr" defTabSz="914400" rtl="0" eaLnBrk="1" fontAlgn="auto" latinLnBrk="0" hangingPunct="1">
              <a:lnSpc>
                <a:spcPct val="100000"/>
              </a:lnSpc>
              <a:spcBef>
                <a:spcPts val="0"/>
              </a:spcBef>
              <a:buClrTx/>
              <a:buSzTx/>
              <a:buFontTx/>
              <a:buNone/>
              <a:tabLst/>
              <a:defRPr/>
            </a:pPr>
            <a:endParaRPr kumimoji="0" lang="en-US"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endParaRPr>
          </a:p>
          <a:p>
            <a:pPr marL="0" marR="0" lvl="0" indent="0" algn="ctr" defTabSz="914400" rtl="0" eaLnBrk="1" fontAlgn="auto" latinLnBrk="0" hangingPunct="1">
              <a:lnSpc>
                <a:spcPct val="100000"/>
              </a:lnSpc>
              <a:spcBef>
                <a:spcPts val="0"/>
              </a:spcBef>
              <a:buClrTx/>
              <a:buSzTx/>
              <a:buFontTx/>
              <a:buNone/>
              <a:tabLst/>
              <a:defRPr/>
            </a:pPr>
            <a:r>
              <a:rPr kumimoji="0" lang="en-US" u="none" strike="noStrike" kern="1200" cap="none" spc="0" normalizeH="0" baseline="0" noProof="0" dirty="0">
                <a:ln>
                  <a:noFill/>
                </a:ln>
                <a:solidFill>
                  <a:prstClr val="black"/>
                </a:solidFill>
                <a:effectLst/>
                <a:uLnTx/>
                <a:uFillTx/>
                <a:latin typeface="Avenir Medium" panose="02000503020000020003" pitchFamily="2" charset="0"/>
              </a:rPr>
              <a:t>The Coca-Cola Company</a:t>
            </a:r>
          </a:p>
        </p:txBody>
      </p:sp>
      <p:sp>
        <p:nvSpPr>
          <p:cNvPr id="7" name="TextBox 6">
            <a:extLst>
              <a:ext uri="{FF2B5EF4-FFF2-40B4-BE49-F238E27FC236}">
                <a16:creationId xmlns:a16="http://schemas.microsoft.com/office/drawing/2014/main" id="{FCEAF5B2-40BA-2EAE-00E1-FFDB678953AE}"/>
              </a:ext>
            </a:extLst>
          </p:cNvPr>
          <p:cNvSpPr txBox="1"/>
          <p:nvPr/>
        </p:nvSpPr>
        <p:spPr>
          <a:xfrm>
            <a:off x="8537384" y="5157537"/>
            <a:ext cx="2701623" cy="1200329"/>
          </a:xfrm>
          <a:prstGeom prst="rect">
            <a:avLst/>
          </a:prstGeom>
          <a:noFill/>
        </p:spPr>
        <p:txBody>
          <a:bodyPr wrap="square">
            <a:spAutoFit/>
          </a:bodyPr>
          <a:lstStyle/>
          <a:p>
            <a:pPr marL="0" marR="0" indent="0" algn="ctr" rtl="0" eaLnBrk="1" fontAlgn="auto" latinLnBrk="0" hangingPunct="1">
              <a:spcBef>
                <a:spcPts val="0"/>
              </a:spcBef>
              <a:spcAft>
                <a:spcPts val="0"/>
              </a:spcAft>
            </a:pPr>
            <a:r>
              <a:rPr lang="en-US" b="1" kern="1200" dirty="0">
                <a:solidFill>
                  <a:srgbClr val="000000"/>
                </a:solidFill>
                <a:effectLst/>
                <a:latin typeface="Avenir Black" panose="02000503020000020003" pitchFamily="2" charset="0"/>
              </a:rPr>
              <a:t>Scott McCready</a:t>
            </a:r>
            <a:endParaRPr lang="en-US" b="1" dirty="0">
              <a:effectLst/>
              <a:latin typeface="Avenir Black" panose="02000503020000020003" pitchFamily="2" charset="0"/>
            </a:endParaRPr>
          </a:p>
          <a:p>
            <a:pPr marL="0" marR="0" indent="0" algn="ctr" rtl="0" eaLnBrk="1" fontAlgn="auto" latinLnBrk="0" hangingPunct="1">
              <a:spcBef>
                <a:spcPts val="0"/>
              </a:spcBef>
              <a:spcAft>
                <a:spcPts val="0"/>
              </a:spcAft>
            </a:pPr>
            <a:endParaRPr lang="en-US" b="1" i="0" kern="1200" spc="0" baseline="0" dirty="0">
              <a:ln>
                <a:noFill/>
              </a:ln>
              <a:solidFill>
                <a:srgbClr val="000000"/>
              </a:solidFill>
              <a:effectLst/>
              <a:latin typeface="Avenir Black" panose="02000503020000020003"/>
              <a:ea typeface="+mn-ea"/>
              <a:cs typeface="+mn-cs"/>
            </a:endParaRPr>
          </a:p>
          <a:p>
            <a:pPr marL="0" marR="0" indent="0" algn="ctr" rtl="0" eaLnBrk="1" fontAlgn="auto" latinLnBrk="0" hangingPunct="1">
              <a:spcBef>
                <a:spcPts val="0"/>
              </a:spcBef>
              <a:spcAft>
                <a:spcPts val="0"/>
              </a:spcAft>
            </a:pPr>
            <a:r>
              <a:rPr lang="en-US" kern="1200" spc="0" baseline="0" dirty="0">
                <a:ln>
                  <a:noFill/>
                </a:ln>
                <a:solidFill>
                  <a:srgbClr val="000000"/>
                </a:solidFill>
                <a:effectLst/>
                <a:latin typeface="Avenir Medium" panose="02000503020000020003" pitchFamily="2" charset="0"/>
              </a:rPr>
              <a:t>Alliance for Water Stewardship (AWS)</a:t>
            </a:r>
            <a:endParaRPr lang="en-US" dirty="0">
              <a:effectLst/>
              <a:latin typeface="Avenir Medium" panose="02000503020000020003" pitchFamily="2" charset="0"/>
            </a:endParaRPr>
          </a:p>
        </p:txBody>
      </p:sp>
      <p:sp>
        <p:nvSpPr>
          <p:cNvPr id="10" name="Rectangle 9">
            <a:extLst>
              <a:ext uri="{FF2B5EF4-FFF2-40B4-BE49-F238E27FC236}">
                <a16:creationId xmlns:a16="http://schemas.microsoft.com/office/drawing/2014/main" id="{22DEAB18-F0AE-2846-63B5-2BD139D5C34E}"/>
              </a:ext>
            </a:extLst>
          </p:cNvPr>
          <p:cNvSpPr/>
          <p:nvPr/>
        </p:nvSpPr>
        <p:spPr>
          <a:xfrm>
            <a:off x="6073913" y="1799087"/>
            <a:ext cx="4603817" cy="4870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venir Black" panose="02000503020000020003"/>
              </a:rPr>
              <a:t>Co-Chairs 2023-2024</a:t>
            </a:r>
          </a:p>
        </p:txBody>
      </p:sp>
    </p:spTree>
    <p:extLst>
      <p:ext uri="{BB962C8B-B14F-4D97-AF65-F5344CB8AC3E}">
        <p14:creationId xmlns:p14="http://schemas.microsoft.com/office/powerpoint/2010/main" val="110448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useBgFill="1">
        <p:nvSpPr>
          <p:cNvPr id="49" name="Rectangle 48">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F0502020204030204"/>
              <a:ea typeface="+mn-ea"/>
              <a:cs typeface="+mn-cs"/>
            </a:endParaRPr>
          </a:p>
        </p:txBody>
      </p:sp>
      <p:sp>
        <p:nvSpPr>
          <p:cNvPr id="4" name="Title 3">
            <a:extLst>
              <a:ext uri="{FF2B5EF4-FFF2-40B4-BE49-F238E27FC236}">
                <a16:creationId xmlns:a16="http://schemas.microsoft.com/office/drawing/2014/main" id="{B47CFCF0-6508-B840-AF9E-E230A8A75E0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3200" b="1" dirty="0">
                <a:solidFill>
                  <a:schemeClr val="tx1">
                    <a:lumMod val="85000"/>
                    <a:lumOff val="15000"/>
                  </a:schemeClr>
                </a:solidFill>
              </a:rPr>
              <a:t>Cheryl Hicks</a:t>
            </a:r>
            <a:r>
              <a:rPr lang="en-US" sz="3200" dirty="0">
                <a:solidFill>
                  <a:schemeClr val="tx1">
                    <a:lumMod val="85000"/>
                    <a:lumOff val="15000"/>
                  </a:schemeClr>
                </a:solidFill>
              </a:rPr>
              <a:t>, CEO Water Mandate</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dirty="0">
                <a:solidFill>
                  <a:schemeClr val="tx1">
                    <a:lumMod val="85000"/>
                    <a:lumOff val="15000"/>
                  </a:schemeClr>
                </a:solidFill>
              </a:rPr>
              <a:t>WASH4Work Secretariat</a:t>
            </a:r>
          </a:p>
        </p:txBody>
      </p:sp>
      <p:sp>
        <p:nvSpPr>
          <p:cNvPr id="6" name="Text Placeholder 5">
            <a:extLst>
              <a:ext uri="{FF2B5EF4-FFF2-40B4-BE49-F238E27FC236}">
                <a16:creationId xmlns:a16="http://schemas.microsoft.com/office/drawing/2014/main" id="{5ED204F3-1B10-0C4E-A508-2AF2BA3028E8}"/>
              </a:ext>
            </a:extLst>
          </p:cNvPr>
          <p:cNvSpPr>
            <a:spLocks noGrp="1"/>
          </p:cNvSpPr>
          <p:nvPr>
            <p:ph type="body" sz="half" idx="2"/>
          </p:nvPr>
        </p:nvSpPr>
        <p:spPr>
          <a:xfrm>
            <a:off x="651169" y="965198"/>
            <a:ext cx="3080026" cy="4927602"/>
          </a:xfrm>
        </p:spPr>
        <p:txBody>
          <a:bodyPr vert="horz" lIns="91440" tIns="45720" rIns="91440" bIns="45720" rtlCol="0" anchor="ctr">
            <a:normAutofit/>
          </a:bodyPr>
          <a:lstStyle/>
          <a:p>
            <a:pPr algn="ctr">
              <a:lnSpc>
                <a:spcPct val="100000"/>
              </a:lnSpc>
              <a:spcBef>
                <a:spcPts val="1200"/>
              </a:spcBef>
              <a:spcAft>
                <a:spcPts val="200"/>
              </a:spcAft>
            </a:pPr>
            <a:r>
              <a:rPr lang="en-US" sz="2400" b="1" cap="all" spc="200" dirty="0">
                <a:solidFill>
                  <a:schemeClr val="tx1"/>
                </a:solidFill>
              </a:rPr>
              <a:t>INSIGHTS 2022</a:t>
            </a:r>
          </a:p>
          <a:p>
            <a:pPr algn="ctr">
              <a:lnSpc>
                <a:spcPct val="100000"/>
              </a:lnSpc>
              <a:spcBef>
                <a:spcPts val="1200"/>
              </a:spcBef>
              <a:spcAft>
                <a:spcPts val="200"/>
              </a:spcAft>
            </a:pPr>
            <a:r>
              <a:rPr lang="en-US" sz="2400" b="1" cap="all" spc="200" dirty="0">
                <a:solidFill>
                  <a:schemeClr val="tx1"/>
                </a:solidFill>
              </a:rPr>
              <a:t>&amp; 2023 OUTLOOK</a:t>
            </a:r>
          </a:p>
        </p:txBody>
      </p:sp>
      <p:cxnSp>
        <p:nvCxnSpPr>
          <p:cNvPr id="51" name="Straight Connector 50">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16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390754"/>
            <a:ext cx="1962439" cy="196243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390754"/>
            <a:ext cx="1962440" cy="196244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8" y="4390753"/>
            <a:ext cx="1962440" cy="196244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61177" y="5040910"/>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43897" y="821029"/>
            <a:ext cx="4114961" cy="2093975"/>
          </a:xfrm>
        </p:spPr>
        <p:txBody>
          <a:bodyPr anchor="ctr"/>
          <a:lstStyle/>
          <a:p>
            <a:pPr algn="ctr"/>
            <a:r>
              <a:rPr lang="en-US" b="1" dirty="0">
                <a:latin typeface="+mn-lt"/>
              </a:rPr>
              <a:t>2022</a:t>
            </a:r>
            <a:br>
              <a:rPr lang="en-US" b="1" dirty="0">
                <a:latin typeface="+mn-lt"/>
              </a:rPr>
            </a:br>
            <a:r>
              <a:rPr lang="en-US" b="1" dirty="0">
                <a:latin typeface="+mn-lt"/>
              </a:rPr>
              <a:t>Goals</a:t>
            </a:r>
          </a:p>
        </p:txBody>
      </p:sp>
      <p:sp>
        <p:nvSpPr>
          <p:cNvPr id="3" name="TextBox 2">
            <a:extLst>
              <a:ext uri="{FF2B5EF4-FFF2-40B4-BE49-F238E27FC236}">
                <a16:creationId xmlns:a16="http://schemas.microsoft.com/office/drawing/2014/main" id="{0BA0D54D-9BB6-29BB-B093-A8B5744CF9C2}"/>
              </a:ext>
            </a:extLst>
          </p:cNvPr>
          <p:cNvSpPr txBox="1"/>
          <p:nvPr/>
        </p:nvSpPr>
        <p:spPr>
          <a:xfrm>
            <a:off x="4736907" y="566678"/>
            <a:ext cx="6831638" cy="2862322"/>
          </a:xfrm>
          <a:prstGeom prst="rect">
            <a:avLst/>
          </a:prstGeom>
          <a:noFill/>
        </p:spPr>
        <p:txBody>
          <a:bodyPr wrap="square">
            <a:spAutoFit/>
          </a:bodyPr>
          <a:lstStyle/>
          <a:p>
            <a:pPr marL="800100" lvl="1" indent="-342900">
              <a:spcAft>
                <a:spcPts val="1800"/>
              </a:spcAft>
              <a:buFont typeface="+mj-lt"/>
              <a:buAutoNum type="arabicPeriod"/>
            </a:pPr>
            <a:r>
              <a:rPr lang="en-US" sz="2400" kern="1200" dirty="0">
                <a:solidFill>
                  <a:schemeClr val="accent2">
                    <a:lumMod val="75000"/>
                  </a:schemeClr>
                </a:solidFill>
                <a:latin typeface="Avenir Medium" panose="02000503020000020003" pitchFamily="2" charset="0"/>
                <a:ea typeface="Roboto"/>
              </a:rPr>
              <a:t>Amplifying Business Leadership</a:t>
            </a:r>
          </a:p>
          <a:p>
            <a:pPr marL="800100" lvl="1" indent="-342900">
              <a:spcAft>
                <a:spcPts val="1800"/>
              </a:spcAft>
              <a:buFont typeface="+mj-lt"/>
              <a:buAutoNum type="arabicPeriod"/>
            </a:pPr>
            <a:r>
              <a:rPr lang="en-US" sz="2400" kern="1200" dirty="0">
                <a:solidFill>
                  <a:schemeClr val="accent2">
                    <a:lumMod val="75000"/>
                  </a:schemeClr>
                </a:solidFill>
                <a:latin typeface="Avenir Medium" panose="02000503020000020003" pitchFamily="2" charset="0"/>
                <a:ea typeface="Roboto"/>
              </a:rPr>
              <a:t>Evolving Best Practice &amp; Standards</a:t>
            </a:r>
          </a:p>
          <a:p>
            <a:pPr marL="800100" lvl="1" indent="-342900">
              <a:spcAft>
                <a:spcPts val="1800"/>
              </a:spcAft>
              <a:buFont typeface="+mj-lt"/>
              <a:buAutoNum type="arabicPeriod"/>
            </a:pPr>
            <a:r>
              <a:rPr lang="en-US" sz="2400" kern="1200" dirty="0">
                <a:solidFill>
                  <a:schemeClr val="accent2">
                    <a:lumMod val="75000"/>
                  </a:schemeClr>
                </a:solidFill>
                <a:latin typeface="Avenir Medium" panose="02000503020000020003" pitchFamily="2" charset="0"/>
                <a:ea typeface="Roboto"/>
              </a:rPr>
              <a:t>Strengthening the Business Case</a:t>
            </a:r>
          </a:p>
          <a:p>
            <a:pPr marL="800100" lvl="1" indent="-342900">
              <a:spcAft>
                <a:spcPts val="1800"/>
              </a:spcAft>
              <a:buFont typeface="+mj-lt"/>
              <a:buAutoNum type="arabicPeriod"/>
            </a:pPr>
            <a:r>
              <a:rPr lang="en-US" sz="2400" kern="1200" dirty="0">
                <a:solidFill>
                  <a:schemeClr val="accent2">
                    <a:lumMod val="75000"/>
                  </a:schemeClr>
                </a:solidFill>
                <a:latin typeface="Avenir Medium" panose="02000503020000020003" pitchFamily="2" charset="0"/>
                <a:ea typeface="Roboto"/>
              </a:rPr>
              <a:t>Connecting Members for Scale</a:t>
            </a:r>
          </a:p>
          <a:p>
            <a:pPr marL="800100" lvl="1" indent="-342900">
              <a:spcAft>
                <a:spcPts val="1800"/>
              </a:spcAft>
              <a:buFont typeface="+mj-lt"/>
              <a:buAutoNum type="arabicPeriod"/>
            </a:pPr>
            <a:r>
              <a:rPr lang="en-US" sz="2400" kern="1200" dirty="0">
                <a:solidFill>
                  <a:schemeClr val="accent2">
                    <a:lumMod val="75000"/>
                  </a:schemeClr>
                </a:solidFill>
                <a:latin typeface="Avenir Medium" panose="02000503020000020003" pitchFamily="2" charset="0"/>
                <a:ea typeface="Roboto"/>
              </a:rPr>
              <a:t>Building Consensus on WASH Resilience</a:t>
            </a:r>
          </a:p>
        </p:txBody>
      </p:sp>
    </p:spTree>
    <p:extLst>
      <p:ext uri="{BB962C8B-B14F-4D97-AF65-F5344CB8AC3E}">
        <p14:creationId xmlns:p14="http://schemas.microsoft.com/office/powerpoint/2010/main" val="34375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3"/>
          <a:stretch/>
        </p:blipFill>
        <p:spPr bwMode="auto">
          <a:xfrm>
            <a:off x="3422361" y="4407688"/>
            <a:ext cx="1945506" cy="194550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032869" y="4407686"/>
            <a:ext cx="1945507" cy="194550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643377" y="4407686"/>
            <a:ext cx="1945508" cy="194550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61177" y="5049376"/>
            <a:ext cx="1280400" cy="662125"/>
          </a:xfrm>
          <a:prstGeom prst="rect">
            <a:avLst/>
          </a:prstGeom>
          <a:ln>
            <a:noFill/>
          </a:ln>
        </p:spPr>
      </p:pic>
      <p:sp>
        <p:nvSpPr>
          <p:cNvPr id="2" name="Title 1">
            <a:extLst>
              <a:ext uri="{FF2B5EF4-FFF2-40B4-BE49-F238E27FC236}">
                <a16:creationId xmlns:a16="http://schemas.microsoft.com/office/drawing/2014/main" id="{4E01B060-9822-4DBE-BA75-096875204B68}"/>
              </a:ext>
            </a:extLst>
          </p:cNvPr>
          <p:cNvSpPr>
            <a:spLocks noGrp="1"/>
          </p:cNvSpPr>
          <p:nvPr>
            <p:ph type="title"/>
          </p:nvPr>
        </p:nvSpPr>
        <p:spPr>
          <a:xfrm>
            <a:off x="243897" y="821029"/>
            <a:ext cx="4114961" cy="2093975"/>
          </a:xfrm>
        </p:spPr>
        <p:txBody>
          <a:bodyPr anchor="ctr"/>
          <a:lstStyle/>
          <a:p>
            <a:pPr algn="ctr"/>
            <a:r>
              <a:rPr lang="en-US" b="1" dirty="0">
                <a:latin typeface="+mn-lt"/>
              </a:rPr>
              <a:t>2022</a:t>
            </a:r>
            <a:br>
              <a:rPr lang="en-US" b="1" dirty="0">
                <a:latin typeface="+mn-lt"/>
              </a:rPr>
            </a:br>
            <a:r>
              <a:rPr lang="en-US" b="1" dirty="0">
                <a:latin typeface="+mn-lt"/>
              </a:rPr>
              <a:t>Achievements</a:t>
            </a:r>
          </a:p>
        </p:txBody>
      </p:sp>
      <p:sp>
        <p:nvSpPr>
          <p:cNvPr id="4" name="TextBox 3">
            <a:extLst>
              <a:ext uri="{FF2B5EF4-FFF2-40B4-BE49-F238E27FC236}">
                <a16:creationId xmlns:a16="http://schemas.microsoft.com/office/drawing/2014/main" id="{5BA32F1E-3E03-E8DD-C228-3747B2220187}"/>
              </a:ext>
            </a:extLst>
          </p:cNvPr>
          <p:cNvSpPr txBox="1"/>
          <p:nvPr/>
        </p:nvSpPr>
        <p:spPr>
          <a:xfrm>
            <a:off x="4627460" y="488477"/>
            <a:ext cx="6927231" cy="3477875"/>
          </a:xfrm>
          <a:prstGeom prst="rect">
            <a:avLst/>
          </a:prstGeom>
          <a:noFill/>
        </p:spPr>
        <p:txBody>
          <a:bodyPr wrap="square">
            <a:spAutoFit/>
          </a:bodyPr>
          <a:lstStyle/>
          <a:p>
            <a:pPr marL="800100" lvl="1" indent="-342900">
              <a:spcAft>
                <a:spcPts val="1800"/>
              </a:spcAft>
              <a:buFont typeface="+mj-lt"/>
              <a:buAutoNum type="arabicPeriod"/>
            </a:pPr>
            <a:r>
              <a:rPr lang="en-US" sz="2000" b="1" i="1" dirty="0">
                <a:solidFill>
                  <a:schemeClr val="accent2">
                    <a:lumMod val="75000"/>
                  </a:schemeClr>
                </a:solidFill>
                <a:latin typeface="AVENIR MEDIUM OBLIQUE" panose="02000503020000020003" pitchFamily="2" charset="0"/>
                <a:ea typeface="Roboto Black" panose="02000000000000000000" pitchFamily="2" charset="0"/>
              </a:rPr>
              <a:t>Standardized WASH Benefits Accounting Method </a:t>
            </a:r>
            <a:r>
              <a:rPr lang="en-US" sz="2000" i="1" dirty="0">
                <a:solidFill>
                  <a:schemeClr val="accent2">
                    <a:lumMod val="75000"/>
                  </a:schemeClr>
                </a:solidFill>
                <a:latin typeface="Avenir Book" panose="02000503020000020003" pitchFamily="2" charset="0"/>
                <a:ea typeface="Roboto" panose="02000000000000000000" pitchFamily="2" charset="0"/>
              </a:rPr>
              <a:t>in development</a:t>
            </a:r>
          </a:p>
          <a:p>
            <a:pPr marL="800100" lvl="1" indent="-342900">
              <a:spcAft>
                <a:spcPts val="1800"/>
              </a:spcAft>
              <a:buFont typeface="+mj-lt"/>
              <a:buAutoNum type="arabicPeriod"/>
            </a:pPr>
            <a:r>
              <a:rPr lang="en-US" sz="2000" b="1" i="1" dirty="0">
                <a:solidFill>
                  <a:schemeClr val="accent2">
                    <a:lumMod val="75000"/>
                  </a:schemeClr>
                </a:solidFill>
                <a:latin typeface="AVENIR MEDIUM OBLIQUE" panose="02000503020000020003" pitchFamily="2" charset="0"/>
                <a:ea typeface="Roboto Black" panose="02000000000000000000" pitchFamily="2" charset="0"/>
              </a:rPr>
              <a:t>Consensus &amp; Business Declaration </a:t>
            </a:r>
            <a:r>
              <a:rPr lang="en-US" sz="2000" i="1" dirty="0">
                <a:solidFill>
                  <a:schemeClr val="accent2">
                    <a:lumMod val="75000"/>
                  </a:schemeClr>
                </a:solidFill>
                <a:latin typeface="Avenir Book" panose="02000503020000020003" pitchFamily="2" charset="0"/>
                <a:ea typeface="Roboto" panose="02000000000000000000" pitchFamily="2" charset="0"/>
              </a:rPr>
              <a:t>on Climate Resilient WASH </a:t>
            </a:r>
          </a:p>
          <a:p>
            <a:pPr marL="800100" lvl="1" indent="-342900">
              <a:spcAft>
                <a:spcPts val="1800"/>
              </a:spcAft>
              <a:buFont typeface="+mj-lt"/>
              <a:buAutoNum type="arabicPeriod"/>
            </a:pPr>
            <a:r>
              <a:rPr lang="en-US" sz="2000" i="1" dirty="0">
                <a:solidFill>
                  <a:schemeClr val="accent2">
                    <a:lumMod val="75000"/>
                  </a:schemeClr>
                </a:solidFill>
                <a:latin typeface="Avenir Medium Oblique" panose="02000503020000020003" pitchFamily="2" charset="0"/>
                <a:ea typeface="Roboto" panose="02000000000000000000" pitchFamily="2" charset="0"/>
              </a:rPr>
              <a:t>Consultation on evolving leading practice on </a:t>
            </a:r>
            <a:r>
              <a:rPr lang="en-US" sz="2000" b="1" i="1" dirty="0">
                <a:solidFill>
                  <a:schemeClr val="accent2">
                    <a:lumMod val="75000"/>
                  </a:schemeClr>
                </a:solidFill>
                <a:latin typeface="AVENIR MEDIUM OBLIQUE" panose="02000503020000020003" pitchFamily="2" charset="0"/>
                <a:ea typeface="Roboto Black" panose="02000000000000000000" pitchFamily="2" charset="0"/>
              </a:rPr>
              <a:t>WASH in the Supply Chain</a:t>
            </a:r>
          </a:p>
          <a:p>
            <a:pPr marL="800100" lvl="1" indent="-342900">
              <a:spcAft>
                <a:spcPts val="1800"/>
              </a:spcAft>
              <a:buFont typeface="+mj-lt"/>
              <a:buAutoNum type="arabicPeriod"/>
            </a:pPr>
            <a:r>
              <a:rPr lang="en-US" sz="2000" b="1" i="1" dirty="0">
                <a:solidFill>
                  <a:schemeClr val="accent2">
                    <a:lumMod val="75000"/>
                  </a:schemeClr>
                </a:solidFill>
                <a:latin typeface="Avenir Medium Oblique" panose="02000503020000020003" pitchFamily="2" charset="0"/>
                <a:ea typeface="Roboto" panose="02000000000000000000" pitchFamily="2" charset="0"/>
              </a:rPr>
              <a:t>Supplier Working Group </a:t>
            </a:r>
            <a:r>
              <a:rPr lang="en-US" sz="2000" i="1" dirty="0">
                <a:solidFill>
                  <a:schemeClr val="accent2">
                    <a:lumMod val="75000"/>
                  </a:schemeClr>
                </a:solidFill>
                <a:latin typeface="Avenir Medium Oblique" panose="02000503020000020003" pitchFamily="2" charset="0"/>
                <a:ea typeface="Roboto" panose="02000000000000000000" pitchFamily="2" charset="0"/>
              </a:rPr>
              <a:t>Pilot </a:t>
            </a:r>
            <a:endParaRPr lang="en-US" sz="2000" b="1" i="1" dirty="0">
              <a:solidFill>
                <a:schemeClr val="accent2">
                  <a:lumMod val="75000"/>
                </a:schemeClr>
              </a:solidFill>
              <a:latin typeface="Avenir Book" panose="02000503020000020003" pitchFamily="2" charset="0"/>
              <a:ea typeface="Roboto" panose="02000000000000000000" pitchFamily="2" charset="0"/>
            </a:endParaRPr>
          </a:p>
          <a:p>
            <a:pPr marL="800100" lvl="1" indent="-342900">
              <a:spcAft>
                <a:spcPts val="1800"/>
              </a:spcAft>
              <a:buFont typeface="+mj-lt"/>
              <a:buAutoNum type="arabicPeriod"/>
            </a:pPr>
            <a:r>
              <a:rPr lang="en-US" sz="2000" b="1" i="1" dirty="0">
                <a:solidFill>
                  <a:schemeClr val="accent2">
                    <a:lumMod val="75000"/>
                  </a:schemeClr>
                </a:solidFill>
                <a:latin typeface="AVENIR MEDIUM OBLIQUE" panose="02000503020000020003" pitchFamily="2" charset="0"/>
                <a:ea typeface="Roboto Black" panose="02000000000000000000" pitchFamily="2" charset="0"/>
              </a:rPr>
              <a:t>New Members &amp; Increased Member Engagement</a:t>
            </a:r>
            <a:endParaRPr lang="en-US" sz="2000" i="1" dirty="0">
              <a:solidFill>
                <a:schemeClr val="accent2">
                  <a:lumMod val="75000"/>
                </a:schemeClr>
              </a:solidFill>
              <a:latin typeface="Avenir Book" panose="02000503020000020003" pitchFamily="2" charset="0"/>
              <a:ea typeface="Roboto" panose="02000000000000000000" pitchFamily="2" charset="0"/>
            </a:endParaRPr>
          </a:p>
        </p:txBody>
      </p:sp>
    </p:spTree>
    <p:extLst>
      <p:ext uri="{BB962C8B-B14F-4D97-AF65-F5344CB8AC3E}">
        <p14:creationId xmlns:p14="http://schemas.microsoft.com/office/powerpoint/2010/main" val="4720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BE92C-E8D8-4A8A-2972-88E0DF545362}"/>
              </a:ext>
            </a:extLst>
          </p:cNvPr>
          <p:cNvPicPr>
            <a:picLocks noChangeAspect="1"/>
          </p:cNvPicPr>
          <p:nvPr/>
        </p:nvPicPr>
        <p:blipFill rotWithShape="1">
          <a:blip r:embed="rId4"/>
          <a:srcRect t="16436"/>
          <a:stretch/>
        </p:blipFill>
        <p:spPr>
          <a:xfrm>
            <a:off x="1570383" y="2138947"/>
            <a:ext cx="8756034" cy="4110017"/>
          </a:xfrm>
          <a:prstGeom prst="rect">
            <a:avLst/>
          </a:prstGeom>
        </p:spPr>
      </p:pic>
      <p:pic>
        <p:nvPicPr>
          <p:cNvPr id="5" name="Picture 4">
            <a:extLst>
              <a:ext uri="{FF2B5EF4-FFF2-40B4-BE49-F238E27FC236}">
                <a16:creationId xmlns:a16="http://schemas.microsoft.com/office/drawing/2014/main" id="{7237F837-4D16-9C64-A950-F119B71CD13F}"/>
              </a:ext>
            </a:extLst>
          </p:cNvPr>
          <p:cNvPicPr>
            <a:picLocks noChangeAspect="1"/>
          </p:cNvPicPr>
          <p:nvPr/>
        </p:nvPicPr>
        <p:blipFill rotWithShape="1">
          <a:blip r:embed="rId4"/>
          <a:srcRect l="75447" t="160" b="83931"/>
          <a:stretch/>
        </p:blipFill>
        <p:spPr>
          <a:xfrm>
            <a:off x="-619423" y="267163"/>
            <a:ext cx="3667746" cy="133489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DB3C2F44-5784-E75F-8E7B-A80B15201E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4904" y="609036"/>
            <a:ext cx="1260296" cy="651153"/>
          </a:xfrm>
          <a:prstGeom prst="rect">
            <a:avLst/>
          </a:prstGeom>
        </p:spPr>
      </p:pic>
      <p:sp>
        <p:nvSpPr>
          <p:cNvPr id="7" name="2. Slide Title">
            <a:extLst>
              <a:ext uri="{FF2B5EF4-FFF2-40B4-BE49-F238E27FC236}">
                <a16:creationId xmlns:a16="http://schemas.microsoft.com/office/drawing/2014/main" id="{6B42E747-2811-8F21-5E50-2E177479E56C}"/>
              </a:ext>
            </a:extLst>
          </p:cNvPr>
          <p:cNvSpPr>
            <a:spLocks noGrp="1"/>
          </p:cNvSpPr>
          <p:nvPr>
            <p:ph type="title"/>
            <p:custDataLst>
              <p:tags r:id="rId1"/>
            </p:custDataLst>
          </p:nvPr>
        </p:nvSpPr>
        <p:spPr>
          <a:xfrm>
            <a:off x="3201923" y="609036"/>
            <a:ext cx="5788153" cy="97872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3200" b="1" dirty="0">
                <a:latin typeface="+mn-lt"/>
              </a:rPr>
              <a:t>Business Declaration </a:t>
            </a:r>
            <a:br>
              <a:rPr lang="en-US" sz="3200" b="1" dirty="0">
                <a:latin typeface="+mn-lt"/>
              </a:rPr>
            </a:br>
            <a:r>
              <a:rPr lang="en-US" sz="3200" dirty="0">
                <a:latin typeface="+mn-lt"/>
              </a:rPr>
              <a:t>on Climate Resilient WASH</a:t>
            </a:r>
            <a:endParaRPr lang="en-US" sz="3200" dirty="0"/>
          </a:p>
        </p:txBody>
      </p:sp>
    </p:spTree>
    <p:extLst>
      <p:ext uri="{BB962C8B-B14F-4D97-AF65-F5344CB8AC3E}">
        <p14:creationId xmlns:p14="http://schemas.microsoft.com/office/powerpoint/2010/main" val="1951673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1_Xylem">
  <a:themeElements>
    <a:clrScheme name="Xylem 1">
      <a:dk1>
        <a:sysClr val="windowText" lastClr="000000"/>
      </a:dk1>
      <a:lt1>
        <a:sysClr val="window" lastClr="FFFFFF"/>
      </a:lt1>
      <a:dk2>
        <a:srgbClr val="008C95"/>
      </a:dk2>
      <a:lt2>
        <a:srgbClr val="0085AD"/>
      </a:lt2>
      <a:accent1>
        <a:srgbClr val="00966C"/>
      </a:accent1>
      <a:accent2>
        <a:srgbClr val="0072CE"/>
      </a:accent2>
      <a:accent3>
        <a:srgbClr val="615E9B"/>
      </a:accent3>
      <a:accent4>
        <a:srgbClr val="E57200"/>
      </a:accent4>
      <a:accent5>
        <a:srgbClr val="BF0D3E"/>
      </a:accent5>
      <a:accent6>
        <a:srgbClr val="001A70"/>
      </a:accent6>
      <a:hlink>
        <a:srgbClr val="7A6855"/>
      </a:hlink>
      <a:folHlink>
        <a:srgbClr val="0085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Xylem">
  <a:themeElements>
    <a:clrScheme name="Xylem 1">
      <a:dk1>
        <a:sysClr val="windowText" lastClr="000000"/>
      </a:dk1>
      <a:lt1>
        <a:sysClr val="window" lastClr="FFFFFF"/>
      </a:lt1>
      <a:dk2>
        <a:srgbClr val="008C95"/>
      </a:dk2>
      <a:lt2>
        <a:srgbClr val="0085AD"/>
      </a:lt2>
      <a:accent1>
        <a:srgbClr val="00966C"/>
      </a:accent1>
      <a:accent2>
        <a:srgbClr val="0072CE"/>
      </a:accent2>
      <a:accent3>
        <a:srgbClr val="615E9B"/>
      </a:accent3>
      <a:accent4>
        <a:srgbClr val="E57200"/>
      </a:accent4>
      <a:accent5>
        <a:srgbClr val="BF0D3E"/>
      </a:accent5>
      <a:accent6>
        <a:srgbClr val="001A70"/>
      </a:accent6>
      <a:hlink>
        <a:srgbClr val="7A6855"/>
      </a:hlink>
      <a:folHlink>
        <a:srgbClr val="0085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WRC_2021">
  <a:themeElements>
    <a:clrScheme name="CWM_2021">
      <a:dk1>
        <a:srgbClr val="000000"/>
      </a:dk1>
      <a:lt1>
        <a:srgbClr val="FFFFFF"/>
      </a:lt1>
      <a:dk2>
        <a:srgbClr val="1E3250"/>
      </a:dk2>
      <a:lt2>
        <a:srgbClr val="AECFE6"/>
      </a:lt2>
      <a:accent1>
        <a:srgbClr val="699CC6"/>
      </a:accent1>
      <a:accent2>
        <a:srgbClr val="4C6B8B"/>
      </a:accent2>
      <a:accent3>
        <a:srgbClr val="CCB146"/>
      </a:accent3>
      <a:accent4>
        <a:srgbClr val="297D6D"/>
      </a:accent4>
      <a:accent5>
        <a:srgbClr val="6E417A"/>
      </a:accent5>
      <a:accent6>
        <a:srgbClr val="EC3740"/>
      </a:accent6>
      <a:hlink>
        <a:srgbClr val="0070C0"/>
      </a:hlink>
      <a:folHlink>
        <a:srgbClr val="9933FF"/>
      </a:folHlink>
    </a:clrScheme>
    <a:fontScheme name="CWM_2021">
      <a:majorFont>
        <a:latin typeface="Flama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C_2021" id="{30DD23EA-9EE1-4077-9830-909CEC092A75}" vid="{02E7C3C9-E63D-4159-B07D-5A7E754D92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docProps/app.xml><?xml version="1.0" encoding="utf-8"?>
<Properties xmlns="http://schemas.openxmlformats.org/officeDocument/2006/extended-properties" xmlns:vt="http://schemas.openxmlformats.org/officeDocument/2006/docPropsVTypes">
  <TotalTime>34027</TotalTime>
  <Words>2883</Words>
  <Application>Microsoft Macintosh PowerPoint</Application>
  <PresentationFormat>Widescreen</PresentationFormat>
  <Paragraphs>316</Paragraphs>
  <Slides>30</Slides>
  <Notes>28</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30</vt:i4>
      </vt:variant>
    </vt:vector>
  </HeadingPairs>
  <TitlesOfParts>
    <vt:vector size="54" baseType="lpstr">
      <vt:lpstr>Arial</vt:lpstr>
      <vt:lpstr>Avenir Black</vt:lpstr>
      <vt:lpstr>Avenir Black Oblique</vt:lpstr>
      <vt:lpstr>Avenir Book</vt:lpstr>
      <vt:lpstr>Avenir Heavy</vt:lpstr>
      <vt:lpstr>Avenir Medium</vt:lpstr>
      <vt:lpstr>Avenir Medium Oblique</vt:lpstr>
      <vt:lpstr>Avenir Medium Oblique</vt:lpstr>
      <vt:lpstr>Calibri</vt:lpstr>
      <vt:lpstr>Flama-Extrabold</vt:lpstr>
      <vt:lpstr>FlamaBlack</vt:lpstr>
      <vt:lpstr>Helvetica Neue</vt:lpstr>
      <vt:lpstr>Lucida Grande</vt:lpstr>
      <vt:lpstr>Roboto</vt:lpstr>
      <vt:lpstr>Roboto Black</vt:lpstr>
      <vt:lpstr>Sagona Book</vt:lpstr>
      <vt:lpstr>Sagona ExtraLight</vt:lpstr>
      <vt:lpstr>Segoe UI</vt:lpstr>
      <vt:lpstr>Symbol</vt:lpstr>
      <vt:lpstr>Times New Roman</vt:lpstr>
      <vt:lpstr>RetrospectVTI</vt:lpstr>
      <vt:lpstr>1_Xylem</vt:lpstr>
      <vt:lpstr>Xylem</vt:lpstr>
      <vt:lpstr>1_WRC_2021</vt:lpstr>
      <vt:lpstr> Bi-Annual  Partners Meeting  2023</vt:lpstr>
      <vt:lpstr>Bi-Annual Partners Meeting 2023</vt:lpstr>
      <vt:lpstr>Kate Holme, WaterAid  WASH4Work Chair  2020-2022</vt:lpstr>
      <vt:lpstr>Michael Alexander, Diageo  WASH4Work Vice-Chair  2020-2022</vt:lpstr>
      <vt:lpstr>PowerPoint Presentation</vt:lpstr>
      <vt:lpstr>Cheryl Hicks, CEO Water Mandate  WASH4Work Secretariat</vt:lpstr>
      <vt:lpstr>2022 Goals</vt:lpstr>
      <vt:lpstr>2022 Achievements</vt:lpstr>
      <vt:lpstr>Business Declaration  on Climate Resilient WASH</vt:lpstr>
      <vt:lpstr>PowerPoint Presentation</vt:lpstr>
      <vt:lpstr>Global WASH Outlook 2023</vt:lpstr>
      <vt:lpstr>WASH &amp; Corporate Water Stewardship in 2023</vt:lpstr>
      <vt:lpstr>2023 Outlook</vt:lpstr>
      <vt:lpstr>Work Program 2023</vt:lpstr>
      <vt:lpstr>2023</vt:lpstr>
      <vt:lpstr>Nate Jacobson  Limno Tech</vt:lpstr>
      <vt:lpstr>2023</vt:lpstr>
      <vt:lpstr>Andre Ramalho  Water Resilience Coalition</vt:lpstr>
      <vt:lpstr>SCALING WOMEN+WATER IN INDIA VIA COLLECTIVE ACTION</vt:lpstr>
      <vt:lpstr>PowerPoint Presentation</vt:lpstr>
      <vt:lpstr>2023</vt:lpstr>
      <vt:lpstr>2023</vt:lpstr>
      <vt:lpstr>2023</vt:lpstr>
      <vt:lpstr>PowerPoint Presentation</vt:lpstr>
      <vt:lpstr>2023</vt:lpstr>
      <vt:lpstr>Mai-Lan Ha  CEO Water Mandate</vt:lpstr>
      <vt:lpstr>Membership &amp; Engagement</vt:lpstr>
      <vt:lpstr>How to Engage</vt:lpstr>
      <vt:lpstr>Annual Membership Fee Structure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Hicks</dc:creator>
  <cp:lastModifiedBy>Cheryl Hicks</cp:lastModifiedBy>
  <cp:revision>154</cp:revision>
  <dcterms:created xsi:type="dcterms:W3CDTF">2021-11-23T15:17:40Z</dcterms:created>
  <dcterms:modified xsi:type="dcterms:W3CDTF">2023-01-31T08:21:02Z</dcterms:modified>
</cp:coreProperties>
</file>